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handoutMasterIdLst>
    <p:handoutMasterId r:id="rId15"/>
  </p:handoutMasterIdLst>
  <p:sldIdLst>
    <p:sldId id="346" r:id="rId2"/>
    <p:sldId id="290" r:id="rId3"/>
    <p:sldId id="347" r:id="rId4"/>
    <p:sldId id="325" r:id="rId5"/>
    <p:sldId id="295" r:id="rId6"/>
    <p:sldId id="332" r:id="rId7"/>
    <p:sldId id="340" r:id="rId8"/>
    <p:sldId id="348" r:id="rId9"/>
    <p:sldId id="342" r:id="rId10"/>
    <p:sldId id="349" r:id="rId11"/>
    <p:sldId id="343" r:id="rId12"/>
    <p:sldId id="350" r:id="rId1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8A849"/>
    <a:srgbClr val="DD6A13"/>
    <a:srgbClr val="45BAD5"/>
    <a:srgbClr val="2A92F0"/>
    <a:srgbClr val="3329F1"/>
    <a:srgbClr val="F7C4FC"/>
    <a:srgbClr val="C3FDEA"/>
    <a:srgbClr val="9FC9E3"/>
    <a:srgbClr val="ABE959"/>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4803" autoAdjust="0"/>
  </p:normalViewPr>
  <p:slideViewPr>
    <p:cSldViewPr>
      <p:cViewPr>
        <p:scale>
          <a:sx n="66" d="100"/>
          <a:sy n="66" d="100"/>
        </p:scale>
        <p:origin x="-1260" y="-900"/>
      </p:cViewPr>
      <p:guideLst>
        <p:guide orient="horz" pos="2160"/>
        <p:guide pos="2880"/>
      </p:guideLst>
    </p:cSldViewPr>
  </p:slideViewPr>
  <p:notesTextViewPr>
    <p:cViewPr>
      <p:scale>
        <a:sx n="400" d="100"/>
        <a:sy n="4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0"/>
  <c:chart>
    <c:view3D>
      <c:rAngAx val="1"/>
    </c:view3D>
    <c:plotArea>
      <c:layout>
        <c:manualLayout>
          <c:layoutTarget val="inner"/>
          <c:xMode val="edge"/>
          <c:yMode val="edge"/>
          <c:x val="6.9355080614923556E-2"/>
          <c:y val="5.0597484276729915E-2"/>
          <c:w val="0.7090864032620926"/>
          <c:h val="0.84607462982221548"/>
        </c:manualLayout>
      </c:layout>
      <c:bar3DChart>
        <c:barDir val="col"/>
        <c:grouping val="clustered"/>
        <c:ser>
          <c:idx val="0"/>
          <c:order val="0"/>
          <c:tx>
            <c:strRef>
              <c:f>Sheet1!$B$1</c:f>
              <c:strCache>
                <c:ptCount val="1"/>
                <c:pt idx="0">
                  <c:v>Area Coverage (Hectars)</c:v>
                </c:pt>
              </c:strCache>
            </c:strRef>
          </c:tx>
          <c:spPr>
            <a:solidFill>
              <a:srgbClr val="08A849"/>
            </a:solidFill>
          </c:spPr>
          <c:dLbls>
            <c:dLbl>
              <c:idx val="0"/>
              <c:layout>
                <c:manualLayout>
                  <c:x val="6.9444835020623019E-3"/>
                  <c:y val="-5.4184866042688226E-2"/>
                </c:manualLayout>
              </c:layout>
              <c:showVal val="1"/>
              <c:extLst xmlns:c16r2="http://schemas.microsoft.com/office/drawing/2015/06/chart">
                <c:ext xmlns:c15="http://schemas.microsoft.com/office/drawing/2012/chart" uri="{CE6537A1-D6FC-4f65-9D91-7224C49458BB}"/>
              </c:extLst>
            </c:dLbl>
            <c:dLbl>
              <c:idx val="2"/>
              <c:layout>
                <c:manualLayout>
                  <c:x val="-7.8616352201257862E-3"/>
                  <c:y val="-6.289308176100729E-3"/>
                </c:manualLayout>
              </c:layout>
              <c:showVal val="1"/>
              <c:extLst xmlns:c16r2="http://schemas.microsoft.com/office/drawing/2015/06/chart">
                <c:ext xmlns:c15="http://schemas.microsoft.com/office/drawing/2012/chart" uri="{CE6537A1-D6FC-4f65-9D91-7224C49458BB}"/>
              </c:extLst>
            </c:dLbl>
            <c:dLbl>
              <c:idx val="3"/>
              <c:layout>
                <c:manualLayout>
                  <c:x val="1.8750000000000131E-2"/>
                  <c:y val="-9.8039215686274248E-3"/>
                </c:manualLayout>
              </c:layout>
              <c:showVal val="1"/>
              <c:extLst xmlns:c16r2="http://schemas.microsoft.com/office/drawing/2015/06/chart">
                <c:ext xmlns:c15="http://schemas.microsoft.com/office/drawing/2012/chart" uri="{CE6537A1-D6FC-4f65-9D91-7224C49458BB}"/>
              </c:extLst>
            </c:dLbl>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2015/16 </c:v>
                </c:pt>
                <c:pt idx="1">
                  <c:v>2016/17</c:v>
                </c:pt>
                <c:pt idx="2">
                  <c:v>2017/18 </c:v>
                </c:pt>
                <c:pt idx="3">
                  <c:v>2018/19 </c:v>
                </c:pt>
                <c:pt idx="4">
                  <c:v>2019/20</c:v>
                </c:pt>
                <c:pt idx="5">
                  <c:v>2020/21</c:v>
                </c:pt>
              </c:strCache>
            </c:strRef>
          </c:cat>
          <c:val>
            <c:numRef>
              <c:f>Sheet1!$B$2:$B$7</c:f>
              <c:numCache>
                <c:formatCode>#,##0</c:formatCode>
                <c:ptCount val="6"/>
                <c:pt idx="0">
                  <c:v>388245.5</c:v>
                </c:pt>
                <c:pt idx="1">
                  <c:v>322176.62</c:v>
                </c:pt>
                <c:pt idx="2">
                  <c:v>400000</c:v>
                </c:pt>
                <c:pt idx="3">
                  <c:v>500000</c:v>
                </c:pt>
                <c:pt idx="4">
                  <c:v>686136</c:v>
                </c:pt>
                <c:pt idx="5">
                  <c:v>369897.32</c:v>
                </c:pt>
              </c:numCache>
            </c:numRef>
          </c:val>
          <c:extLst xmlns:c16r2="http://schemas.microsoft.com/office/drawing/2015/06/chart">
            <c:ext xmlns:c16="http://schemas.microsoft.com/office/drawing/2014/chart" uri="{C3380CC4-5D6E-409C-BE32-E72D297353CC}">
              <c16:uniqueId val="{00000000-37D8-2D48-9CBD-0CE0EDFA5CA6}"/>
            </c:ext>
          </c:extLst>
        </c:ser>
        <c:ser>
          <c:idx val="1"/>
          <c:order val="1"/>
          <c:tx>
            <c:strRef>
              <c:f>Sheet1!$C$1</c:f>
              <c:strCache>
                <c:ptCount val="1"/>
                <c:pt idx="0">
                  <c:v>Production</c:v>
                </c:pt>
              </c:strCache>
            </c:strRef>
          </c:tx>
          <c:spPr>
            <a:solidFill>
              <a:srgbClr val="DD6A13"/>
            </a:solidFill>
          </c:spPr>
          <c:dLbls>
            <c:dLbl>
              <c:idx val="0"/>
              <c:layout>
                <c:manualLayout>
                  <c:x val="3.4555742007658888E-2"/>
                  <c:y val="-4.1575025579429679E-2"/>
                </c:manualLayout>
              </c:layout>
              <c:showVal val="1"/>
              <c:extLst xmlns:c16r2="http://schemas.microsoft.com/office/drawing/2015/06/chart">
                <c:ext xmlns:c15="http://schemas.microsoft.com/office/drawing/2012/chart" uri="{CE6537A1-D6FC-4f65-9D91-7224C49458BB}"/>
              </c:extLst>
            </c:dLbl>
            <c:dLbl>
              <c:idx val="1"/>
              <c:layout>
                <c:manualLayout>
                  <c:x val="3.4083627477599944E-2"/>
                  <c:y val="2.4445037590640267E-3"/>
                </c:manualLayout>
              </c:layout>
              <c:showVal val="1"/>
              <c:extLst xmlns:c16r2="http://schemas.microsoft.com/office/drawing/2015/06/chart">
                <c:ext xmlns:c15="http://schemas.microsoft.com/office/drawing/2012/chart" uri="{CE6537A1-D6FC-4f65-9D91-7224C49458BB}"/>
              </c:extLst>
            </c:dLbl>
            <c:dLbl>
              <c:idx val="2"/>
              <c:layout>
                <c:manualLayout>
                  <c:x val="3.7735881075210531E-2"/>
                  <c:y val="-1.4497531028960432E-2"/>
                </c:manualLayout>
              </c:layout>
              <c:showVal val="1"/>
              <c:extLst xmlns:c16r2="http://schemas.microsoft.com/office/drawing/2015/06/chart">
                <c:ext xmlns:c15="http://schemas.microsoft.com/office/drawing/2012/chart" uri="{CE6537A1-D6FC-4f65-9D91-7224C49458BB}"/>
              </c:extLst>
            </c:dLbl>
            <c:dLbl>
              <c:idx val="3"/>
              <c:layout>
                <c:manualLayout>
                  <c:x val="4.0607977281528339E-2"/>
                  <c:y val="-2.8248587570621478E-3"/>
                </c:manualLayout>
              </c:layout>
              <c:showVal val="1"/>
              <c:extLst xmlns:c16r2="http://schemas.microsoft.com/office/drawing/2015/06/chart">
                <c:ext xmlns:c15="http://schemas.microsoft.com/office/drawing/2012/chart" uri="{CE6537A1-D6FC-4f65-9D91-7224C49458BB}"/>
              </c:extLst>
            </c:dLbl>
            <c:dLbl>
              <c:idx val="4"/>
              <c:layout>
                <c:manualLayout>
                  <c:x val="3.5571610249750071E-2"/>
                  <c:y val="-1.2237404148010961E-2"/>
                </c:manualLayout>
              </c:layout>
              <c:showVal val="1"/>
              <c:extLst xmlns:c16r2="http://schemas.microsoft.com/office/drawing/2015/06/chart">
                <c:ext xmlns:c15="http://schemas.microsoft.com/office/drawing/2012/chart" uri="{CE6537A1-D6FC-4f65-9D91-7224C49458BB}"/>
              </c:extLst>
            </c:dLbl>
            <c:dLbl>
              <c:idx val="5"/>
              <c:layout>
                <c:manualLayout>
                  <c:x val="3.4364261168384883E-2"/>
                  <c:y val="-1.6339869281045891E-2"/>
                </c:manualLayout>
              </c:layout>
              <c:showVal val="1"/>
              <c:extLst xmlns:c16r2="http://schemas.microsoft.com/office/drawing/2015/06/chart">
                <c:ext xmlns:c15="http://schemas.microsoft.com/office/drawing/2012/chart" uri="{CE6537A1-D6FC-4f65-9D91-7224C49458BB}"/>
              </c:extLst>
            </c:dLbl>
            <c:spPr>
              <a:noFill/>
              <a:ln>
                <a:noFill/>
              </a:ln>
              <a:effectLst/>
            </c:spPr>
            <c:txPr>
              <a:bodyPr/>
              <a:lstStyle/>
              <a:p>
                <a:pPr>
                  <a:defRPr b="1">
                    <a:solidFill>
                      <a:schemeClr val="accent3">
                        <a:lumMod val="75000"/>
                      </a:schemeClr>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2015/16 </c:v>
                </c:pt>
                <c:pt idx="1">
                  <c:v>2016/17</c:v>
                </c:pt>
                <c:pt idx="2">
                  <c:v>2017/18 </c:v>
                </c:pt>
                <c:pt idx="3">
                  <c:v>2018/19 </c:v>
                </c:pt>
                <c:pt idx="4">
                  <c:v>2019/20</c:v>
                </c:pt>
                <c:pt idx="5">
                  <c:v>2020/21</c:v>
                </c:pt>
              </c:strCache>
            </c:strRef>
          </c:cat>
          <c:val>
            <c:numRef>
              <c:f>Sheet1!$C$2:$C$7</c:f>
              <c:numCache>
                <c:formatCode>#,##0</c:formatCode>
                <c:ptCount val="6"/>
                <c:pt idx="0">
                  <c:v>335528.25</c:v>
                </c:pt>
                <c:pt idx="1">
                  <c:v>270000</c:v>
                </c:pt>
                <c:pt idx="2">
                  <c:v>315907</c:v>
                </c:pt>
                <c:pt idx="3">
                  <c:v>280000</c:v>
                </c:pt>
                <c:pt idx="4">
                  <c:v>285000</c:v>
                </c:pt>
                <c:pt idx="5">
                  <c:v>260257.633</c:v>
                </c:pt>
              </c:numCache>
            </c:numRef>
          </c:val>
          <c:extLst xmlns:c16r2="http://schemas.microsoft.com/office/drawing/2015/06/chart">
            <c:ext xmlns:c16="http://schemas.microsoft.com/office/drawing/2014/chart" uri="{C3380CC4-5D6E-409C-BE32-E72D297353CC}">
              <c16:uniqueId val="{00000001-37D8-2D48-9CBD-0CE0EDFA5CA6}"/>
            </c:ext>
          </c:extLst>
        </c:ser>
        <c:dLbls>
          <c:showVal val="1"/>
        </c:dLbls>
        <c:shape val="cylinder"/>
        <c:axId val="71345664"/>
        <c:axId val="71347200"/>
        <c:axId val="0"/>
      </c:bar3DChart>
      <c:catAx>
        <c:axId val="71345664"/>
        <c:scaling>
          <c:orientation val="minMax"/>
        </c:scaling>
        <c:axPos val="b"/>
        <c:numFmt formatCode="General" sourceLinked="0"/>
        <c:tickLblPos val="nextTo"/>
        <c:crossAx val="71347200"/>
        <c:crosses val="autoZero"/>
        <c:auto val="1"/>
        <c:lblAlgn val="ctr"/>
        <c:lblOffset val="100"/>
      </c:catAx>
      <c:valAx>
        <c:axId val="71347200"/>
        <c:scaling>
          <c:orientation val="minMax"/>
        </c:scaling>
        <c:axPos val="l"/>
        <c:majorGridlines/>
        <c:numFmt formatCode="#,##0" sourceLinked="1"/>
        <c:tickLblPos val="nextTo"/>
        <c:crossAx val="71345664"/>
        <c:crosses val="autoZero"/>
        <c:crossBetween val="between"/>
      </c:valAx>
    </c:plotArea>
    <c:legend>
      <c:legendPos val="r"/>
      <c:legendEntry>
        <c:idx val="0"/>
        <c:txPr>
          <a:bodyPr/>
          <a:lstStyle/>
          <a:p>
            <a:pPr>
              <a:defRPr sz="1400" b="1"/>
            </a:pPr>
            <a:endParaRPr lang="en-US"/>
          </a:p>
        </c:txPr>
      </c:legendEntry>
      <c:legendEntry>
        <c:idx val="1"/>
        <c:txPr>
          <a:bodyPr/>
          <a:lstStyle/>
          <a:p>
            <a:pPr>
              <a:defRPr>
                <a:solidFill>
                  <a:schemeClr val="accent3">
                    <a:lumMod val="75000"/>
                  </a:schemeClr>
                </a:solidFill>
              </a:defRPr>
            </a:pPr>
            <a:endParaRPr lang="en-US"/>
          </a:p>
        </c:txPr>
      </c:legendEntry>
      <c:layout>
        <c:manualLayout>
          <c:xMode val="edge"/>
          <c:yMode val="edge"/>
          <c:x val="0.79726313411643157"/>
          <c:y val="6.9119622759019575E-2"/>
          <c:w val="0.16953034776903192"/>
          <c:h val="0.25878886961163788"/>
        </c:manualLayout>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sz="1400"/>
            </a:pPr>
            <a:r>
              <a:rPr lang="en-US" sz="1400" dirty="0"/>
              <a:t>Export Trend From (2015/16-2020/21).</a:t>
            </a:r>
          </a:p>
        </c:rich>
      </c:tx>
      <c:layout>
        <c:manualLayout>
          <c:xMode val="edge"/>
          <c:yMode val="edge"/>
          <c:x val="0.20344632768361581"/>
          <c:y val="2.1276595744680847E-2"/>
        </c:manualLayout>
      </c:layout>
    </c:title>
    <c:plotArea>
      <c:layout/>
      <c:lineChart>
        <c:grouping val="standard"/>
        <c:ser>
          <c:idx val="0"/>
          <c:order val="0"/>
          <c:tx>
            <c:strRef>
              <c:f>Sheet1!$B$2</c:f>
              <c:strCache>
                <c:ptCount val="1"/>
                <c:pt idx="0">
                  <c:v>Export volume in Tons</c:v>
                </c:pt>
              </c:strCache>
            </c:strRef>
          </c:tx>
          <c:marker>
            <c:symbol val="none"/>
          </c:marker>
          <c:dLbls>
            <c:dLbl>
              <c:idx val="1"/>
              <c:layout>
                <c:manualLayout>
                  <c:x val="7.9365079365079413E-3"/>
                  <c:y val="-1.9774011299435072E-2"/>
                </c:manualLayout>
              </c:layout>
              <c:dLblPos val="t"/>
              <c:showVal val="1"/>
              <c:extLst xmlns:c16r2="http://schemas.microsoft.com/office/drawing/2015/06/chart">
                <c:ext xmlns:c15="http://schemas.microsoft.com/office/drawing/2012/chart" uri="{CE6537A1-D6FC-4f65-9D91-7224C49458BB}"/>
              </c:extLst>
            </c:dLbl>
            <c:dLbl>
              <c:idx val="2"/>
              <c:layout>
                <c:manualLayout>
                  <c:x val="4.7619047619047623E-2"/>
                  <c:y val="5.6497175141242938E-3"/>
                </c:manualLayout>
              </c:layout>
              <c:dLblPos val="t"/>
              <c:showVal val="1"/>
              <c:extLst xmlns:c16r2="http://schemas.microsoft.com/office/drawing/2015/06/chart">
                <c:ext xmlns:c15="http://schemas.microsoft.com/office/drawing/2012/chart" uri="{CE6537A1-D6FC-4f65-9D91-7224C49458BB}"/>
              </c:extLst>
            </c:dLbl>
            <c:dLbl>
              <c:idx val="3"/>
              <c:layout>
                <c:manualLayout>
                  <c:x val="3.968253968253968E-2"/>
                  <c:y val="-1.9774011299435072E-2"/>
                </c:manualLayout>
              </c:layout>
              <c:dLblPos val="t"/>
              <c:showVal val="1"/>
              <c:extLst xmlns:c16r2="http://schemas.microsoft.com/office/drawing/2015/06/chart">
                <c:ext xmlns:c15="http://schemas.microsoft.com/office/drawing/2012/chart" uri="{CE6537A1-D6FC-4f65-9D91-7224C49458BB}"/>
              </c:extLst>
            </c:dLbl>
            <c:dLbl>
              <c:idx val="4"/>
              <c:layout>
                <c:manualLayout>
                  <c:x val="0"/>
                  <c:y val="1.1299435028248589E-2"/>
                </c:manualLayout>
              </c:layout>
              <c:dLblPos val="t"/>
              <c:showVal val="1"/>
              <c:extLst xmlns:c16r2="http://schemas.microsoft.com/office/drawing/2015/06/chart">
                <c:ext xmlns:c15="http://schemas.microsoft.com/office/drawing/2012/chart" uri="{CE6537A1-D6FC-4f65-9D91-7224C49458BB}"/>
              </c:extLst>
            </c:dLbl>
            <c:dLbl>
              <c:idx val="5"/>
              <c:layout/>
              <c:tx>
                <c:rich>
                  <a:bodyPr/>
                  <a:lstStyle/>
                  <a:p>
                    <a:r>
                      <a:rPr lang="en-US" dirty="0"/>
                      <a:t> </a:t>
                    </a:r>
                    <a:r>
                      <a:rPr lang="en-US" sz="1400" b="1" i="0" u="none" strike="noStrike" baseline="0" dirty="0"/>
                      <a:t>181</a:t>
                    </a:r>
                    <a:r>
                      <a:rPr lang="en-US" sz="1400" b="1" i="1" u="none" strike="noStrike" baseline="0" dirty="0"/>
                      <a:t>,</a:t>
                    </a:r>
                    <a:r>
                      <a:rPr lang="en-US" sz="1400" b="1" i="0" u="none" strike="noStrike" baseline="0" dirty="0"/>
                      <a:t>866</a:t>
                    </a:r>
                    <a:endParaRPr lang="en-US" dirty="0"/>
                  </a:p>
                </c:rich>
              </c:tx>
              <c:dLblPos val="t"/>
              <c:showVal val="1"/>
              <c:extLst xmlns:c16r2="http://schemas.microsoft.com/office/drawing/2015/06/chart">
                <c:ext xmlns:c15="http://schemas.microsoft.com/office/drawing/2012/chart" uri="{CE6537A1-D6FC-4f65-9D91-7224C49458BB}">
                  <c15:showDataLabelsRange val="0"/>
                </c:ext>
              </c:extLst>
            </c:dLbl>
            <c:spPr>
              <a:noFill/>
              <a:ln>
                <a:noFill/>
              </a:ln>
              <a:effectLst/>
            </c:spPr>
            <c:txPr>
              <a:bodyPr/>
              <a:lstStyle/>
              <a:p>
                <a:pPr>
                  <a:defRPr sz="1400" b="1"/>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Sheet1!$A$3:$A$8</c:f>
              <c:strCache>
                <c:ptCount val="6"/>
                <c:pt idx="0">
                  <c:v>2015/16                                   (Nov/2015-Sept/2016)</c:v>
                </c:pt>
                <c:pt idx="1">
                  <c:v>2016/17                                  (Nov/2016-Sept/2017)</c:v>
                </c:pt>
                <c:pt idx="2">
                  <c:v>2017/18                       (Nov/2017-Sept/2018)</c:v>
                </c:pt>
                <c:pt idx="3">
                  <c:v>2018/19                                       (Nov/2018-Sept/2019)</c:v>
                </c:pt>
                <c:pt idx="4">
                  <c:v>2019/20                               (Nov/2019-Sept/2020)</c:v>
                </c:pt>
                <c:pt idx="5">
                  <c:v>2020/21                          (Nov/2020-Sept/2021)</c:v>
                </c:pt>
              </c:strCache>
            </c:strRef>
          </c:cat>
          <c:val>
            <c:numRef>
              <c:f>Sheet1!$B$3:$B$8</c:f>
              <c:numCache>
                <c:formatCode>_(* #,##0_);_(* \(#,##0\);_(* "-"??_);_(@_)</c:formatCode>
                <c:ptCount val="6"/>
                <c:pt idx="0">
                  <c:v>392545</c:v>
                </c:pt>
                <c:pt idx="1">
                  <c:v>286332</c:v>
                </c:pt>
                <c:pt idx="2">
                  <c:v>263170</c:v>
                </c:pt>
                <c:pt idx="3">
                  <c:v>217428</c:v>
                </c:pt>
                <c:pt idx="4">
                  <c:v>217577</c:v>
                </c:pt>
                <c:pt idx="5">
                  <c:v>181866</c:v>
                </c:pt>
              </c:numCache>
            </c:numRef>
          </c:val>
          <c:extLst xmlns:c16r2="http://schemas.microsoft.com/office/drawing/2015/06/chart">
            <c:ext xmlns:c16="http://schemas.microsoft.com/office/drawing/2014/chart" uri="{C3380CC4-5D6E-409C-BE32-E72D297353CC}">
              <c16:uniqueId val="{00000000-843F-5D4D-A79E-C37E555F2C47}"/>
            </c:ext>
          </c:extLst>
        </c:ser>
        <c:dLbls>
          <c:showVal val="1"/>
        </c:dLbls>
        <c:marker val="1"/>
        <c:axId val="54823552"/>
        <c:axId val="58786944"/>
      </c:lineChart>
      <c:catAx>
        <c:axId val="54823552"/>
        <c:scaling>
          <c:orientation val="minMax"/>
        </c:scaling>
        <c:axPos val="b"/>
        <c:numFmt formatCode="General" sourceLinked="0"/>
        <c:tickLblPos val="nextTo"/>
        <c:txPr>
          <a:bodyPr rot="0" vert="horz"/>
          <a:lstStyle/>
          <a:p>
            <a:pPr>
              <a:defRPr sz="800" b="1"/>
            </a:pPr>
            <a:endParaRPr lang="en-US"/>
          </a:p>
        </c:txPr>
        <c:crossAx val="58786944"/>
        <c:crosses val="autoZero"/>
        <c:auto val="1"/>
        <c:lblAlgn val="ctr"/>
        <c:lblOffset val="100"/>
      </c:catAx>
      <c:valAx>
        <c:axId val="58786944"/>
        <c:scaling>
          <c:orientation val="minMax"/>
        </c:scaling>
        <c:axPos val="l"/>
        <c:majorGridlines/>
        <c:numFmt formatCode="_(* #,##0_);_(* \(#,##0\);_(* &quot;-&quot;??_);_(@_)" sourceLinked="1"/>
        <c:tickLblPos val="nextTo"/>
        <c:txPr>
          <a:bodyPr/>
          <a:lstStyle/>
          <a:p>
            <a:pPr>
              <a:defRPr sz="1100"/>
            </a:pPr>
            <a:endParaRPr lang="en-US"/>
          </a:p>
        </c:txPr>
        <c:crossAx val="54823552"/>
        <c:crosses val="autoZero"/>
        <c:crossBetween val="between"/>
      </c:valAx>
    </c:plotArea>
    <c:legend>
      <c:legendPos val="t"/>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Volume in tons</c:v>
                </c:pt>
              </c:strCache>
            </c:strRef>
          </c:tx>
          <c:cat>
            <c:strRef>
              <c:f>Sheet1!$A$2:$A$11</c:f>
              <c:strCache>
                <c:ptCount val="10"/>
                <c:pt idx="0">
                  <c:v>United Arab Emirates</c:v>
                </c:pt>
                <c:pt idx="1">
                  <c:v>Israel</c:v>
                </c:pt>
                <c:pt idx="2">
                  <c:v>Viet Nam</c:v>
                </c:pt>
                <c:pt idx="3">
                  <c:v>Singapore</c:v>
                </c:pt>
                <c:pt idx="4">
                  <c:v>United States</c:v>
                </c:pt>
                <c:pt idx="5">
                  <c:v>China</c:v>
                </c:pt>
                <c:pt idx="6">
                  <c:v>Turkey</c:v>
                </c:pt>
                <c:pt idx="7">
                  <c:v>Japan</c:v>
                </c:pt>
                <c:pt idx="8">
                  <c:v>Hong Kong</c:v>
                </c:pt>
                <c:pt idx="9">
                  <c:v>India</c:v>
                </c:pt>
              </c:strCache>
            </c:strRef>
          </c:cat>
          <c:val>
            <c:numRef>
              <c:f>Sheet1!$B$2:$B$11</c:f>
              <c:numCache>
                <c:formatCode>_(* #,##0.00_);_(* \(#,##0.00\);_(* "-"??_);_(@_)</c:formatCode>
                <c:ptCount val="10"/>
                <c:pt idx="0">
                  <c:v>64907.824000000008</c:v>
                </c:pt>
                <c:pt idx="1">
                  <c:v>47839.51</c:v>
                </c:pt>
                <c:pt idx="2">
                  <c:v>32571.5</c:v>
                </c:pt>
                <c:pt idx="3">
                  <c:v>24933</c:v>
                </c:pt>
                <c:pt idx="4">
                  <c:v>20601.718999999997</c:v>
                </c:pt>
                <c:pt idx="5">
                  <c:v>11628</c:v>
                </c:pt>
                <c:pt idx="6">
                  <c:v>11159</c:v>
                </c:pt>
                <c:pt idx="7">
                  <c:v>6042</c:v>
                </c:pt>
                <c:pt idx="8">
                  <c:v>4768</c:v>
                </c:pt>
                <c:pt idx="9">
                  <c:v>4016</c:v>
                </c:pt>
              </c:numCache>
            </c:numRef>
          </c:val>
          <c:extLst xmlns:c16r2="http://schemas.microsoft.com/office/drawing/2015/06/chart">
            <c:ext xmlns:c16="http://schemas.microsoft.com/office/drawing/2014/chart" uri="{C3380CC4-5D6E-409C-BE32-E72D297353CC}">
              <c16:uniqueId val="{00000000-6FE2-5C44-9FFB-83A83FF9C6F6}"/>
            </c:ext>
          </c:extLst>
        </c:ser>
        <c:dLbls/>
        <c:axId val="51096192"/>
        <c:axId val="51102080"/>
      </c:barChart>
      <c:catAx>
        <c:axId val="51096192"/>
        <c:scaling>
          <c:orientation val="minMax"/>
        </c:scaling>
        <c:axPos val="b"/>
        <c:numFmt formatCode="General" sourceLinked="0"/>
        <c:tickLblPos val="nextTo"/>
        <c:txPr>
          <a:bodyPr/>
          <a:lstStyle/>
          <a:p>
            <a:pPr>
              <a:defRPr sz="1200" b="1"/>
            </a:pPr>
            <a:endParaRPr lang="en-US"/>
          </a:p>
        </c:txPr>
        <c:crossAx val="51102080"/>
        <c:crosses val="autoZero"/>
        <c:auto val="1"/>
        <c:lblAlgn val="ctr"/>
        <c:lblOffset val="100"/>
      </c:catAx>
      <c:valAx>
        <c:axId val="51102080"/>
        <c:scaling>
          <c:orientation val="minMax"/>
        </c:scaling>
        <c:axPos val="l"/>
        <c:majorGridlines/>
        <c:numFmt formatCode="_(* #,##0.00_);_(* \(#,##0.00\);_(* &quot;-&quot;??_);_(@_)" sourceLinked="1"/>
        <c:tickLblPos val="nextTo"/>
        <c:crossAx val="51096192"/>
        <c:crosses val="autoZero"/>
        <c:crossBetween val="between"/>
      </c:valAx>
    </c:plotArea>
    <c:legend>
      <c:legendPos val="r"/>
      <c:layout/>
      <c:txPr>
        <a:bodyPr/>
        <a:lstStyle/>
        <a:p>
          <a:pPr>
            <a:defRPr sz="1400"/>
          </a:pPr>
          <a:endParaRPr lang="en-US"/>
        </a:p>
      </c:txPr>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3093" y="1"/>
            <a:ext cx="3077739" cy="469424"/>
          </a:xfrm>
          <a:prstGeom prst="rect">
            <a:avLst/>
          </a:prstGeom>
        </p:spPr>
        <p:txBody>
          <a:bodyPr vert="horz" lIns="92464" tIns="46232" rIns="92464" bIns="46232" rtlCol="0"/>
          <a:lstStyle>
            <a:lvl1pPr algn="r">
              <a:defRPr sz="1200"/>
            </a:lvl1pPr>
          </a:lstStyle>
          <a:p>
            <a:fld id="{3A50B824-F9DC-441B-A113-4A64BAEE747E}" type="datetimeFigureOut">
              <a:rPr lang="en-US" smtClean="0"/>
              <a:pPr/>
              <a:t>20-Oct-21</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2464" tIns="46232" rIns="92464" bIns="46232" rtlCol="0" anchor="b"/>
          <a:lstStyle>
            <a:lvl1pPr algn="r">
              <a:defRPr sz="1200"/>
            </a:lvl1pPr>
          </a:lstStyle>
          <a:p>
            <a:fld id="{9FF44E48-27D8-4BBC-B8AE-A578B719B73F}" type="slidenum">
              <a:rPr lang="en-US" smtClean="0"/>
              <a:pPr/>
              <a:t>‹#›</a:t>
            </a:fld>
            <a:endParaRPr lang="en-US"/>
          </a:p>
        </p:txBody>
      </p:sp>
    </p:spTree>
    <p:extLst>
      <p:ext uri="{BB962C8B-B14F-4D97-AF65-F5344CB8AC3E}">
        <p14:creationId xmlns:p14="http://schemas.microsoft.com/office/powerpoint/2010/main" xmlns="" val="2950322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3093" y="1"/>
            <a:ext cx="3077739" cy="469424"/>
          </a:xfrm>
          <a:prstGeom prst="rect">
            <a:avLst/>
          </a:prstGeom>
        </p:spPr>
        <p:txBody>
          <a:bodyPr vert="horz" lIns="92464" tIns="46232" rIns="92464" bIns="46232" rtlCol="0"/>
          <a:lstStyle>
            <a:lvl1pPr algn="r">
              <a:defRPr sz="1200"/>
            </a:lvl1pPr>
          </a:lstStyle>
          <a:p>
            <a:fld id="{33BF5EA4-C01A-4746-8926-2F621F31CDA6}" type="datetimeFigureOut">
              <a:rPr lang="en-US" smtClean="0"/>
              <a:pPr/>
              <a:t>20-Oct-21</a:t>
            </a:fld>
            <a:endParaRPr lang="en-US"/>
          </a:p>
        </p:txBody>
      </p:sp>
      <p:sp>
        <p:nvSpPr>
          <p:cNvPr id="4" name="Slide Image Placeholder 3"/>
          <p:cNvSpPr>
            <a:spLocks noGrp="1" noRot="1" noChangeAspect="1"/>
          </p:cNvSpPr>
          <p:nvPr>
            <p:ph type="sldImg" idx="2"/>
          </p:nvPr>
        </p:nvSpPr>
        <p:spPr>
          <a:xfrm>
            <a:off x="1204913" y="703263"/>
            <a:ext cx="4694237" cy="3521075"/>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2464" tIns="46232" rIns="92464" bIns="462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2464" tIns="46232" rIns="92464" bIns="46232" rtlCol="0" anchor="b"/>
          <a:lstStyle>
            <a:lvl1pPr algn="r">
              <a:defRPr sz="1200"/>
            </a:lvl1pPr>
          </a:lstStyle>
          <a:p>
            <a:fld id="{04EA1ACF-517E-44A7-B9A8-2AE66602C490}" type="slidenum">
              <a:rPr lang="en-US" smtClean="0"/>
              <a:pPr/>
              <a:t>‹#›</a:t>
            </a:fld>
            <a:endParaRPr lang="en-US"/>
          </a:p>
        </p:txBody>
      </p:sp>
    </p:spTree>
    <p:extLst>
      <p:ext uri="{BB962C8B-B14F-4D97-AF65-F5344CB8AC3E}">
        <p14:creationId xmlns:p14="http://schemas.microsoft.com/office/powerpoint/2010/main" xmlns="" val="369901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sh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sh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sh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sh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sh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20-Oct-21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p:push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20-Oct-21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sh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sh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sh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20-Oct-21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transition>
    <p:push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sh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20-Oct-21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push dir="d"/>
  </p:transition>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505C1F84-A7B7-4900-AAA0-0A5FFDB7385B}"/>
              </a:ext>
            </a:extLst>
          </p:cNvPr>
          <p:cNvSpPr>
            <a:spLocks noGrp="1" noChangeArrowheads="1"/>
          </p:cNvSpPr>
          <p:nvPr/>
        </p:nvSpPr>
        <p:spPr bwMode="auto">
          <a:xfrm>
            <a:off x="685800" y="457200"/>
            <a:ext cx="5829300" cy="1705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endParaRPr lang="en-US" altLang="en-US" b="1" dirty="0" smtClean="0">
              <a:latin typeface="Calibri Light" panose="020F0302020204030204" pitchFamily="34" charset="0"/>
            </a:endParaRPr>
          </a:p>
          <a:p>
            <a:endParaRPr lang="en-US" altLang="en-US" b="1" dirty="0" smtClean="0">
              <a:latin typeface="Calibri Light" panose="020F0302020204030204" pitchFamily="34" charset="0"/>
            </a:endParaRPr>
          </a:p>
          <a:p>
            <a:endParaRPr lang="en-US" altLang="en-US" b="1" dirty="0" smtClean="0">
              <a:latin typeface="Calibri Light" panose="020F0302020204030204" pitchFamily="34" charset="0"/>
            </a:endParaRPr>
          </a:p>
          <a:p>
            <a:endParaRPr lang="en-US" altLang="en-US" b="1" dirty="0" smtClean="0">
              <a:latin typeface="Calibri Light" panose="020F0302020204030204" pitchFamily="34" charset="0"/>
            </a:endParaRPr>
          </a:p>
          <a:p>
            <a:endParaRPr lang="en-US" altLang="en-US" b="1" dirty="0" smtClean="0">
              <a:latin typeface="Calibri Light" panose="020F0302020204030204" pitchFamily="34" charset="0"/>
            </a:endParaRPr>
          </a:p>
          <a:p>
            <a:pPr>
              <a:buNone/>
            </a:pPr>
            <a:endParaRPr lang="en-IN" b="1" dirty="0" smtClean="0"/>
          </a:p>
          <a:p>
            <a:pPr>
              <a:buNone/>
            </a:pPr>
            <a:endParaRPr lang="en-IN" b="1" dirty="0" smtClean="0"/>
          </a:p>
          <a:p>
            <a:pPr algn="ctr">
              <a:buNone/>
            </a:pPr>
            <a:r>
              <a:rPr lang="en-IN" b="1" dirty="0" smtClean="0">
                <a:latin typeface="Verdana" pitchFamily="34" charset="0"/>
                <a:ea typeface="Verdana" pitchFamily="34" charset="0"/>
                <a:cs typeface="Verdana" pitchFamily="34" charset="0"/>
              </a:rPr>
              <a:t>3rd </a:t>
            </a:r>
            <a:r>
              <a:rPr lang="en-IN" b="1" dirty="0" smtClean="0">
                <a:latin typeface="Verdana" pitchFamily="34" charset="0"/>
                <a:ea typeface="Verdana" pitchFamily="34" charset="0"/>
                <a:cs typeface="Verdana" pitchFamily="34" charset="0"/>
              </a:rPr>
              <a:t>IOPEPC Global Oilseeds </a:t>
            </a:r>
            <a:r>
              <a:rPr lang="en-IN" b="1" dirty="0" smtClean="0">
                <a:latin typeface="Verdana" pitchFamily="34" charset="0"/>
                <a:ea typeface="Verdana" pitchFamily="34" charset="0"/>
                <a:cs typeface="Verdana" pitchFamily="34" charset="0"/>
              </a:rPr>
              <a:t>  Conference </a:t>
            </a:r>
            <a:r>
              <a:rPr lang="en-IN" b="1" dirty="0" smtClean="0">
                <a:latin typeface="Verdana" pitchFamily="34" charset="0"/>
                <a:ea typeface="Verdana" pitchFamily="34" charset="0"/>
                <a:cs typeface="Verdana" pitchFamily="34" charset="0"/>
              </a:rPr>
              <a:t>(IGOC) </a:t>
            </a:r>
            <a:r>
              <a:rPr lang="en-IN" b="1" dirty="0" smtClean="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endParaRPr lang="en-US" altLang="en-US" b="1" dirty="0" smtClean="0">
              <a:latin typeface="Calibri Light" panose="020F0302020204030204" pitchFamily="34" charset="0"/>
            </a:endParaRPr>
          </a:p>
          <a:p>
            <a:pPr>
              <a:buNone/>
            </a:pPr>
            <a:endParaRPr lang="en-US" altLang="en-US" b="1" dirty="0" smtClean="0">
              <a:latin typeface="Calibri Light" panose="020F0302020204030204" pitchFamily="34" charset="0"/>
            </a:endParaRPr>
          </a:p>
          <a:p>
            <a:pPr>
              <a:buNone/>
            </a:pPr>
            <a:endParaRPr lang="en-US" altLang="en-US" b="1" dirty="0" smtClean="0">
              <a:latin typeface="Calibri Light" panose="020F0302020204030204" pitchFamily="34" charset="0"/>
            </a:endParaRPr>
          </a:p>
          <a:p>
            <a:pPr>
              <a:buNone/>
            </a:pPr>
            <a:r>
              <a:rPr lang="en-US" altLang="en-US" b="1" dirty="0" smtClean="0">
                <a:latin typeface="Calibri Light" panose="020F0302020204030204" pitchFamily="34" charset="0"/>
              </a:rPr>
              <a:t>                     Ethiopian </a:t>
            </a:r>
            <a:r>
              <a:rPr lang="en-US" altLang="en-US" b="1" dirty="0" smtClean="0">
                <a:latin typeface="Calibri Light" panose="020F0302020204030204" pitchFamily="34" charset="0"/>
              </a:rPr>
              <a:t>Sesame</a:t>
            </a:r>
            <a:br>
              <a:rPr lang="en-US" altLang="en-US" b="1" dirty="0" smtClean="0">
                <a:latin typeface="Calibri Light" panose="020F0302020204030204" pitchFamily="34" charset="0"/>
              </a:rPr>
            </a:br>
            <a:r>
              <a:rPr lang="en-US" altLang="en-US" b="1" dirty="0" smtClean="0">
                <a:latin typeface="Calibri Light" panose="020F0302020204030204" pitchFamily="34" charset="0"/>
              </a:rPr>
              <a:t>                 </a:t>
            </a:r>
            <a:r>
              <a:rPr lang="en-US" altLang="en-US" b="1" dirty="0">
                <a:latin typeface="Calibri Light" panose="020F0302020204030204" pitchFamily="34" charset="0"/>
              </a:rPr>
              <a:t>Market Trend and </a:t>
            </a:r>
            <a:r>
              <a:rPr lang="en-US" altLang="en-US" b="1" dirty="0" smtClean="0">
                <a:latin typeface="Calibri Light" panose="020F0302020204030204" pitchFamily="34" charset="0"/>
              </a:rPr>
              <a:t>outlook</a:t>
            </a:r>
          </a:p>
          <a:p>
            <a:endParaRPr lang="en-US" b="1" dirty="0" smtClean="0">
              <a:latin typeface="Calibri Light" panose="020F0302020204030204" pitchFamily="34" charset="0"/>
            </a:endParaRPr>
          </a:p>
          <a:p>
            <a:pPr algn="ctr">
              <a:lnSpc>
                <a:spcPct val="100000"/>
              </a:lnSpc>
              <a:spcBef>
                <a:spcPct val="0"/>
              </a:spcBef>
              <a:buNone/>
            </a:pPr>
            <a:endParaRPr lang="en-IN" altLang="en-US" b="1" dirty="0">
              <a:latin typeface="Calibri Light" panose="020F0302020204030204" pitchFamily="34" charset="0"/>
            </a:endParaRPr>
          </a:p>
        </p:txBody>
      </p:sp>
      <p:sp>
        <p:nvSpPr>
          <p:cNvPr id="7" name="Subtitle 2">
            <a:extLst>
              <a:ext uri="{FF2B5EF4-FFF2-40B4-BE49-F238E27FC236}">
                <a16:creationId xmlns="" xmlns:a16="http://schemas.microsoft.com/office/drawing/2014/main" id="{A168D0AB-D935-4E82-B877-C3DB07879190}"/>
              </a:ext>
            </a:extLst>
          </p:cNvPr>
          <p:cNvSpPr>
            <a:spLocks noGrp="1" noChangeArrowheads="1"/>
          </p:cNvSpPr>
          <p:nvPr/>
        </p:nvSpPr>
        <p:spPr bwMode="auto">
          <a:xfrm>
            <a:off x="4267200" y="4343400"/>
            <a:ext cx="48006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endParaRPr lang="en-US" sz="2000" i="1" dirty="0" smtClean="0"/>
          </a:p>
          <a:p>
            <a:pPr algn="ctr">
              <a:buNone/>
            </a:pPr>
            <a:r>
              <a:rPr lang="en-US" sz="2000" i="1" dirty="0" smtClean="0"/>
              <a:t>Presented </a:t>
            </a:r>
            <a:r>
              <a:rPr lang="en-US" sz="2000" i="1" dirty="0"/>
              <a:t>by Mr. </a:t>
            </a:r>
            <a:r>
              <a:rPr lang="en-US" sz="2000" i="1" dirty="0" err="1" smtClean="0"/>
              <a:t>Assefa</a:t>
            </a:r>
            <a:r>
              <a:rPr lang="en-US" sz="2000" i="1" dirty="0" smtClean="0"/>
              <a:t> </a:t>
            </a:r>
            <a:r>
              <a:rPr lang="en-US" sz="2000" i="1" dirty="0" err="1"/>
              <a:t>Y</a:t>
            </a:r>
            <a:r>
              <a:rPr lang="en-US" sz="2000" i="1" dirty="0" err="1" smtClean="0"/>
              <a:t>ohannes</a:t>
            </a:r>
            <a:endParaRPr lang="en-US" sz="2000" i="1" dirty="0"/>
          </a:p>
          <a:p>
            <a:pPr algn="ctr">
              <a:buNone/>
            </a:pPr>
            <a:r>
              <a:rPr lang="en-US" sz="2000" i="1" dirty="0" smtClean="0"/>
              <a:t>General Manager of Ethiopian </a:t>
            </a:r>
            <a:r>
              <a:rPr lang="en-US" sz="2000" i="1" dirty="0"/>
              <a:t>Pulses Oilseeds and Spices Processors Exporters Association.</a:t>
            </a:r>
          </a:p>
        </p:txBody>
      </p:sp>
      <p:sp>
        <p:nvSpPr>
          <p:cNvPr id="15" name="Subtitle 2"/>
          <p:cNvSpPr>
            <a:spLocks noGrp="1"/>
          </p:cNvSpPr>
          <p:nvPr>
            <p:ph type="subTitle" idx="1"/>
          </p:nvPr>
        </p:nvSpPr>
        <p:spPr>
          <a:xfrm>
            <a:off x="5410200" y="6248400"/>
            <a:ext cx="2925077" cy="291653"/>
          </a:xfrm>
        </p:spPr>
        <p:txBody>
          <a:bodyPr>
            <a:normAutofit fontScale="92500" lnSpcReduction="20000"/>
          </a:bodyPr>
          <a:lstStyle/>
          <a:p>
            <a:pPr marL="0" indent="0" algn="r">
              <a:buNone/>
            </a:pPr>
            <a:r>
              <a:rPr lang="en-US" sz="2000" dirty="0">
                <a:solidFill>
                  <a:schemeClr val="tx1"/>
                </a:solidFill>
              </a:rPr>
              <a:t>October , 2021.</a:t>
            </a:r>
          </a:p>
        </p:txBody>
      </p:sp>
      <p:sp>
        <p:nvSpPr>
          <p:cNvPr id="9" name="Slide Number Placeholder 8">
            <a:extLst>
              <a:ext uri="{FF2B5EF4-FFF2-40B4-BE49-F238E27FC236}">
                <a16:creationId xmlns="" xmlns:a16="http://schemas.microsoft.com/office/drawing/2014/main" id="{4C4C8F00-B8E4-4429-95C2-190102A21E63}"/>
              </a:ext>
            </a:extLst>
          </p:cNvPr>
          <p:cNvSpPr>
            <a:spLocks noGrp="1"/>
          </p:cNvSpPr>
          <p:nvPr>
            <p:ph type="sldNum" sz="quarter" idx="12"/>
          </p:nvPr>
        </p:nvSpPr>
        <p:spPr/>
        <p:txBody>
          <a:bodyPr/>
          <a:lstStyle/>
          <a:p>
            <a:fld id="{72CFD60D-3F6E-4A51-94CA-0A34FD1398CB}" type="slidenum">
              <a:rPr lang="en-IN" smtClean="0"/>
              <a:pPr/>
              <a:t>1</a:t>
            </a:fld>
            <a:endParaRPr lang="en-IN"/>
          </a:p>
        </p:txBody>
      </p:sp>
      <p:pic>
        <p:nvPicPr>
          <p:cNvPr id="11" name="Picture 10" descr="Logo 2 Epospea.jpg"/>
          <p:cNvPicPr>
            <a:picLocks noGrp="1" noChangeAspect="1"/>
          </p:cNvPicPr>
          <p:nvPr isPhoto="1"/>
        </p:nvPicPr>
        <p:blipFill>
          <a:blip r:embed="rId2">
            <a:lum/>
          </a:blip>
          <a:stretch>
            <a:fillRect/>
          </a:stretch>
        </p:blipFill>
        <p:spPr>
          <a:xfrm>
            <a:off x="2971800" y="1905000"/>
            <a:ext cx="1486592" cy="1295400"/>
          </a:xfrm>
          <a:prstGeom prst="ellipse">
            <a:avLst/>
          </a:prstGeom>
          <a:ln>
            <a:noFill/>
          </a:ln>
          <a:effectLst>
            <a:softEdge rad="112500"/>
          </a:effectLst>
        </p:spPr>
      </p:pic>
    </p:spTree>
    <p:extLst>
      <p:ext uri="{BB962C8B-B14F-4D97-AF65-F5344CB8AC3E}">
        <p14:creationId xmlns:p14="http://schemas.microsoft.com/office/powerpoint/2010/main" xmlns="" val="201496598"/>
      </p:ext>
    </p:extLst>
  </p:cSld>
  <p:clrMapOvr>
    <a:masterClrMapping/>
  </p:clrMapOvr>
  <p:transition>
    <p:push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58952"/>
          </a:xfrm>
        </p:spPr>
        <p:txBody>
          <a:bodyPr>
            <a:normAutofit/>
          </a:bodyPr>
          <a:lstStyle/>
          <a:p>
            <a:pPr algn="l"/>
            <a:r>
              <a:rPr lang="en-US" sz="2400" b="1" dirty="0">
                <a:solidFill>
                  <a:schemeClr val="tx2"/>
                </a:solidFill>
                <a:effectLst>
                  <a:outerShdw blurRad="31750" dist="25400" dir="5400000" algn="tl" rotWithShape="0">
                    <a:srgbClr val="000000">
                      <a:alpha val="25000"/>
                    </a:srgbClr>
                  </a:outerShdw>
                </a:effectLst>
              </a:rPr>
              <a:t>7. Expectation and recommendation</a:t>
            </a:r>
          </a:p>
        </p:txBody>
      </p:sp>
      <p:sp>
        <p:nvSpPr>
          <p:cNvPr id="3" name="Content Placeholder 2"/>
          <p:cNvSpPr>
            <a:spLocks noGrp="1"/>
          </p:cNvSpPr>
          <p:nvPr>
            <p:ph idx="1"/>
          </p:nvPr>
        </p:nvSpPr>
        <p:spPr>
          <a:xfrm>
            <a:off x="301752" y="1600200"/>
            <a:ext cx="8503920" cy="4498848"/>
          </a:xfrm>
        </p:spPr>
        <p:txBody>
          <a:bodyPr>
            <a:normAutofit/>
          </a:bodyPr>
          <a:lstStyle/>
          <a:p>
            <a:pPr>
              <a:buFont typeface="Wingdings" pitchFamily="2" charset="2"/>
              <a:buChar char="v"/>
            </a:pPr>
            <a:r>
              <a:rPr lang="en-US" dirty="0"/>
              <a:t>Globally in most countries, oil crushing factories are opened, restaurants are opened school feeding is started and health awareness of sesame is globally increased therefore, demand is expected to be high and supply is expected to be low so upward price is expected.</a:t>
            </a:r>
          </a:p>
          <a:p>
            <a:pPr algn="just">
              <a:buFont typeface="Wingdings" pitchFamily="2" charset="2"/>
              <a:buChar char="v"/>
            </a:pPr>
            <a:endParaRPr lang="en-US" dirty="0"/>
          </a:p>
          <a:p>
            <a:pPr algn="just">
              <a:buFont typeface="Wingdings" pitchFamily="2" charset="2"/>
              <a:buChar char="v"/>
            </a:pPr>
            <a:r>
              <a:rPr lang="en-US" dirty="0"/>
              <a:t> The markups of trading houses supply chain managing companies sesame value added product producers and retailers is very high as compared to the price paid to sesame farmers. This is discouraging farmers to produce sesame and many are switching to other products. Gradually the supply of sesame seed to the global market will decline significantly unless all stack holders of the industry work together to improve both price payment of the farmers and sesame productivity at farmers level.</a:t>
            </a:r>
          </a:p>
        </p:txBody>
      </p:sp>
    </p:spTree>
  </p:cSld>
  <p:clrMapOvr>
    <a:overrideClrMapping bg1="lt1" tx1="dk1" bg2="lt2" tx2="dk2" accent1="accent1" accent2="accent2" accent3="accent3" accent4="accent4" accent5="accent5" accent6="accent6" hlink="hlink" folHlink="folHlink"/>
  </p:clrMapOvr>
  <p:transition>
    <p:push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8458200" cy="4572000"/>
          </a:xfrm>
        </p:spPr>
        <p:txBody>
          <a:bodyPr>
            <a:normAutofit/>
          </a:bodyPr>
          <a:lstStyle/>
          <a:p>
            <a:pPr algn="ctr">
              <a:buNone/>
            </a:pPr>
            <a:r>
              <a:rPr lang="en-US" sz="2800" dirty="0"/>
              <a:t> “ We  cordially invite you all to participate in our webinar oilseeds and pulses  International conference to be held in November 23, 2021”  </a:t>
            </a:r>
          </a:p>
          <a:p>
            <a:pPr algn="ctr">
              <a:buNone/>
            </a:pPr>
            <a:endParaRPr lang="en-US" sz="2800" dirty="0"/>
          </a:p>
          <a:p>
            <a:pPr algn="ctr">
              <a:buNone/>
            </a:pPr>
            <a:r>
              <a:rPr lang="en-US" sz="2800" dirty="0"/>
              <a:t> Board of Directors of EPOSPEA</a:t>
            </a:r>
          </a:p>
          <a:p>
            <a:pPr algn="ctr">
              <a:buNone/>
            </a:pPr>
            <a:endParaRPr lang="en-US" sz="2800" dirty="0"/>
          </a:p>
          <a:p>
            <a:pPr algn="ctr">
              <a:buNone/>
            </a:pPr>
            <a:r>
              <a:rPr lang="en-US" sz="2800" dirty="0"/>
              <a:t>To register:- www.epospeaeth.org</a:t>
            </a:r>
          </a:p>
        </p:txBody>
      </p:sp>
    </p:spTree>
    <p:extLst>
      <p:ext uri="{BB962C8B-B14F-4D97-AF65-F5344CB8AC3E}">
        <p14:creationId xmlns:p14="http://schemas.microsoft.com/office/powerpoint/2010/main" xmlns="" val="869551649"/>
      </p:ext>
    </p:extLst>
  </p:cSld>
  <p:clrMapOvr>
    <a:overrideClrMapping bg1="lt1" tx1="dk1" bg2="lt2" tx2="dk2" accent1="accent1" accent2="accent2" accent3="accent3" accent4="accent4" accent5="accent5" accent6="accent6" hlink="hlink" folHlink="folHlink"/>
  </p:clrMapOvr>
  <p:transition>
    <p:push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8839200" cy="5334000"/>
          </a:xfrm>
        </p:spPr>
        <p:txBody>
          <a:bodyPr>
            <a:normAutofit/>
          </a:bodyPr>
          <a:lstStyle/>
          <a:p>
            <a:pPr lvl="0" algn="ctr">
              <a:spcBef>
                <a:spcPct val="0"/>
              </a:spcBef>
              <a:buNone/>
              <a:defRPr/>
            </a:pPr>
            <a:r>
              <a:rPr lang="en-US" sz="36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t>Thank you! </a:t>
            </a:r>
            <a:r>
              <a:rPr lang="en-US" sz="4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t/>
            </a:r>
            <a:br>
              <a:rPr lang="en-US" sz="4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br>
            <a:r>
              <a:rPr lang="en-US" sz="2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t/>
            </a:r>
            <a:br>
              <a:rPr lang="en-US" sz="2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br>
            <a:r>
              <a:rPr lang="en-US" sz="2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t> </a:t>
            </a:r>
            <a:r>
              <a:rPr lang="en-US" sz="40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t>Mr. </a:t>
            </a:r>
            <a:r>
              <a:rPr lang="en-US" sz="4000" b="1" spc="50" dirty="0" err="1" smtClean="0">
                <a:ln w="11430">
                  <a:solidFill>
                    <a:schemeClr val="accent4">
                      <a:lumMod val="50000"/>
                    </a:schemeClr>
                  </a:solidFill>
                </a:ln>
                <a:solidFill>
                  <a:srgbClr val="00B050"/>
                </a:solidFill>
                <a:effectLst>
                  <a:outerShdw blurRad="50800" dist="38100" dir="5400000" algn="t" rotWithShape="0">
                    <a:prstClr val="black">
                      <a:alpha val="40000"/>
                    </a:prstClr>
                  </a:outerShdw>
                </a:effectLst>
              </a:rPr>
              <a:t>Assefa</a:t>
            </a:r>
            <a:r>
              <a:rPr lang="en-US" sz="4000" b="1" spc="50" dirty="0" smtClean="0">
                <a:ln w="11430">
                  <a:solidFill>
                    <a:schemeClr val="accent4">
                      <a:lumMod val="50000"/>
                    </a:schemeClr>
                  </a:solidFill>
                </a:ln>
                <a:solidFill>
                  <a:srgbClr val="00B050"/>
                </a:solidFill>
                <a:effectLst>
                  <a:outerShdw blurRad="50800" dist="38100" dir="5400000" algn="t" rotWithShape="0">
                    <a:prstClr val="black">
                      <a:alpha val="40000"/>
                    </a:prstClr>
                  </a:outerShdw>
                </a:effectLst>
              </a:rPr>
              <a:t> </a:t>
            </a:r>
            <a:r>
              <a:rPr lang="en-US" sz="4000" b="1" spc="50" dirty="0" err="1" smtClean="0">
                <a:ln w="11430">
                  <a:solidFill>
                    <a:schemeClr val="accent4">
                      <a:lumMod val="50000"/>
                    </a:schemeClr>
                  </a:solidFill>
                </a:ln>
                <a:solidFill>
                  <a:srgbClr val="00B050"/>
                </a:solidFill>
                <a:effectLst>
                  <a:outerShdw blurRad="50800" dist="38100" dir="5400000" algn="t" rotWithShape="0">
                    <a:prstClr val="black">
                      <a:alpha val="40000"/>
                    </a:prstClr>
                  </a:outerShdw>
                </a:effectLst>
              </a:rPr>
              <a:t>Yohannes</a:t>
            </a:r>
            <a:r>
              <a:rPr lang="en-US" sz="40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t/>
            </a:r>
            <a:br>
              <a:rPr lang="en-US" sz="40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br>
            <a:r>
              <a:rPr lang="en-US" sz="2400" b="1" spc="50" dirty="0" smtClean="0">
                <a:ln w="11430">
                  <a:solidFill>
                    <a:schemeClr val="accent4">
                      <a:lumMod val="50000"/>
                    </a:schemeClr>
                  </a:solidFill>
                </a:ln>
                <a:solidFill>
                  <a:srgbClr val="00B050"/>
                </a:solidFill>
                <a:effectLst>
                  <a:outerShdw blurRad="50800" dist="38100" dir="5400000" algn="t" rotWithShape="0">
                    <a:prstClr val="black">
                      <a:alpha val="40000"/>
                    </a:prstClr>
                  </a:outerShdw>
                </a:effectLst>
              </a:rPr>
              <a:t>General Manager</a:t>
            </a:r>
            <a:r>
              <a:rPr lang="en-US" sz="2800" b="1" spc="50" dirty="0" smtClean="0">
                <a:ln w="11430">
                  <a:solidFill>
                    <a:schemeClr val="accent4">
                      <a:lumMod val="50000"/>
                    </a:schemeClr>
                  </a:solidFill>
                </a:ln>
                <a:solidFill>
                  <a:srgbClr val="00B050"/>
                </a:solidFill>
                <a:effectLst>
                  <a:outerShdw blurRad="50800" dist="38100" dir="5400000" algn="t" rotWithShape="0">
                    <a:prstClr val="black">
                      <a:alpha val="40000"/>
                    </a:prstClr>
                  </a:outerShdw>
                </a:effectLst>
              </a:rPr>
              <a:t> , Ethiopian </a:t>
            </a:r>
            <a:r>
              <a:rPr lang="en-US" sz="28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t>Pulses, oilseeds and Spices Processors Exporters Association </a:t>
            </a:r>
          </a:p>
          <a:p>
            <a:pPr lvl="0" algn="ctr">
              <a:spcBef>
                <a:spcPct val="0"/>
              </a:spcBef>
              <a:buNone/>
              <a:defRPr/>
            </a:pPr>
            <a:r>
              <a:rPr lang="en-US" sz="2800" b="1" spc="50" dirty="0" smtClean="0">
                <a:ln w="11430">
                  <a:solidFill>
                    <a:schemeClr val="accent4">
                      <a:lumMod val="50000"/>
                    </a:schemeClr>
                  </a:solidFill>
                </a:ln>
                <a:solidFill>
                  <a:srgbClr val="00B050"/>
                </a:solidFill>
                <a:effectLst>
                  <a:outerShdw blurRad="50800" dist="38100" dir="5400000" algn="t" rotWithShape="0">
                    <a:prstClr val="black">
                      <a:alpha val="40000"/>
                    </a:prstClr>
                  </a:outerShdw>
                </a:effectLst>
              </a:rPr>
              <a:t> </a:t>
            </a:r>
            <a:endParaRPr lang="en-US" sz="2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endParaRPr>
          </a:p>
          <a:p>
            <a:pPr lvl="0" algn="ctr">
              <a:spcBef>
                <a:spcPct val="0"/>
              </a:spcBef>
              <a:buNone/>
              <a:defRPr/>
            </a:pPr>
            <a:r>
              <a:rPr lang="en-US" sz="2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t>Email  :</a:t>
            </a:r>
            <a:r>
              <a:rPr lang="en-US" sz="2400" b="1" spc="50" dirty="0" smtClean="0">
                <a:ln w="11430">
                  <a:solidFill>
                    <a:schemeClr val="accent4">
                      <a:lumMod val="50000"/>
                    </a:schemeClr>
                  </a:solidFill>
                </a:ln>
                <a:solidFill>
                  <a:srgbClr val="00B050"/>
                </a:solidFill>
                <a:effectLst>
                  <a:outerShdw blurRad="50800" dist="38100" dir="5400000" algn="t" rotWithShape="0">
                    <a:prstClr val="black">
                      <a:alpha val="40000"/>
                    </a:prstClr>
                  </a:outerShdw>
                </a:effectLst>
              </a:rPr>
              <a:t>epospea@gmail.com</a:t>
            </a:r>
            <a:endParaRPr lang="en-US" sz="2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endParaRPr>
          </a:p>
          <a:p>
            <a:pPr lvl="0" algn="ctr">
              <a:spcBef>
                <a:spcPct val="0"/>
              </a:spcBef>
              <a:buNone/>
              <a:defRPr/>
            </a:pPr>
            <a:r>
              <a:rPr lang="en-US" sz="2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t>            </a:t>
            </a:r>
          </a:p>
          <a:p>
            <a:pPr lvl="0" algn="ctr">
              <a:spcBef>
                <a:spcPct val="0"/>
              </a:spcBef>
              <a:buNone/>
              <a:defRPr/>
            </a:pPr>
            <a:r>
              <a:rPr lang="en-US" sz="2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t>Mobile : +</a:t>
            </a:r>
            <a:r>
              <a:rPr lang="en-US" sz="2400" b="1" spc="50" dirty="0" smtClean="0">
                <a:ln w="11430">
                  <a:solidFill>
                    <a:schemeClr val="accent4">
                      <a:lumMod val="50000"/>
                    </a:schemeClr>
                  </a:solidFill>
                </a:ln>
                <a:solidFill>
                  <a:srgbClr val="00B050"/>
                </a:solidFill>
                <a:effectLst>
                  <a:outerShdw blurRad="50800" dist="38100" dir="5400000" algn="t" rotWithShape="0">
                    <a:prstClr val="black">
                      <a:alpha val="40000"/>
                    </a:prstClr>
                  </a:outerShdw>
                </a:effectLst>
              </a:rPr>
              <a:t>251-914 70 33 34</a:t>
            </a:r>
            <a:endParaRPr lang="en-US" sz="2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endParaRPr>
          </a:p>
          <a:p>
            <a:pPr lvl="0" algn="ctr">
              <a:spcBef>
                <a:spcPct val="0"/>
              </a:spcBef>
              <a:buNone/>
              <a:defRPr/>
            </a:pPr>
            <a:endParaRPr lang="en-US" sz="2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endParaRPr>
          </a:p>
          <a:p>
            <a:pPr lvl="0" algn="ctr">
              <a:spcBef>
                <a:spcPct val="0"/>
              </a:spcBef>
              <a:buNone/>
              <a:defRPr/>
            </a:pPr>
            <a:r>
              <a:rPr lang="en-US" sz="2400" b="1" spc="50" dirty="0">
                <a:ln w="11430">
                  <a:solidFill>
                    <a:schemeClr val="accent4">
                      <a:lumMod val="50000"/>
                    </a:schemeClr>
                  </a:solidFill>
                </a:ln>
                <a:solidFill>
                  <a:srgbClr val="00B050"/>
                </a:solidFill>
                <a:effectLst>
                  <a:outerShdw blurRad="50800" dist="38100" dir="5400000" algn="t" rotWithShape="0">
                    <a:prstClr val="black">
                      <a:alpha val="40000"/>
                    </a:prstClr>
                  </a:outerShdw>
                </a:effectLst>
              </a:rPr>
              <a:t>Website:- www.epospeaeth.org</a:t>
            </a:r>
            <a:endParaRPr lang="en-US" dirty="0">
              <a:ln w="11430">
                <a:solidFill>
                  <a:schemeClr val="accent4">
                    <a:lumMod val="50000"/>
                  </a:schemeClr>
                </a:solidFill>
              </a:ln>
              <a:solidFill>
                <a:srgbClr val="00B050"/>
              </a:solidFill>
              <a:effectLst>
                <a:outerShdw blurRad="50800" dist="38100" dir="5400000" algn="t" rotWithShape="0">
                  <a:prstClr val="black">
                    <a:alpha val="40000"/>
                  </a:prstClr>
                </a:outerShdw>
              </a:effectLst>
            </a:endParaRPr>
          </a:p>
        </p:txBody>
      </p:sp>
    </p:spTree>
  </p:cSld>
  <p:clrMapOvr>
    <a:masterClrMapping/>
  </p:clrMapOvr>
  <p:transition>
    <p:push dir="d"/>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7620000" cy="369332"/>
          </a:xfrm>
          <a:prstGeom prst="rect">
            <a:avLst/>
          </a:prstGeom>
          <a:noFill/>
        </p:spPr>
        <p:txBody>
          <a:bodyPr wrap="square" rtlCol="0">
            <a:spAutoFit/>
          </a:bodyPr>
          <a:lstStyle/>
          <a:p>
            <a:endParaRPr lang="en-US" dirty="0"/>
          </a:p>
        </p:txBody>
      </p:sp>
      <p:sp>
        <p:nvSpPr>
          <p:cNvPr id="3" name="Content Placeholder 2"/>
          <p:cNvSpPr txBox="1">
            <a:spLocks/>
          </p:cNvSpPr>
          <p:nvPr/>
        </p:nvSpPr>
        <p:spPr>
          <a:xfrm>
            <a:off x="838200" y="1447800"/>
            <a:ext cx="7239000" cy="4876800"/>
          </a:xfrm>
          <a:prstGeom prst="rect">
            <a:avLst/>
          </a:prstGeom>
          <a:noFill/>
        </p:spPr>
        <p:txBody>
          <a:bodyPr>
            <a:noAutofit/>
          </a:bodyPr>
          <a:lstStyle/>
          <a:p>
            <a:pPr marL="514350" lvl="0" indent="-514350">
              <a:spcBef>
                <a:spcPts val="600"/>
              </a:spcBef>
              <a:spcAft>
                <a:spcPts val="1200"/>
              </a:spcAft>
              <a:buClr>
                <a:schemeClr val="tx1"/>
              </a:buClr>
              <a:buSzPct val="105000"/>
              <a:buFont typeface="+mj-lt"/>
              <a:buAutoNum type="arabicPeriod"/>
              <a:defRPr/>
            </a:pPr>
            <a:r>
              <a:rPr lang="en-US" sz="2800" dirty="0"/>
              <a:t>Ethiopia the land of crop diversity</a:t>
            </a:r>
          </a:p>
          <a:p>
            <a:pPr marL="514350" lvl="0" indent="-514350">
              <a:spcBef>
                <a:spcPts val="600"/>
              </a:spcBef>
              <a:spcAft>
                <a:spcPts val="1200"/>
              </a:spcAft>
              <a:buClr>
                <a:schemeClr val="tx1"/>
              </a:buClr>
              <a:buSzPct val="105000"/>
              <a:buFont typeface="+mj-lt"/>
              <a:buAutoNum type="arabicPeriod"/>
              <a:defRPr/>
            </a:pPr>
            <a:r>
              <a:rPr lang="en-US" sz="2800" dirty="0"/>
              <a:t>Ethiopian Sesame production trend</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514350" lvl="0" indent="-514350">
              <a:spcBef>
                <a:spcPts val="600"/>
              </a:spcBef>
              <a:spcAft>
                <a:spcPts val="1200"/>
              </a:spcAft>
              <a:buClr>
                <a:schemeClr val="tx1"/>
              </a:buClr>
              <a:buSzPct val="105000"/>
              <a:buFont typeface="+mj-lt"/>
              <a:buAutoNum type="arabicPeriod"/>
              <a:defRPr/>
            </a:pPr>
            <a:r>
              <a:rPr lang="en-US" sz="2800" dirty="0"/>
              <a:t>Ethiopia Sesame Export Trend</a:t>
            </a:r>
          </a:p>
          <a:p>
            <a:pPr marL="514350" lvl="0" indent="-514350">
              <a:spcBef>
                <a:spcPts val="600"/>
              </a:spcBef>
              <a:spcAft>
                <a:spcPts val="1200"/>
              </a:spcAft>
              <a:buClr>
                <a:schemeClr val="tx1"/>
              </a:buClr>
              <a:buSzPct val="105000"/>
              <a:buFont typeface="+mj-lt"/>
              <a:buAutoNum type="arabicPeriod"/>
              <a:defRPr/>
            </a:pPr>
            <a:r>
              <a:rPr lang="en-US" sz="2800" dirty="0"/>
              <a:t>Ethiopian Sesame Inventory</a:t>
            </a:r>
          </a:p>
          <a:p>
            <a:pPr marL="514350" lvl="0" indent="-514350">
              <a:spcBef>
                <a:spcPts val="600"/>
              </a:spcBef>
              <a:spcAft>
                <a:spcPts val="1200"/>
              </a:spcAft>
              <a:buClr>
                <a:schemeClr val="tx1"/>
              </a:buClr>
              <a:buSzPct val="105000"/>
              <a:buFont typeface="+mj-lt"/>
              <a:buAutoNum type="arabicPeriod"/>
              <a:defRPr/>
            </a:pPr>
            <a:r>
              <a:rPr lang="en-US" sz="2800" dirty="0"/>
              <a:t>2021 The situation of sesame cultivation</a:t>
            </a:r>
          </a:p>
          <a:p>
            <a:pPr marL="514350" lvl="0" indent="-514350">
              <a:spcBef>
                <a:spcPts val="600"/>
              </a:spcBef>
              <a:spcAft>
                <a:spcPts val="1200"/>
              </a:spcAft>
              <a:buClr>
                <a:schemeClr val="tx1"/>
              </a:buClr>
              <a:buSzPct val="105000"/>
              <a:buFont typeface="+mj-lt"/>
              <a:buAutoNum type="arabicPeriod"/>
              <a:defRPr/>
            </a:pPr>
            <a:r>
              <a:rPr lang="en-US" sz="2800" dirty="0"/>
              <a:t>Current Situation of sesame growing areas </a:t>
            </a:r>
          </a:p>
          <a:p>
            <a:pPr marL="514350" indent="-514350">
              <a:spcBef>
                <a:spcPts val="600"/>
              </a:spcBef>
              <a:spcAft>
                <a:spcPts val="1200"/>
              </a:spcAft>
              <a:buClr>
                <a:schemeClr val="tx1"/>
              </a:buClr>
              <a:buSzPct val="105000"/>
              <a:buFont typeface="+mj-lt"/>
              <a:buAutoNum type="arabicPeriod"/>
              <a:defRPr/>
            </a:pPr>
            <a:r>
              <a:rPr lang="en-US" sz="2800" dirty="0"/>
              <a:t>Expectation and recommendation</a:t>
            </a:r>
          </a:p>
          <a:p>
            <a:pPr marL="514350" lvl="0" indent="-514350">
              <a:spcBef>
                <a:spcPts val="600"/>
              </a:spcBef>
              <a:spcAft>
                <a:spcPts val="1200"/>
              </a:spcAft>
              <a:buClr>
                <a:schemeClr val="tx1"/>
              </a:buClr>
              <a:buSzPct val="105000"/>
              <a:buFont typeface="+mj-lt"/>
              <a:buAutoNum type="arabicPeriod"/>
              <a:defRPr/>
            </a:pPr>
            <a:endParaRPr lang="en-US" sz="2800" dirty="0"/>
          </a:p>
          <a:p>
            <a:pPr marL="514350" marR="0" lvl="0" indent="-514350" algn="just" defTabSz="914400" rtl="0" eaLnBrk="1" fontAlgn="auto" latinLnBrk="0" hangingPunct="1">
              <a:lnSpc>
                <a:spcPct val="100000"/>
              </a:lnSpc>
              <a:spcBef>
                <a:spcPts val="600"/>
              </a:spcBef>
              <a:spcAft>
                <a:spcPts val="1200"/>
              </a:spcAft>
              <a:buClr>
                <a:schemeClr val="tx1"/>
              </a:buClr>
              <a:buSzPct val="105000"/>
              <a:buFont typeface="Wingdings 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just" defTabSz="914400" rtl="0" eaLnBrk="1" fontAlgn="auto" latinLnBrk="0" hangingPunct="1">
              <a:lnSpc>
                <a:spcPct val="100000"/>
              </a:lnSpc>
              <a:spcBef>
                <a:spcPts val="600"/>
              </a:spcBef>
              <a:spcAft>
                <a:spcPts val="0"/>
              </a:spcAft>
              <a:buClr>
                <a:schemeClr val="tx1"/>
              </a:buClr>
              <a:buSzPct val="105000"/>
              <a:buFont typeface="Wingdings"/>
              <a:buAutoNum type="romanUcPeriod"/>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just" defTabSz="914400" rtl="0" eaLnBrk="1" fontAlgn="auto" latinLnBrk="0" hangingPunct="1">
              <a:lnSpc>
                <a:spcPct val="100000"/>
              </a:lnSpc>
              <a:spcBef>
                <a:spcPts val="600"/>
              </a:spcBef>
              <a:spcAft>
                <a:spcPts val="0"/>
              </a:spcAft>
              <a:buClr>
                <a:schemeClr val="tx1"/>
              </a:buClr>
              <a:buSzPct val="105000"/>
              <a:buFont typeface="Wingdings 2"/>
              <a:buNone/>
              <a:tabLst/>
              <a:defRPr/>
            </a:pPr>
            <a:endParaRPr kumimoji="0" lang="en-US" sz="21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Title 1"/>
          <p:cNvSpPr txBox="1">
            <a:spLocks/>
          </p:cNvSpPr>
          <p:nvPr/>
        </p:nvSpPr>
        <p:spPr>
          <a:xfrm>
            <a:off x="1676400" y="685800"/>
            <a:ext cx="53340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OUTLINE</a:t>
            </a:r>
          </a:p>
        </p:txBody>
      </p:sp>
    </p:spTree>
  </p:cSld>
  <p:clrMapOvr>
    <a:overrideClrMapping bg1="lt1" tx1="dk1" bg2="lt2" tx2="dk2" accent1="accent1" accent2="accent2" accent3="accent3" accent4="accent4" accent5="accent5" accent6="accent6" hlink="hlink" folHlink="folHlink"/>
  </p:clrMapOvr>
  <p:transition>
    <p:push dir="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990600" y="5791200"/>
            <a:ext cx="2667000" cy="307777"/>
          </a:xfrm>
          <a:prstGeom prst="rect">
            <a:avLst/>
          </a:prstGeom>
          <a:noFill/>
        </p:spPr>
        <p:txBody>
          <a:bodyPr wrap="square" rtlCol="0">
            <a:spAutoFit/>
          </a:bodyPr>
          <a:lstStyle/>
          <a:p>
            <a:r>
              <a:rPr lang="en-US" sz="1400" b="1" dirty="0"/>
              <a:t>Sesame producing areas. </a:t>
            </a:r>
          </a:p>
        </p:txBody>
      </p:sp>
      <p:sp>
        <p:nvSpPr>
          <p:cNvPr id="43" name="Title 1"/>
          <p:cNvSpPr txBox="1">
            <a:spLocks/>
          </p:cNvSpPr>
          <p:nvPr/>
        </p:nvSpPr>
        <p:spPr>
          <a:xfrm>
            <a:off x="228600" y="228600"/>
            <a:ext cx="5867400" cy="609600"/>
          </a:xfrm>
          <a:prstGeom prst="rect">
            <a:avLst/>
          </a:prstGeom>
        </p:spPr>
        <p:txBody>
          <a:bodyPr>
            <a:noAutofit/>
          </a:bodyPr>
          <a:lstStyle/>
          <a:p>
            <a:pPr lvl="0">
              <a:spcBef>
                <a:spcPct val="0"/>
              </a:spcBef>
              <a:defRPr/>
            </a:pPr>
            <a:r>
              <a:rPr lang="en-US" sz="2400" b="1" dirty="0">
                <a:solidFill>
                  <a:schemeClr val="tx2"/>
                </a:solidFill>
                <a:effectLst>
                  <a:outerShdw blurRad="31750" dist="25400" dir="5400000" algn="tl" rotWithShape="0">
                    <a:srgbClr val="000000">
                      <a:alpha val="25000"/>
                    </a:srgbClr>
                  </a:outerShdw>
                </a:effectLst>
                <a:latin typeface="+mj-lt"/>
                <a:ea typeface="+mj-ea"/>
                <a:cs typeface="+mj-cs"/>
              </a:rPr>
              <a:t>1. Ethiopia the land of crop diversity</a:t>
            </a:r>
          </a:p>
        </p:txBody>
      </p:sp>
      <p:sp>
        <p:nvSpPr>
          <p:cNvPr id="71" name="TextBox 70"/>
          <p:cNvSpPr txBox="1"/>
          <p:nvPr/>
        </p:nvSpPr>
        <p:spPr>
          <a:xfrm>
            <a:off x="2209800" y="4572000"/>
            <a:ext cx="533400" cy="230832"/>
          </a:xfrm>
          <a:prstGeom prst="rect">
            <a:avLst/>
          </a:prstGeom>
          <a:noFill/>
        </p:spPr>
        <p:txBody>
          <a:bodyPr wrap="square" rtlCol="0">
            <a:spAutoFit/>
          </a:bodyPr>
          <a:lstStyle/>
          <a:p>
            <a:r>
              <a:rPr lang="en-US" sz="900" b="1" dirty="0"/>
              <a:t>0.3%</a:t>
            </a:r>
          </a:p>
        </p:txBody>
      </p:sp>
      <p:grpSp>
        <p:nvGrpSpPr>
          <p:cNvPr id="42" name="Group 41"/>
          <p:cNvGrpSpPr/>
          <p:nvPr/>
        </p:nvGrpSpPr>
        <p:grpSpPr>
          <a:xfrm>
            <a:off x="990602" y="1300160"/>
            <a:ext cx="5562600" cy="4491040"/>
            <a:chOff x="990602" y="1300160"/>
            <a:chExt cx="5257800" cy="4491040"/>
          </a:xfrm>
        </p:grpSpPr>
        <p:grpSp>
          <p:nvGrpSpPr>
            <p:cNvPr id="2" name="Group 12"/>
            <p:cNvGrpSpPr/>
            <p:nvPr/>
          </p:nvGrpSpPr>
          <p:grpSpPr>
            <a:xfrm>
              <a:off x="990602" y="1300160"/>
              <a:ext cx="5257800" cy="4491040"/>
              <a:chOff x="3" y="1649485"/>
              <a:chExt cx="5163521" cy="3881439"/>
            </a:xfrm>
          </p:grpSpPr>
          <p:pic>
            <p:nvPicPr>
              <p:cNvPr id="12" name="Picture 11" descr="Islam-Ethiopia-Map.png"/>
              <p:cNvPicPr>
                <a:picLocks noChangeAspect="1"/>
              </p:cNvPicPr>
              <p:nvPr/>
            </p:nvPicPr>
            <p:blipFill>
              <a:blip r:embed="rId2" cstate="print"/>
              <a:stretch>
                <a:fillRect/>
              </a:stretch>
            </p:blipFill>
            <p:spPr>
              <a:xfrm>
                <a:off x="3" y="1649485"/>
                <a:ext cx="5163521" cy="3881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Rounded Rectangle 36"/>
              <p:cNvSpPr/>
              <p:nvPr/>
            </p:nvSpPr>
            <p:spPr>
              <a:xfrm>
                <a:off x="1290882" y="2257426"/>
                <a:ext cx="1183306" cy="1303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a:solidFill>
                      <a:schemeClr val="tx1"/>
                    </a:solidFill>
                  </a:rPr>
                  <a:t>Gondar</a:t>
                </a:r>
                <a:endParaRPr lang="en-US" b="1" u="sng" dirty="0">
                  <a:solidFill>
                    <a:schemeClr val="tx1"/>
                  </a:solidFill>
                </a:endParaRPr>
              </a:p>
            </p:txBody>
          </p:sp>
          <p:sp>
            <p:nvSpPr>
              <p:cNvPr id="38" name="Rounded Rectangle 37"/>
              <p:cNvSpPr/>
              <p:nvPr/>
            </p:nvSpPr>
            <p:spPr>
              <a:xfrm>
                <a:off x="1165979" y="2089905"/>
                <a:ext cx="685800" cy="228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u="sng" dirty="0">
                    <a:solidFill>
                      <a:schemeClr val="tx1"/>
                    </a:solidFill>
                  </a:rPr>
                  <a:t>Humara</a:t>
                </a:r>
                <a:endParaRPr lang="en-US" sz="1600" b="1" u="sng" dirty="0">
                  <a:solidFill>
                    <a:schemeClr val="tx1"/>
                  </a:solidFill>
                </a:endParaRPr>
              </a:p>
            </p:txBody>
          </p:sp>
          <p:sp>
            <p:nvSpPr>
              <p:cNvPr id="39" name="Rounded Rectangle 38"/>
              <p:cNvSpPr/>
              <p:nvPr/>
            </p:nvSpPr>
            <p:spPr>
              <a:xfrm>
                <a:off x="829165" y="3752790"/>
                <a:ext cx="994905" cy="1691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u="sng" dirty="0">
                    <a:solidFill>
                      <a:schemeClr val="tx1"/>
                    </a:solidFill>
                  </a:rPr>
                  <a:t>Wollega</a:t>
                </a:r>
                <a:endParaRPr lang="en-US" sz="1600" b="1" u="sng" dirty="0">
                  <a:solidFill>
                    <a:schemeClr val="tx1"/>
                  </a:solidFill>
                </a:endParaRPr>
              </a:p>
            </p:txBody>
          </p:sp>
        </p:grpSp>
        <p:sp>
          <p:nvSpPr>
            <p:cNvPr id="58" name="TextBox 57"/>
            <p:cNvSpPr txBox="1"/>
            <p:nvPr/>
          </p:nvSpPr>
          <p:spPr>
            <a:xfrm>
              <a:off x="1781175" y="2687328"/>
              <a:ext cx="533400" cy="246221"/>
            </a:xfrm>
            <a:prstGeom prst="rect">
              <a:avLst/>
            </a:prstGeom>
            <a:noFill/>
          </p:spPr>
          <p:txBody>
            <a:bodyPr wrap="square" rtlCol="0">
              <a:spAutoFit/>
            </a:bodyPr>
            <a:lstStyle/>
            <a:p>
              <a:r>
                <a:rPr lang="en-US" sz="1000" b="1" dirty="0">
                  <a:solidFill>
                    <a:srgbClr val="FF0000"/>
                  </a:solidFill>
                </a:rPr>
                <a:t>2%</a:t>
              </a:r>
            </a:p>
          </p:txBody>
        </p:sp>
        <p:sp>
          <p:nvSpPr>
            <p:cNvPr id="60" name="TextBox 59"/>
            <p:cNvSpPr txBox="1"/>
            <p:nvPr/>
          </p:nvSpPr>
          <p:spPr>
            <a:xfrm>
              <a:off x="3270337" y="4343400"/>
              <a:ext cx="457200" cy="304800"/>
            </a:xfrm>
            <a:prstGeom prst="rect">
              <a:avLst/>
            </a:prstGeom>
            <a:noFill/>
          </p:spPr>
          <p:txBody>
            <a:bodyPr wrap="square" rtlCol="0">
              <a:spAutoFit/>
            </a:bodyPr>
            <a:lstStyle/>
            <a:p>
              <a:r>
                <a:rPr lang="en-US" sz="1400" b="1" dirty="0">
                  <a:solidFill>
                    <a:srgbClr val="FF0000"/>
                  </a:solidFill>
                </a:rPr>
                <a:t>8%</a:t>
              </a:r>
            </a:p>
          </p:txBody>
        </p:sp>
        <p:grpSp>
          <p:nvGrpSpPr>
            <p:cNvPr id="40" name="Group 39"/>
            <p:cNvGrpSpPr/>
            <p:nvPr/>
          </p:nvGrpSpPr>
          <p:grpSpPr>
            <a:xfrm>
              <a:off x="2743200" y="2460469"/>
              <a:ext cx="781055" cy="411316"/>
              <a:chOff x="3181345" y="2269969"/>
              <a:chExt cx="781055" cy="411316"/>
            </a:xfrm>
          </p:grpSpPr>
          <p:sp>
            <p:nvSpPr>
              <p:cNvPr id="57" name="TextBox 56"/>
              <p:cNvSpPr txBox="1"/>
              <p:nvPr/>
            </p:nvSpPr>
            <p:spPr>
              <a:xfrm>
                <a:off x="3276600" y="2269969"/>
                <a:ext cx="685800" cy="307777"/>
              </a:xfrm>
              <a:prstGeom prst="rect">
                <a:avLst/>
              </a:prstGeom>
              <a:noFill/>
            </p:spPr>
            <p:txBody>
              <a:bodyPr wrap="square" rtlCol="0">
                <a:spAutoFit/>
              </a:bodyPr>
              <a:lstStyle/>
              <a:p>
                <a:r>
                  <a:rPr lang="en-US" sz="1400" b="1" dirty="0">
                    <a:solidFill>
                      <a:srgbClr val="FF0000"/>
                    </a:solidFill>
                  </a:rPr>
                  <a:t>59%</a:t>
                </a:r>
                <a:endParaRPr lang="en-US" sz="2000" b="1" dirty="0">
                  <a:solidFill>
                    <a:srgbClr val="FF0000"/>
                  </a:solidFill>
                </a:endParaRPr>
              </a:p>
            </p:txBody>
          </p:sp>
          <p:sp>
            <p:nvSpPr>
              <p:cNvPr id="48" name="10-Point Star 47"/>
              <p:cNvSpPr/>
              <p:nvPr/>
            </p:nvSpPr>
            <p:spPr>
              <a:xfrm>
                <a:off x="3181345" y="2403319"/>
                <a:ext cx="161930" cy="277966"/>
              </a:xfrm>
              <a:prstGeom prst="star1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grpSp>
        <p:grpSp>
          <p:nvGrpSpPr>
            <p:cNvPr id="36" name="Group 35"/>
            <p:cNvGrpSpPr/>
            <p:nvPr/>
          </p:nvGrpSpPr>
          <p:grpSpPr>
            <a:xfrm>
              <a:off x="2514595" y="1543092"/>
              <a:ext cx="1114430" cy="409533"/>
              <a:chOff x="2847970" y="1384144"/>
              <a:chExt cx="1114430" cy="409533"/>
            </a:xfrm>
          </p:grpSpPr>
          <p:sp>
            <p:nvSpPr>
              <p:cNvPr id="59" name="TextBox 58"/>
              <p:cNvSpPr txBox="1"/>
              <p:nvPr/>
            </p:nvSpPr>
            <p:spPr>
              <a:xfrm>
                <a:off x="3048000" y="1485900"/>
                <a:ext cx="914400" cy="307777"/>
              </a:xfrm>
              <a:prstGeom prst="rect">
                <a:avLst/>
              </a:prstGeom>
              <a:noFill/>
            </p:spPr>
            <p:txBody>
              <a:bodyPr wrap="square" rtlCol="0">
                <a:spAutoFit/>
              </a:bodyPr>
              <a:lstStyle/>
              <a:p>
                <a:r>
                  <a:rPr lang="en-US" sz="1400" b="1" dirty="0">
                    <a:solidFill>
                      <a:srgbClr val="FF0000"/>
                    </a:solidFill>
                  </a:rPr>
                  <a:t>31%</a:t>
                </a:r>
                <a:endParaRPr lang="en-US" sz="2400" b="1" dirty="0">
                  <a:solidFill>
                    <a:srgbClr val="FF0000"/>
                  </a:solidFill>
                </a:endParaRPr>
              </a:p>
            </p:txBody>
          </p:sp>
          <p:sp>
            <p:nvSpPr>
              <p:cNvPr id="50" name="10-Point Star 49"/>
              <p:cNvSpPr/>
              <p:nvPr/>
            </p:nvSpPr>
            <p:spPr>
              <a:xfrm>
                <a:off x="2847970" y="1384144"/>
                <a:ext cx="161930" cy="277966"/>
              </a:xfrm>
              <a:prstGeom prst="star1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grpSp>
        <p:sp>
          <p:nvSpPr>
            <p:cNvPr id="69" name="10-Point Star 68"/>
            <p:cNvSpPr/>
            <p:nvPr/>
          </p:nvSpPr>
          <p:spPr>
            <a:xfrm>
              <a:off x="2209800" y="4984594"/>
              <a:ext cx="161930" cy="277966"/>
            </a:xfrm>
            <a:prstGeom prst="star1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27" name="10-Point Star 26"/>
            <p:cNvSpPr/>
            <p:nvPr/>
          </p:nvSpPr>
          <p:spPr>
            <a:xfrm>
              <a:off x="2019300" y="3135003"/>
              <a:ext cx="161930" cy="277966"/>
            </a:xfrm>
            <a:prstGeom prst="star1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29" name="10-Point Star 28"/>
            <p:cNvSpPr/>
            <p:nvPr/>
          </p:nvSpPr>
          <p:spPr>
            <a:xfrm>
              <a:off x="1905000" y="3641569"/>
              <a:ext cx="161930" cy="277966"/>
            </a:xfrm>
            <a:prstGeom prst="star1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32" name="10-Point Star 31"/>
            <p:cNvSpPr/>
            <p:nvPr/>
          </p:nvSpPr>
          <p:spPr>
            <a:xfrm>
              <a:off x="3295389" y="4114800"/>
              <a:ext cx="161930" cy="277966"/>
            </a:xfrm>
            <a:prstGeom prst="star1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grpSp>
      <p:sp>
        <p:nvSpPr>
          <p:cNvPr id="33" name="10-Point Star 32"/>
          <p:cNvSpPr/>
          <p:nvPr/>
        </p:nvSpPr>
        <p:spPr>
          <a:xfrm>
            <a:off x="685800" y="5867400"/>
            <a:ext cx="228600" cy="277966"/>
          </a:xfrm>
          <a:prstGeom prst="star1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41" name="Title 1"/>
          <p:cNvSpPr txBox="1">
            <a:spLocks/>
          </p:cNvSpPr>
          <p:nvPr/>
        </p:nvSpPr>
        <p:spPr>
          <a:xfrm>
            <a:off x="533400" y="685800"/>
            <a:ext cx="5867400" cy="609600"/>
          </a:xfrm>
          <a:prstGeom prst="rect">
            <a:avLst/>
          </a:prstGeom>
        </p:spPr>
        <p:txBody>
          <a:bodyPr>
            <a:noAutofit/>
          </a:bodyPr>
          <a:lstStyle/>
          <a:p>
            <a:pPr lvl="0">
              <a:spcBef>
                <a:spcPct val="0"/>
              </a:spcBef>
              <a:defRPr/>
            </a:pPr>
            <a:r>
              <a:rPr lang="en-US" sz="1600" b="1" dirty="0">
                <a:solidFill>
                  <a:schemeClr val="tx2"/>
                </a:solidFill>
                <a:effectLst>
                  <a:outerShdw blurRad="31750" dist="25400" dir="5400000" algn="tl" rotWithShape="0">
                    <a:srgbClr val="000000">
                      <a:alpha val="25000"/>
                    </a:srgbClr>
                  </a:outerShdw>
                </a:effectLst>
                <a:latin typeface="+mj-lt"/>
                <a:ea typeface="+mj-ea"/>
                <a:cs typeface="+mj-cs"/>
              </a:rPr>
              <a:t>Sesame Growing in many different regions of the country</a:t>
            </a:r>
          </a:p>
        </p:txBody>
      </p:sp>
      <p:sp>
        <p:nvSpPr>
          <p:cNvPr id="44" name="TextBox 43"/>
          <p:cNvSpPr txBox="1"/>
          <p:nvPr/>
        </p:nvSpPr>
        <p:spPr>
          <a:xfrm>
            <a:off x="2286000" y="4800600"/>
            <a:ext cx="533400" cy="230832"/>
          </a:xfrm>
          <a:prstGeom prst="rect">
            <a:avLst/>
          </a:prstGeom>
          <a:noFill/>
        </p:spPr>
        <p:txBody>
          <a:bodyPr wrap="square" rtlCol="0">
            <a:spAutoFit/>
          </a:bodyPr>
          <a:lstStyle/>
          <a:p>
            <a:r>
              <a:rPr lang="en-US" sz="900" b="1" dirty="0"/>
              <a:t>0.3%</a:t>
            </a:r>
          </a:p>
        </p:txBody>
      </p:sp>
    </p:spTree>
  </p:cSld>
  <p:clrMapOvr>
    <a:overrideClrMapping bg1="lt1" tx1="dk1" bg2="lt2" tx2="dk2" accent1="accent1" accent2="accent2" accent3="accent3" accent4="accent4" accent5="accent5" accent6="accent6" hlink="hlink" folHlink="folHlink"/>
  </p:clrMapOvr>
  <p:transition>
    <p:push dir="d"/>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685800" y="990600"/>
            <a:ext cx="5486400" cy="400110"/>
          </a:xfrm>
          <a:prstGeom prst="rect">
            <a:avLst/>
          </a:prstGeom>
          <a:noFill/>
        </p:spPr>
        <p:txBody>
          <a:bodyPr wrap="square" rtlCol="0">
            <a:spAutoFit/>
          </a:bodyPr>
          <a:lstStyle/>
          <a:p>
            <a:r>
              <a:rPr lang="en-US" sz="2000" i="1" dirty="0"/>
              <a:t>2.1 Ethiopian Sesame Production</a:t>
            </a:r>
          </a:p>
        </p:txBody>
      </p:sp>
      <p:sp>
        <p:nvSpPr>
          <p:cNvPr id="9" name="Title 1"/>
          <p:cNvSpPr txBox="1">
            <a:spLocks/>
          </p:cNvSpPr>
          <p:nvPr/>
        </p:nvSpPr>
        <p:spPr>
          <a:xfrm>
            <a:off x="0" y="304800"/>
            <a:ext cx="7086600" cy="4572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    2. ETHIOPIAN</a:t>
            </a:r>
            <a:r>
              <a:rPr kumimoji="0" lang="en-US" sz="2000" b="1" i="0" u="none" strike="noStrike" kern="1200" cap="none" spc="0" normalizeH="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SESAME PRODCUTION TREND</a:t>
            </a:r>
          </a:p>
        </p:txBody>
      </p:sp>
      <p:graphicFrame>
        <p:nvGraphicFramePr>
          <p:cNvPr id="11" name="Chart 10"/>
          <p:cNvGraphicFramePr/>
          <p:nvPr>
            <p:extLst>
              <p:ext uri="{D42A27DB-BD31-4B8C-83A1-F6EECF244321}">
                <p14:modId xmlns:p14="http://schemas.microsoft.com/office/powerpoint/2010/main" xmlns="" val="1372858346"/>
              </p:ext>
            </p:extLst>
          </p:nvPr>
        </p:nvGraphicFramePr>
        <p:xfrm>
          <a:off x="152400" y="1447800"/>
          <a:ext cx="92964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overrideClrMapping bg1="lt1" tx1="dk1" bg2="lt2" tx2="dk2" accent1="accent1" accent2="accent2" accent3="accent3" accent4="accent4" accent5="accent5" accent6="accent6" hlink="hlink" folHlink="folHlink"/>
  </p:clrMapOvr>
  <p:transition>
    <p:push dir="d"/>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7848600" cy="762000"/>
          </a:xfrm>
        </p:spPr>
        <p:txBody>
          <a:bodyPr>
            <a:normAutofit/>
          </a:bodyPr>
          <a:lstStyle/>
          <a:p>
            <a:pPr algn="l"/>
            <a:r>
              <a:rPr lang="en-US" sz="2400" b="1" dirty="0">
                <a:solidFill>
                  <a:schemeClr val="tx2"/>
                </a:solidFill>
                <a:effectLst>
                  <a:outerShdw blurRad="31750" dist="25400" dir="5400000" algn="tl" rotWithShape="0">
                    <a:srgbClr val="000000">
                      <a:alpha val="25000"/>
                    </a:srgbClr>
                  </a:outerShdw>
                </a:effectLst>
              </a:rPr>
              <a:t>3. Ethiopia Sesame seed Export Trend.</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xmlns="" val="4158334642"/>
              </p:ext>
            </p:extLst>
          </p:nvPr>
        </p:nvGraphicFramePr>
        <p:xfrm>
          <a:off x="228600" y="1066800"/>
          <a:ext cx="85344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overrideClrMapping bg1="lt1" tx1="dk1" bg2="lt2" tx2="dk2" accent1="accent1" accent2="accent2" accent3="accent3" accent4="accent4" accent5="accent5" accent6="accent6" hlink="hlink" folHlink="folHlink"/>
  </p:clrMapOvr>
  <p:transition>
    <p:push dir="d"/>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7013448" cy="758952"/>
          </a:xfrm>
        </p:spPr>
        <p:txBody>
          <a:bodyPr>
            <a:normAutofit fontScale="90000"/>
          </a:bodyPr>
          <a:lstStyle/>
          <a:p>
            <a:pPr algn="l"/>
            <a:r>
              <a:rPr lang="en-US" sz="3600" dirty="0">
                <a:solidFill>
                  <a:schemeClr val="tx1"/>
                </a:solidFill>
              </a:rPr>
              <a:t/>
            </a:r>
            <a:br>
              <a:rPr lang="en-US" sz="3600" dirty="0">
                <a:solidFill>
                  <a:schemeClr val="tx1"/>
                </a:solidFill>
              </a:rPr>
            </a:br>
            <a:r>
              <a:rPr lang="en-US" sz="3100" dirty="0">
                <a:solidFill>
                  <a:schemeClr val="tx1"/>
                </a:solidFill>
              </a:rPr>
              <a:t>Major Ethiopian sesame seed export destinations.</a:t>
            </a:r>
            <a:endParaRPr lang="en-US" dirty="0"/>
          </a:p>
        </p:txBody>
      </p:sp>
      <p:sp>
        <p:nvSpPr>
          <p:cNvPr id="3" name="Rectangle 2"/>
          <p:cNvSpPr/>
          <p:nvPr/>
        </p:nvSpPr>
        <p:spPr>
          <a:xfrm>
            <a:off x="609600" y="1143000"/>
            <a:ext cx="640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2020/21 Top Ethiopian Sesame destination</a:t>
            </a:r>
          </a:p>
        </p:txBody>
      </p:sp>
      <p:graphicFrame>
        <p:nvGraphicFramePr>
          <p:cNvPr id="5" name="Chart 4"/>
          <p:cNvGraphicFramePr/>
          <p:nvPr/>
        </p:nvGraphicFramePr>
        <p:xfrm>
          <a:off x="381000" y="1676400"/>
          <a:ext cx="84582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18337231"/>
      </p:ext>
    </p:extLst>
  </p:cSld>
  <p:clrMapOvr>
    <a:overrideClrMapping bg1="lt1" tx1="dk1" bg2="lt2" tx2="dk2" accent1="accent1" accent2="accent2" accent3="accent3" accent4="accent4" accent5="accent5" accent6="accent6" hlink="hlink" folHlink="folHlink"/>
  </p:clrMapOvr>
  <p:transition>
    <p:push dir="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chemeClr val="tx2"/>
                </a:solidFill>
                <a:effectLst>
                  <a:outerShdw blurRad="31750" dist="25400" dir="5400000" algn="tl" rotWithShape="0">
                    <a:srgbClr val="000000">
                      <a:alpha val="25000"/>
                    </a:srgbClr>
                  </a:outerShdw>
                </a:effectLst>
              </a:rPr>
              <a:t>4. Ethiopian Sesame Inventory</a:t>
            </a:r>
          </a:p>
        </p:txBody>
      </p:sp>
      <p:sp>
        <p:nvSpPr>
          <p:cNvPr id="4" name="Content Placeholder 3"/>
          <p:cNvSpPr txBox="1">
            <a:spLocks noGrp="1"/>
          </p:cNvSpPr>
          <p:nvPr>
            <p:ph idx="1"/>
          </p:nvPr>
        </p:nvSpPr>
        <p:spPr>
          <a:xfrm>
            <a:off x="228600" y="1651909"/>
            <a:ext cx="8610600" cy="4592026"/>
          </a:xfrm>
          <a:prstGeom prst="rect">
            <a:avLst/>
          </a:prstGeom>
          <a:noFill/>
        </p:spPr>
        <p:txBody>
          <a:bodyPr wrap="square" rtlCol="0">
            <a:spAutoFit/>
          </a:bodyPr>
          <a:lstStyle/>
          <a:p>
            <a:pPr>
              <a:buNone/>
            </a:pPr>
            <a:r>
              <a:rPr lang="en-US" sz="2000" b="1" dirty="0"/>
              <a:t>                                </a:t>
            </a:r>
            <a:endParaRPr lang="en-US" sz="2000" b="1" u="sng" dirty="0"/>
          </a:p>
          <a:p>
            <a:pPr>
              <a:buNone/>
            </a:pPr>
            <a:r>
              <a:rPr lang="en-US" sz="2000" b="1" dirty="0"/>
              <a:t> ECX Traded from November/2020- to September/2021 </a:t>
            </a:r>
            <a:r>
              <a:rPr lang="en-US" sz="2000" b="1" baseline="-25000" dirty="0"/>
              <a:t>=</a:t>
            </a:r>
            <a:r>
              <a:rPr lang="en-US" sz="2000" dirty="0"/>
              <a:t> </a:t>
            </a:r>
            <a:r>
              <a:rPr lang="en-US" sz="2000" dirty="0">
                <a:solidFill>
                  <a:srgbClr val="FF0000"/>
                </a:solidFill>
              </a:rPr>
              <a:t>155,000 tons</a:t>
            </a:r>
          </a:p>
          <a:p>
            <a:pPr>
              <a:buNone/>
            </a:pPr>
            <a:endParaRPr lang="en-US" sz="2000" dirty="0">
              <a:solidFill>
                <a:srgbClr val="FF0000"/>
              </a:solidFill>
            </a:endParaRPr>
          </a:p>
          <a:p>
            <a:pPr>
              <a:buNone/>
            </a:pPr>
            <a:r>
              <a:rPr lang="en-US" sz="2000" b="1" dirty="0">
                <a:solidFill>
                  <a:srgbClr val="FF0000"/>
                </a:solidFill>
              </a:rPr>
              <a:t> </a:t>
            </a:r>
            <a:r>
              <a:rPr lang="en-US" sz="2000" b="1" dirty="0"/>
              <a:t>Last year carry over  </a:t>
            </a:r>
            <a:r>
              <a:rPr lang="en-US" sz="2000" dirty="0">
                <a:solidFill>
                  <a:srgbClr val="FF0000"/>
                </a:solidFill>
              </a:rPr>
              <a:t>=</a:t>
            </a:r>
            <a:r>
              <a:rPr lang="en-US" sz="2000" b="1" dirty="0">
                <a:solidFill>
                  <a:srgbClr val="FF0000"/>
                </a:solidFill>
              </a:rPr>
              <a:t>    </a:t>
            </a:r>
            <a:r>
              <a:rPr lang="en-US" sz="2000" dirty="0">
                <a:solidFill>
                  <a:srgbClr val="FF0000"/>
                </a:solidFill>
              </a:rPr>
              <a:t>30,000  tons :</a:t>
            </a:r>
            <a:r>
              <a:rPr lang="en-US" sz="2000" u="sng" dirty="0">
                <a:solidFill>
                  <a:srgbClr val="FF0000"/>
                </a:solidFill>
              </a:rPr>
              <a:t> </a:t>
            </a:r>
            <a:endParaRPr lang="en-US" sz="2000" i="1" u="sng" dirty="0">
              <a:solidFill>
                <a:srgbClr val="FF0000"/>
              </a:solidFill>
            </a:endParaRPr>
          </a:p>
          <a:p>
            <a:pPr>
              <a:buNone/>
            </a:pPr>
            <a:r>
              <a:rPr lang="en-US" sz="2000" b="1" dirty="0">
                <a:solidFill>
                  <a:srgbClr val="FFFF00"/>
                </a:solidFill>
              </a:rPr>
              <a:t> </a:t>
            </a:r>
          </a:p>
          <a:p>
            <a:pPr>
              <a:buNone/>
            </a:pPr>
            <a:r>
              <a:rPr lang="en-US" sz="1800" b="1" dirty="0"/>
              <a:t>Export  performance of new crop </a:t>
            </a:r>
            <a:r>
              <a:rPr lang="en-US" sz="1600" b="1" dirty="0"/>
              <a:t> </a:t>
            </a:r>
            <a:r>
              <a:rPr lang="en-US" sz="1800" b="1" dirty="0"/>
              <a:t>( Nove,2020- September,2021)  = </a:t>
            </a:r>
            <a:r>
              <a:rPr lang="en-US" sz="1600" dirty="0">
                <a:solidFill>
                  <a:srgbClr val="FF0000"/>
                </a:solidFill>
                <a:latin typeface="Verdana"/>
              </a:rPr>
              <a:t>181</a:t>
            </a:r>
            <a:r>
              <a:rPr lang="en-US" sz="1600" i="1" dirty="0">
                <a:solidFill>
                  <a:srgbClr val="FF0000"/>
                </a:solidFill>
              </a:rPr>
              <a:t>,</a:t>
            </a:r>
            <a:r>
              <a:rPr lang="en-US" sz="1600" dirty="0">
                <a:solidFill>
                  <a:srgbClr val="FF0000"/>
                </a:solidFill>
                <a:latin typeface="Verdana"/>
              </a:rPr>
              <a:t>866</a:t>
            </a:r>
            <a:r>
              <a:rPr lang="en-US" sz="1800" dirty="0">
                <a:solidFill>
                  <a:srgbClr val="FF0000"/>
                </a:solidFill>
                <a:latin typeface="Verdana"/>
              </a:rPr>
              <a:t> </a:t>
            </a:r>
            <a:r>
              <a:rPr lang="en-US" sz="1600" dirty="0">
                <a:solidFill>
                  <a:srgbClr val="FF0000"/>
                </a:solidFill>
                <a:latin typeface="Verdana"/>
              </a:rPr>
              <a:t>tons</a:t>
            </a:r>
          </a:p>
          <a:p>
            <a:pPr>
              <a:buNone/>
            </a:pPr>
            <a:r>
              <a:rPr lang="en-US" sz="1400" b="1" dirty="0"/>
              <a:t> </a:t>
            </a:r>
          </a:p>
          <a:p>
            <a:pPr>
              <a:buNone/>
            </a:pPr>
            <a:r>
              <a:rPr lang="en-US" sz="2400" b="1" dirty="0"/>
              <a:t>         </a:t>
            </a:r>
            <a:r>
              <a:rPr lang="en-US" sz="1800" b="1" dirty="0"/>
              <a:t>Inventory on the hand of Exporters till Sept 30, is estimated  </a:t>
            </a:r>
            <a:r>
              <a:rPr lang="en-US" sz="1600" b="1" dirty="0"/>
              <a:t>= </a:t>
            </a:r>
            <a:r>
              <a:rPr lang="en-US" sz="2000" i="1" dirty="0">
                <a:solidFill>
                  <a:srgbClr val="FF0000"/>
                </a:solidFill>
              </a:rPr>
              <a:t>3,134 tons </a:t>
            </a:r>
          </a:p>
          <a:p>
            <a:pPr>
              <a:buNone/>
            </a:pPr>
            <a:endParaRPr lang="en-US" sz="2000" i="1" dirty="0">
              <a:solidFill>
                <a:srgbClr val="FF0000"/>
              </a:solidFill>
            </a:endParaRPr>
          </a:p>
          <a:p>
            <a:pPr>
              <a:buNone/>
            </a:pPr>
            <a:r>
              <a:rPr lang="en-US" sz="1800" b="1" dirty="0"/>
              <a:t>Inventory on the hand of Suppliers till Sept 30, is estimated  </a:t>
            </a:r>
            <a:r>
              <a:rPr lang="en-US" sz="1600" b="1" dirty="0"/>
              <a:t>= </a:t>
            </a:r>
            <a:r>
              <a:rPr lang="en-US" sz="2000" i="1" dirty="0">
                <a:solidFill>
                  <a:srgbClr val="FF0000"/>
                </a:solidFill>
              </a:rPr>
              <a:t>  5,000  tons</a:t>
            </a:r>
          </a:p>
          <a:p>
            <a:pPr>
              <a:buNone/>
            </a:pPr>
            <a:r>
              <a:rPr lang="en-US" sz="2000" i="1" dirty="0">
                <a:solidFill>
                  <a:srgbClr val="FF0000"/>
                </a:solidFill>
              </a:rPr>
              <a:t>					        </a:t>
            </a:r>
            <a:r>
              <a:rPr lang="en-US" sz="1800" b="1" dirty="0"/>
              <a:t>Total inventory  </a:t>
            </a:r>
            <a:r>
              <a:rPr lang="en-US" sz="2000" i="1" dirty="0"/>
              <a:t>=</a:t>
            </a:r>
            <a:r>
              <a:rPr lang="en-US" sz="2000" i="1" dirty="0">
                <a:solidFill>
                  <a:srgbClr val="FF0000"/>
                </a:solidFill>
              </a:rPr>
              <a:t>    8,134 tons</a:t>
            </a:r>
          </a:p>
          <a:p>
            <a:pPr>
              <a:buNone/>
            </a:pPr>
            <a:endParaRPr lang="en-US" sz="2000" i="1" dirty="0">
              <a:solidFill>
                <a:srgbClr val="FF0000"/>
              </a:solidFill>
            </a:endParaRPr>
          </a:p>
          <a:p>
            <a:pPr>
              <a:buNone/>
            </a:pPr>
            <a:endParaRPr lang="en-US" sz="1100" b="1" u="sng" dirty="0"/>
          </a:p>
        </p:txBody>
      </p:sp>
    </p:spTree>
    <p:extLst>
      <p:ext uri="{BB962C8B-B14F-4D97-AF65-F5344CB8AC3E}">
        <p14:creationId xmlns:p14="http://schemas.microsoft.com/office/powerpoint/2010/main" xmlns="" val="1689320375"/>
      </p:ext>
    </p:extLst>
  </p:cSld>
  <p:clrMapOvr>
    <a:overrideClrMapping bg1="lt1" tx1="dk1" bg2="lt2" tx2="dk2" accent1="accent1" accent2="accent2" accent3="accent3" accent4="accent4" accent5="accent5" accent6="accent6" hlink="hlink" folHlink="folHlink"/>
  </p:clrMapOvr>
  <p:transition>
    <p:push dir="d"/>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2752" cy="533400"/>
          </a:xfrm>
        </p:spPr>
        <p:txBody>
          <a:bodyPr>
            <a:normAutofit/>
          </a:bodyPr>
          <a:lstStyle/>
          <a:p>
            <a:pPr algn="l"/>
            <a:r>
              <a:rPr lang="en-US" sz="2400" b="1" dirty="0">
                <a:solidFill>
                  <a:schemeClr val="tx2"/>
                </a:solidFill>
                <a:effectLst>
                  <a:outerShdw blurRad="31750" dist="25400" dir="5400000" algn="tl" rotWithShape="0">
                    <a:srgbClr val="000000">
                      <a:alpha val="25000"/>
                    </a:srgbClr>
                  </a:outerShdw>
                </a:effectLst>
              </a:rPr>
              <a:t>5. 2021 The situation of sesame cultivation</a:t>
            </a:r>
          </a:p>
        </p:txBody>
      </p:sp>
      <p:sp>
        <p:nvSpPr>
          <p:cNvPr id="4" name="Content Placeholder 3"/>
          <p:cNvSpPr txBox="1">
            <a:spLocks noGrp="1"/>
          </p:cNvSpPr>
          <p:nvPr>
            <p:ph idx="1"/>
          </p:nvPr>
        </p:nvSpPr>
        <p:spPr>
          <a:xfrm>
            <a:off x="228600" y="1676400"/>
            <a:ext cx="8077200" cy="3453253"/>
          </a:xfrm>
          <a:prstGeom prst="rect">
            <a:avLst/>
          </a:prstGeom>
          <a:noFill/>
        </p:spPr>
        <p:txBody>
          <a:bodyPr wrap="square" rtlCol="0">
            <a:spAutoFit/>
          </a:bodyPr>
          <a:lstStyle/>
          <a:p>
            <a:pPr marL="285750" indent="-285750" algn="just">
              <a:buClrTx/>
              <a:buFont typeface="Wingdings" pitchFamily="2" charset="2"/>
              <a:buChar char="v"/>
            </a:pPr>
            <a:r>
              <a:rPr lang="en-US" sz="2000" dirty="0"/>
              <a:t>Due to the instability in few sesame growing areas of the country there is a slight decline in sesame area coverage. Total estimated area coverage is 550,000 hectares. Last year it was 600,000 hectares. Compared to last year there is a slight decline of  50,000 hectares.</a:t>
            </a:r>
          </a:p>
          <a:p>
            <a:pPr marL="285750" indent="-285750" algn="just">
              <a:buClrTx/>
              <a:buFont typeface="Wingdings" pitchFamily="2" charset="2"/>
              <a:buChar char="v"/>
            </a:pPr>
            <a:r>
              <a:rPr lang="en-US" sz="2000" dirty="0"/>
              <a:t> Fortunately in most of emerging sesame growing areas of the country like </a:t>
            </a:r>
            <a:r>
              <a:rPr lang="en-US" sz="2000" dirty="0" err="1"/>
              <a:t>Oromia</a:t>
            </a:r>
            <a:r>
              <a:rPr lang="en-US" sz="2000" dirty="0"/>
              <a:t>, Somalia and southern region sesame area coverage is improving.</a:t>
            </a:r>
          </a:p>
          <a:p>
            <a:pPr marL="285750" indent="-285750" algn="just">
              <a:buClrTx/>
              <a:buFont typeface="Wingdings" pitchFamily="2" charset="2"/>
              <a:buChar char="v"/>
            </a:pPr>
            <a:r>
              <a:rPr lang="en-US" sz="2000" dirty="0"/>
              <a:t> The whether condition in almost all sesame growing area is very conducive. As a result improved productivity is expected.</a:t>
            </a:r>
          </a:p>
          <a:p>
            <a:pPr marL="285750" indent="-285750" algn="just">
              <a:buClrTx/>
              <a:buFont typeface="Wingdings" panose="05000000000000000000" pitchFamily="2" charset="2"/>
              <a:buChar char="ü"/>
            </a:pPr>
            <a:endParaRPr lang="en-US" sz="2000" dirty="0"/>
          </a:p>
          <a:p>
            <a:pPr>
              <a:buNone/>
            </a:pPr>
            <a:endParaRPr lang="en-US" sz="1100" b="1" u="sng" dirty="0"/>
          </a:p>
          <a:p>
            <a:pPr>
              <a:buNone/>
            </a:pPr>
            <a:endParaRPr lang="en-US" sz="1100" b="1" u="sng" dirty="0"/>
          </a:p>
        </p:txBody>
      </p:sp>
    </p:spTree>
    <p:extLst>
      <p:ext uri="{BB962C8B-B14F-4D97-AF65-F5344CB8AC3E}">
        <p14:creationId xmlns:p14="http://schemas.microsoft.com/office/powerpoint/2010/main" xmlns="" val="1689320375"/>
      </p:ext>
    </p:extLst>
  </p:cSld>
  <p:clrMapOvr>
    <a:overrideClrMapping bg1="lt1" tx1="dk1" bg2="lt2" tx2="dk2" accent1="accent1" accent2="accent2" accent3="accent3" accent4="accent4" accent5="accent5" accent6="accent6" hlink="hlink" folHlink="folHlink"/>
  </p:clrMapOvr>
  <p:transition>
    <p:push dir="d"/>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781800" cy="609600"/>
          </a:xfrm>
        </p:spPr>
        <p:txBody>
          <a:bodyPr anchor="t">
            <a:normAutofit fontScale="90000"/>
          </a:bodyPr>
          <a:lstStyle/>
          <a:p>
            <a:r>
              <a:rPr lang="en-US" sz="2400" b="1" dirty="0">
                <a:solidFill>
                  <a:schemeClr val="tx2"/>
                </a:solidFill>
                <a:effectLst>
                  <a:outerShdw blurRad="31750" dist="25400" dir="5400000" algn="tl" rotWithShape="0">
                    <a:srgbClr val="000000">
                      <a:alpha val="25000"/>
                    </a:srgbClr>
                  </a:outerShdw>
                </a:effectLst>
              </a:rPr>
              <a:t>6. Current Situation of sesame growing areas  </a:t>
            </a:r>
          </a:p>
        </p:txBody>
      </p:sp>
      <p:sp>
        <p:nvSpPr>
          <p:cNvPr id="3" name="Content Placeholder 2"/>
          <p:cNvSpPr>
            <a:spLocks noGrp="1"/>
          </p:cNvSpPr>
          <p:nvPr>
            <p:ph idx="1"/>
          </p:nvPr>
        </p:nvSpPr>
        <p:spPr>
          <a:xfrm>
            <a:off x="304800" y="1524000"/>
            <a:ext cx="8458200" cy="4343400"/>
          </a:xfrm>
        </p:spPr>
        <p:txBody>
          <a:bodyPr>
            <a:normAutofit/>
          </a:bodyPr>
          <a:lstStyle/>
          <a:p>
            <a:pPr marL="285750" indent="-285750">
              <a:buFont typeface="Wingdings" pitchFamily="2" charset="2"/>
              <a:buChar char="v"/>
            </a:pPr>
            <a:r>
              <a:rPr lang="en-US" dirty="0"/>
              <a:t>No weather catastrophe affecting the sesame growing areas is observed this year.</a:t>
            </a:r>
          </a:p>
          <a:p>
            <a:pPr marL="285750" indent="-285750">
              <a:buFont typeface="Wingdings" pitchFamily="2" charset="2"/>
              <a:buChar char="v"/>
            </a:pPr>
            <a:r>
              <a:rPr lang="en-US" dirty="0"/>
              <a:t>No sign of pests infestation or hazardous condition is observed in most of sesame growing areas.</a:t>
            </a:r>
          </a:p>
          <a:p>
            <a:pPr marL="285750" indent="-285750">
              <a:buFont typeface="Wingdings" pitchFamily="2" charset="2"/>
              <a:buChar char="v"/>
            </a:pPr>
            <a:r>
              <a:rPr lang="en-US" dirty="0"/>
              <a:t>Rain fall is suitable in most of sesame growing areas.</a:t>
            </a:r>
          </a:p>
          <a:p>
            <a:pPr marL="285750" indent="-285750">
              <a:buFont typeface="Wingdings" pitchFamily="2" charset="2"/>
              <a:buChar char="v"/>
            </a:pPr>
            <a:r>
              <a:rPr lang="en-US" dirty="0"/>
              <a:t>Therefore the decline in area coverage is expected to be trade off by improved productivity.</a:t>
            </a:r>
          </a:p>
          <a:p>
            <a:pPr marL="0" indent="0">
              <a:buNone/>
            </a:pPr>
            <a:endParaRPr lang="en-US" dirty="0"/>
          </a:p>
          <a:p>
            <a:pPr>
              <a:buFont typeface="Wingdings" panose="05000000000000000000" pitchFamily="2" charset="2"/>
              <a:buChar char="v"/>
            </a:pPr>
            <a:endParaRPr lang="en-US" dirty="0"/>
          </a:p>
        </p:txBody>
      </p:sp>
    </p:spTree>
  </p:cSld>
  <p:clrMapOvr>
    <a:overrideClrMapping bg1="lt1" tx1="dk1" bg2="lt2" tx2="dk2" accent1="accent1" accent2="accent2" accent3="accent3" accent4="accent4" accent5="accent5" accent6="accent6" hlink="hlink" folHlink="folHlink"/>
  </p:clrMapOvr>
  <p:transition>
    <p:push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9413</TotalTime>
  <Words>565</Words>
  <Application>Microsoft Office PowerPoint</Application>
  <PresentationFormat>On-screen Show (4:3)</PresentationFormat>
  <Paragraphs>97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Slide 1</vt:lpstr>
      <vt:lpstr>Slide 2</vt:lpstr>
      <vt:lpstr>Slide 3</vt:lpstr>
      <vt:lpstr>Slide 4</vt:lpstr>
      <vt:lpstr>3. Ethiopia Sesame seed Export Trend.</vt:lpstr>
      <vt:lpstr> Major Ethiopian sesame seed export destinations.</vt:lpstr>
      <vt:lpstr>4. Ethiopian Sesame Inventory</vt:lpstr>
      <vt:lpstr>5. 2021 The situation of sesame cultivation</vt:lpstr>
      <vt:lpstr>6. Current Situation of sesame growing areas  </vt:lpstr>
      <vt:lpstr>7. Expectation and recommendation</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user</cp:lastModifiedBy>
  <cp:revision>3072</cp:revision>
  <dcterms:created xsi:type="dcterms:W3CDTF">2006-08-16T00:00:00Z</dcterms:created>
  <dcterms:modified xsi:type="dcterms:W3CDTF">2021-10-20T12:53:02Z</dcterms:modified>
</cp:coreProperties>
</file>