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509" r:id="rId2"/>
    <p:sldId id="448" r:id="rId3"/>
    <p:sldId id="529" r:id="rId4"/>
    <p:sldId id="530" r:id="rId5"/>
    <p:sldId id="531" r:id="rId6"/>
    <p:sldId id="432" r:id="rId7"/>
    <p:sldId id="433" r:id="rId8"/>
    <p:sldId id="532" r:id="rId9"/>
    <p:sldId id="534" r:id="rId10"/>
    <p:sldId id="533" r:id="rId11"/>
    <p:sldId id="535" r:id="rId12"/>
    <p:sldId id="409" r:id="rId13"/>
    <p:sldId id="305" r:id="rId1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p15:clr>
            <a:srgbClr val="A4A3A4"/>
          </p15:clr>
        </p15:guide>
        <p15:guide id="2" orient="horz" pos="4010">
          <p15:clr>
            <a:srgbClr val="A4A3A4"/>
          </p15:clr>
        </p15:guide>
        <p15:guide id="3" orient="horz" pos="119">
          <p15:clr>
            <a:srgbClr val="A4A3A4"/>
          </p15:clr>
        </p15:guide>
        <p15:guide id="4" orient="horz" pos="858">
          <p15:clr>
            <a:srgbClr val="A4A3A4"/>
          </p15:clr>
        </p15:guide>
        <p15:guide id="5" pos="2800">
          <p15:clr>
            <a:srgbClr val="A4A3A4"/>
          </p15:clr>
        </p15:guide>
        <p15:guide id="6" pos="5556">
          <p15:clr>
            <a:srgbClr val="A4A3A4"/>
          </p15:clr>
        </p15:guide>
        <p15:guide id="7" pos="5692">
          <p15:clr>
            <a:srgbClr val="A4A3A4"/>
          </p15:clr>
        </p15:guide>
        <p15:guide id="8" pos="120">
          <p15:clr>
            <a:srgbClr val="A4A3A4"/>
          </p15:clr>
        </p15:guide>
        <p15:guide id="9" pos="198">
          <p15:clr>
            <a:srgbClr val="A4A3A4"/>
          </p15:clr>
        </p15:guide>
        <p15:guide id="10" pos="3898">
          <p15:clr>
            <a:srgbClr val="A4A3A4"/>
          </p15:clr>
        </p15:guide>
        <p15:guide id="11" pos="4059">
          <p15:clr>
            <a:srgbClr val="A4A3A4"/>
          </p15:clr>
        </p15:guide>
        <p15:guide id="12" pos="2880">
          <p15:clr>
            <a:srgbClr val="A4A3A4"/>
          </p15:clr>
        </p15:guide>
      </p15:sldGuideLst>
    </p:ext>
    <p:ext uri="{2D200454-40CA-4A62-9FC3-DE9A4176ACB9}">
      <p15:notesGuideLst xmlns:p15="http://schemas.microsoft.com/office/powerpoint/2012/main">
        <p15:guide id="1" orient="horz" pos="2900">
          <p15:clr>
            <a:srgbClr val="A4A3A4"/>
          </p15:clr>
        </p15:guide>
        <p15:guide id="2" pos="2100">
          <p15:clr>
            <a:srgbClr val="A4A3A4"/>
          </p15:clr>
        </p15:guide>
        <p15:guide id="3" orient="horz" pos="309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un Chawla" initials="TC" lastIdx="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2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64" y="68"/>
      </p:cViewPr>
      <p:guideLst>
        <p:guide orient="horz" pos="2132"/>
        <p:guide orient="horz" pos="4010"/>
        <p:guide orient="horz" pos="119"/>
        <p:guide orient="horz" pos="858"/>
        <p:guide pos="2800"/>
        <p:guide pos="5556"/>
        <p:guide pos="5692"/>
        <p:guide pos="120"/>
        <p:guide pos="198"/>
        <p:guide pos="3898"/>
        <p:guide pos="405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900"/>
        <p:guide pos="2100"/>
        <p:guide orient="horz" pos="309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zh-CN" sz="1995" b="1" i="0" u="none" strike="noStrike" kern="1200" cap="all" spc="100" normalizeH="0" baseline="0">
                <a:solidFill>
                  <a:schemeClr val="lt1"/>
                </a:solidFill>
                <a:latin typeface="+mn-lt"/>
                <a:ea typeface="+mn-ea"/>
                <a:cs typeface="+mn-cs"/>
              </a:defRPr>
            </a:pPr>
            <a:r>
              <a:rPr lang="en-US" dirty="0"/>
              <a:t>SENEGAL:</a:t>
            </a:r>
            <a:r>
              <a:rPr lang="en-US" baseline="0" dirty="0"/>
              <a:t> balance sheet</a:t>
            </a:r>
            <a:endParaRPr lang="en-US" dirty="0"/>
          </a:p>
        </c:rich>
      </c:tx>
      <c:layout>
        <c:manualLayout>
          <c:xMode val="edge"/>
          <c:yMode val="edge"/>
          <c:x val="3.2602200911813969E-2"/>
          <c:y val="8.1106772849262307E-2"/>
        </c:manualLayout>
      </c:layout>
      <c:overlay val="0"/>
      <c:spPr>
        <a:noFill/>
        <a:ln>
          <a:noFill/>
        </a:ln>
        <a:effectLst/>
      </c:spPr>
      <c:txPr>
        <a:bodyPr rot="0" spcFirstLastPara="1" vertOverflow="ellipsis" vert="horz" wrap="square" anchor="ctr" anchorCtr="1"/>
        <a:lstStyle/>
        <a:p>
          <a:pPr algn="l">
            <a:defRPr lang="zh-CN" sz="1995" b="1" i="0" u="none" strike="noStrike" kern="1200" cap="all" spc="100" normalizeH="0" baseline="0">
              <a:solidFill>
                <a:schemeClr val="lt1"/>
              </a:solidFill>
              <a:latin typeface="+mn-lt"/>
              <a:ea typeface="+mn-ea"/>
              <a:cs typeface="+mn-cs"/>
            </a:defRPr>
          </a:pPr>
          <a:endParaRPr lang="zh-CN"/>
        </a:p>
      </c:txPr>
    </c:title>
    <c:autoTitleDeleted val="0"/>
    <c:plotArea>
      <c:layout>
        <c:manualLayout>
          <c:layoutTarget val="inner"/>
          <c:xMode val="edge"/>
          <c:yMode val="edge"/>
          <c:x val="0.1478305729025251"/>
          <c:y val="0.20590625000000001"/>
          <c:w val="0.69859195402298846"/>
          <c:h val="0.75971875"/>
        </c:manualLayout>
      </c:layout>
      <c:pieChart>
        <c:varyColors val="1"/>
        <c:ser>
          <c:idx val="0"/>
          <c:order val="0"/>
          <c:tx>
            <c:strRef>
              <c:f>Sheet1!$B$1</c:f>
              <c:strCache>
                <c:ptCount val="1"/>
                <c:pt idx="0">
                  <c:v>Utlization</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89E5-4FA2-BD67-0B045F53D34F}"/>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89E5-4FA2-BD67-0B045F53D34F}"/>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89E5-4FA2-BD67-0B045F53D34F}"/>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89E5-4FA2-BD67-0B045F53D34F}"/>
              </c:ext>
            </c:extLst>
          </c:dPt>
          <c:dLbls>
            <c:dLbl>
              <c:idx val="0"/>
              <c:layout>
                <c:manualLayout>
                  <c:x val="-0.24757813854640409"/>
                  <c:y val="0.1188495679632167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437776734225458"/>
                      <c:h val="0.13978755847568203"/>
                    </c:manualLayout>
                  </c15:layout>
                </c:ext>
                <c:ext xmlns:c16="http://schemas.microsoft.com/office/drawing/2014/chart" uri="{C3380CC4-5D6E-409C-BE32-E72D297353CC}">
                  <c16:uniqueId val="{00000001-89E5-4FA2-BD67-0B045F53D34F}"/>
                </c:ext>
              </c:extLst>
            </c:dLbl>
            <c:dLbl>
              <c:idx val="1"/>
              <c:layout>
                <c:manualLayout>
                  <c:x val="-0.10445965404376387"/>
                  <c:y val="-0.1561191811189197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26868947416055"/>
                      <c:h val="0.18112500000000001"/>
                    </c:manualLayout>
                  </c15:layout>
                </c:ext>
                <c:ext xmlns:c16="http://schemas.microsoft.com/office/drawing/2014/chart" uri="{C3380CC4-5D6E-409C-BE32-E72D297353CC}">
                  <c16:uniqueId val="{00000003-89E5-4FA2-BD67-0B045F53D34F}"/>
                </c:ext>
              </c:extLst>
            </c:dLbl>
            <c:dLbl>
              <c:idx val="2"/>
              <c:layout>
                <c:manualLayout>
                  <c:x val="0.18720615132746096"/>
                  <c:y val="-0.10338440844290031"/>
                </c:manualLayout>
              </c:layout>
              <c:tx>
                <c:rich>
                  <a:bodyPr/>
                  <a:lstStyle/>
                  <a:p>
                    <a:r>
                      <a:rPr lang="en-US" baseline="0" dirty="0"/>
                      <a:t>Retained Seed</a:t>
                    </a:r>
                  </a:p>
                  <a:p>
                    <a:fld id="{10948F5B-E56A-4056-951D-62143733396C}" type="PERCENTAGE">
                      <a:rPr lang="en-US" altLang="zh-CN" baseline="0" smtClean="0"/>
                      <a:pPr/>
                      <a:t>[百分比]</a:t>
                    </a:fld>
                    <a:endParaRPr lang="zh-CN" alt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E5-4FA2-BD67-0B045F53D34F}"/>
                </c:ext>
              </c:extLst>
            </c:dLbl>
            <c:dLbl>
              <c:idx val="3"/>
              <c:layout>
                <c:manualLayout>
                  <c:x val="0.25251342222550799"/>
                  <c:y val="5.31531939657725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9E5-4FA2-BD67-0B045F53D34F}"/>
                </c:ext>
              </c:extLst>
            </c:dLbl>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accent1"/>
                    </a:solidFill>
                    <a:latin typeface="+mn-lt"/>
                    <a:ea typeface="+mn-ea"/>
                    <a:cs typeface="+mn-cs"/>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Deshelling loss</c:v>
                </c:pt>
                <c:pt idx="1">
                  <c:v>Domestic consumption</c:v>
                </c:pt>
                <c:pt idx="2">
                  <c:v>Planation</c:v>
                </c:pt>
                <c:pt idx="3">
                  <c:v>Export</c:v>
                </c:pt>
              </c:strCache>
            </c:strRef>
          </c:cat>
          <c:val>
            <c:numRef>
              <c:f>Sheet1!$B$2:$B$5</c:f>
              <c:numCache>
                <c:formatCode>General</c:formatCode>
                <c:ptCount val="4"/>
                <c:pt idx="0">
                  <c:v>448000</c:v>
                </c:pt>
                <c:pt idx="1">
                  <c:v>422000</c:v>
                </c:pt>
                <c:pt idx="2">
                  <c:v>105000</c:v>
                </c:pt>
                <c:pt idx="3">
                  <c:v>410000</c:v>
                </c:pt>
              </c:numCache>
            </c:numRef>
          </c:val>
          <c:extLst>
            <c:ext xmlns:c16="http://schemas.microsoft.com/office/drawing/2014/chart" uri="{C3380CC4-5D6E-409C-BE32-E72D297353CC}">
              <c16:uniqueId val="{00000008-89E5-4FA2-BD67-0B045F53D34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Senegal</a:t>
            </a:r>
            <a:r>
              <a:rPr lang="en-US" altLang="zh-CN" baseline="0"/>
              <a:t> Peanuts Export to China</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0"/>
              <c:layout>
                <c:manualLayout>
                  <c:x val="-1.3888888888888888E-2"/>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1B-48FD-9AE9-7A9D14874D48}"/>
                </c:ext>
              </c:extLst>
            </c:dLbl>
            <c:dLbl>
              <c:idx val="7"/>
              <c:layout>
                <c:manualLayout>
                  <c:x val="-4.4444444444444342E-2"/>
                  <c:y val="-3.2407407407407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1B-48FD-9AE9-7A9D14874D48}"/>
                </c:ext>
              </c:extLst>
            </c:dLbl>
            <c:dLbl>
              <c:idx val="8"/>
              <c:layout>
                <c:manualLayout>
                  <c:x val="-2.7777777777778798E-3"/>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1B-48FD-9AE9-7A9D14874D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Sheet2!$F$33:$N$33</c:f>
              <c:strCache>
                <c:ptCount val="9"/>
                <c:pt idx="0">
                  <c:v>Year 2013</c:v>
                </c:pt>
                <c:pt idx="1">
                  <c:v>Year 2014</c:v>
                </c:pt>
                <c:pt idx="2">
                  <c:v>Year 2015</c:v>
                </c:pt>
                <c:pt idx="3">
                  <c:v>Year 2016</c:v>
                </c:pt>
                <c:pt idx="4">
                  <c:v>Year 2017</c:v>
                </c:pt>
                <c:pt idx="5">
                  <c:v>Year 2018</c:v>
                </c:pt>
                <c:pt idx="6">
                  <c:v>Year 2019</c:v>
                </c:pt>
                <c:pt idx="7">
                  <c:v>Year 2020</c:v>
                </c:pt>
                <c:pt idx="8">
                  <c:v>Year 2021</c:v>
                </c:pt>
              </c:strCache>
            </c:strRef>
          </c:cat>
          <c:val>
            <c:numRef>
              <c:f>Sheet2!$F$34:$N$34</c:f>
              <c:numCache>
                <c:formatCode>#,#00\ "T"</c:formatCode>
                <c:ptCount val="9"/>
                <c:pt idx="0">
                  <c:v>10083</c:v>
                </c:pt>
                <c:pt idx="1">
                  <c:v>4260</c:v>
                </c:pt>
                <c:pt idx="2">
                  <c:v>57247</c:v>
                </c:pt>
                <c:pt idx="3">
                  <c:v>91725</c:v>
                </c:pt>
                <c:pt idx="4">
                  <c:v>115629</c:v>
                </c:pt>
                <c:pt idx="5">
                  <c:v>75727</c:v>
                </c:pt>
                <c:pt idx="6">
                  <c:v>264858</c:v>
                </c:pt>
                <c:pt idx="7">
                  <c:v>323393</c:v>
                </c:pt>
                <c:pt idx="8">
                  <c:v>325057</c:v>
                </c:pt>
              </c:numCache>
            </c:numRef>
          </c:val>
          <c:smooth val="0"/>
          <c:extLst>
            <c:ext xmlns:c16="http://schemas.microsoft.com/office/drawing/2014/chart" uri="{C3380CC4-5D6E-409C-BE32-E72D297353CC}">
              <c16:uniqueId val="{00000003-9F1B-48FD-9AE9-7A9D14874D48}"/>
            </c:ext>
          </c:extLst>
        </c:ser>
        <c:dLbls>
          <c:showLegendKey val="0"/>
          <c:showVal val="0"/>
          <c:showCatName val="0"/>
          <c:showSerName val="0"/>
          <c:showPercent val="0"/>
          <c:showBubbleSize val="0"/>
        </c:dLbls>
        <c:smooth val="0"/>
        <c:axId val="1138553039"/>
        <c:axId val="1138550959"/>
      </c:lineChart>
      <c:catAx>
        <c:axId val="11385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38550959"/>
        <c:crosses val="autoZero"/>
        <c:auto val="1"/>
        <c:lblAlgn val="ctr"/>
        <c:lblOffset val="100"/>
        <c:noMultiLvlLbl val="0"/>
      </c:catAx>
      <c:valAx>
        <c:axId val="1138550959"/>
        <c:scaling>
          <c:orientation val="minMax"/>
        </c:scaling>
        <c:delete val="0"/>
        <c:axPos val="l"/>
        <c:numFmt formatCode="#,#00\ &quot;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3855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a:t>
            </a:r>
            <a:r>
              <a:rPr lang="en-US" altLang="zh-CN" baseline="0"/>
              <a:t> PN Export Volume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Sheet2!$A$10</c:f>
              <c:strCache>
                <c:ptCount val="1"/>
                <c:pt idx="0">
                  <c:v>出口总量</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Sheet2!$B$9:$F$9</c:f>
              <c:strCache>
                <c:ptCount val="5"/>
                <c:pt idx="0">
                  <c:v>Year 2017</c:v>
                </c:pt>
                <c:pt idx="1">
                  <c:v>Year 2018</c:v>
                </c:pt>
                <c:pt idx="2">
                  <c:v>Year 2019</c:v>
                </c:pt>
                <c:pt idx="3">
                  <c:v>Year 2020</c:v>
                </c:pt>
                <c:pt idx="4">
                  <c:v>Year 2021</c:v>
                </c:pt>
              </c:strCache>
            </c:strRef>
          </c:cat>
          <c:val>
            <c:numRef>
              <c:f>Sheet2!$B$10:$F$10</c:f>
              <c:numCache>
                <c:formatCode>#,#00\ "T"</c:formatCode>
                <c:ptCount val="5"/>
                <c:pt idx="0">
                  <c:v>499341.27800000005</c:v>
                </c:pt>
                <c:pt idx="1">
                  <c:v>513948.27099999995</c:v>
                </c:pt>
                <c:pt idx="2">
                  <c:v>466395.70999999996</c:v>
                </c:pt>
                <c:pt idx="3">
                  <c:v>427686.83</c:v>
                </c:pt>
                <c:pt idx="4">
                  <c:v>230720.58199999999</c:v>
                </c:pt>
              </c:numCache>
            </c:numRef>
          </c:val>
          <c:extLst>
            <c:ext xmlns:c16="http://schemas.microsoft.com/office/drawing/2014/chart" uri="{C3380CC4-5D6E-409C-BE32-E72D297353CC}">
              <c16:uniqueId val="{00000000-C828-476F-922E-4A593AA572EB}"/>
            </c:ext>
          </c:extLst>
        </c:ser>
        <c:dLbls>
          <c:showLegendKey val="0"/>
          <c:showVal val="0"/>
          <c:showCatName val="0"/>
          <c:showSerName val="0"/>
          <c:showPercent val="0"/>
          <c:showBubbleSize val="0"/>
        </c:dLbls>
        <c:gapWidth val="219"/>
        <c:overlap val="-27"/>
        <c:axId val="1208135920"/>
        <c:axId val="1208136336"/>
      </c:barChart>
      <c:catAx>
        <c:axId val="12081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8136336"/>
        <c:crosses val="autoZero"/>
        <c:auto val="1"/>
        <c:lblAlgn val="ctr"/>
        <c:lblOffset val="100"/>
        <c:noMultiLvlLbl val="0"/>
      </c:catAx>
      <c:valAx>
        <c:axId val="1208136336"/>
        <c:scaling>
          <c:orientation val="minMax"/>
        </c:scaling>
        <c:delete val="0"/>
        <c:axPos val="l"/>
        <c:majorGridlines>
          <c:spPr>
            <a:ln w="9525" cap="flat" cmpd="sng" algn="ctr">
              <a:solidFill>
                <a:schemeClr val="tx1">
                  <a:lumMod val="15000"/>
                  <a:lumOff val="85000"/>
                </a:schemeClr>
              </a:solidFill>
              <a:round/>
            </a:ln>
            <a:effectLst/>
          </c:spPr>
        </c:majorGridlines>
        <c:numFmt formatCode="#,#00\ &quot;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813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Oil</a:t>
            </a:r>
            <a:r>
              <a:rPr lang="en-US" altLang="zh-CN" baseline="0"/>
              <a:t> Company Purchase Volume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Sheet3!$B$1:$J$1</c:f>
              <c:strCache>
                <c:ptCount val="9"/>
                <c:pt idx="0">
                  <c:v>Year 2012/13</c:v>
                </c:pt>
                <c:pt idx="1">
                  <c:v>Year 2013/14</c:v>
                </c:pt>
                <c:pt idx="2">
                  <c:v>Year 2014/15</c:v>
                </c:pt>
                <c:pt idx="3">
                  <c:v>Year 2015/16</c:v>
                </c:pt>
                <c:pt idx="4">
                  <c:v>Year 2016/17</c:v>
                </c:pt>
                <c:pt idx="5">
                  <c:v>Year 2017/18</c:v>
                </c:pt>
                <c:pt idx="6">
                  <c:v>Year 2018/19</c:v>
                </c:pt>
                <c:pt idx="7">
                  <c:v>Year 2019/20</c:v>
                </c:pt>
                <c:pt idx="8">
                  <c:v>Year 2020/21</c:v>
                </c:pt>
              </c:strCache>
            </c:strRef>
          </c:cat>
          <c:val>
            <c:numRef>
              <c:f>Sheet3!$B$2:$J$2</c:f>
              <c:numCache>
                <c:formatCode>#,###\ "T"</c:formatCode>
                <c:ptCount val="9"/>
                <c:pt idx="0">
                  <c:v>821040</c:v>
                </c:pt>
                <c:pt idx="1">
                  <c:v>757880</c:v>
                </c:pt>
                <c:pt idx="2">
                  <c:v>467205</c:v>
                </c:pt>
                <c:pt idx="3">
                  <c:v>294135</c:v>
                </c:pt>
                <c:pt idx="4">
                  <c:v>1025380</c:v>
                </c:pt>
                <c:pt idx="5">
                  <c:v>1541500</c:v>
                </c:pt>
                <c:pt idx="6">
                  <c:v>592220</c:v>
                </c:pt>
                <c:pt idx="7">
                  <c:v>374140</c:v>
                </c:pt>
                <c:pt idx="8">
                  <c:v>1099185</c:v>
                </c:pt>
              </c:numCache>
            </c:numRef>
          </c:val>
          <c:smooth val="0"/>
          <c:extLst>
            <c:ext xmlns:c16="http://schemas.microsoft.com/office/drawing/2014/chart" uri="{C3380CC4-5D6E-409C-BE32-E72D297353CC}">
              <c16:uniqueId val="{00000000-3C17-41F6-988C-009F6E8853C3}"/>
            </c:ext>
          </c:extLst>
        </c:ser>
        <c:dLbls>
          <c:showLegendKey val="0"/>
          <c:showVal val="0"/>
          <c:showCatName val="0"/>
          <c:showSerName val="0"/>
          <c:showPercent val="0"/>
          <c:showBubbleSize val="0"/>
        </c:dLbls>
        <c:smooth val="0"/>
        <c:axId val="1366544415"/>
        <c:axId val="1366535679"/>
      </c:lineChart>
      <c:catAx>
        <c:axId val="136654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6535679"/>
        <c:crosses val="autoZero"/>
        <c:auto val="1"/>
        <c:lblAlgn val="ctr"/>
        <c:lblOffset val="100"/>
        <c:noMultiLvlLbl val="0"/>
      </c:catAx>
      <c:valAx>
        <c:axId val="1366535679"/>
        <c:scaling>
          <c:orientation val="minMax"/>
        </c:scaling>
        <c:delete val="0"/>
        <c:axPos val="l"/>
        <c:majorGridlines>
          <c:spPr>
            <a:ln w="9525" cap="flat" cmpd="sng" algn="ctr">
              <a:solidFill>
                <a:schemeClr val="tx1">
                  <a:lumMod val="15000"/>
                  <a:lumOff val="85000"/>
                </a:schemeClr>
              </a:solidFill>
              <a:round/>
            </a:ln>
            <a:effectLst/>
          </c:spPr>
        </c:majorGridlines>
        <c:numFmt formatCode="#,###\ &quot;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6544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5"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5"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5" b="1" kern="1200"/>
  </cs:dataLabel>
  <cs:dataLabelCallout>
    <cs:lnRef idx="0">
      <cs:styleClr val="0"/>
    </cs:lnRef>
    <cs:fillRef idx="0"/>
    <cs:effectRef idx="0"/>
    <cs:fontRef idx="minor">
      <cs:styleClr val="0"/>
    </cs:fontRef>
    <cs:spPr>
      <a:solidFill>
        <a:schemeClr val="lt1"/>
      </a:solidFill>
      <a:ln>
        <a:solidFill>
          <a:schemeClr val="phClr"/>
        </a:solidFill>
      </a:ln>
    </cs:spPr>
    <cs:defRPr sz="1195"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5"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5"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5"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en-US" altLang="zh-CN" dirty="0"/>
              <a:t>Sesame Bu: AOP FY 2020</a:t>
            </a:r>
            <a:endParaRPr lang="zh-CN" altLang="en-US"/>
          </a:p>
        </p:txBody>
      </p:sp>
      <p:sp>
        <p:nvSpPr>
          <p:cNvPr id="3" name="日期占位符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D77491F-29B8-4310-9444-2A006D6643A1}" type="datetimeFigureOut">
              <a:rPr lang="zh-CN" altLang="en-US" smtClean="0"/>
              <a:t>2021/10/19</a:t>
            </a:fld>
            <a:endParaRPr lang="zh-CN" altLang="en-US"/>
          </a:p>
        </p:txBody>
      </p:sp>
      <p:sp>
        <p:nvSpPr>
          <p:cNvPr id="4" name="页脚占位符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99E81FE-A557-475D-8A68-7BAF95ECCD7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en-GB" dirty="0"/>
              <a:t>Sesame Bu: AOP FY 2020</a:t>
            </a: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1458B9B-B7E9-4216-9415-1E06AFF6A681}" type="datetimeFigureOut">
              <a:rPr lang="en-GB" smtClean="0"/>
              <a:t>19/10/2021</a:t>
            </a:fld>
            <a:endParaRPr lang="en-GB" dirty="0"/>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BDFB5365-A6A4-4589-A13A-CE27C7605A6F}" type="slidenum">
              <a:rPr lang="en-GB" smtClean="0"/>
              <a:t>‹#›</a:t>
            </a:fld>
            <a:endParaRPr lang="en-GB" dirty="0"/>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about 5-6% increase of crop 2020</a:t>
            </a:r>
            <a:endParaRPr lang="zh-CN" altLang="en-US" dirty="0"/>
          </a:p>
        </p:txBody>
      </p:sp>
      <p:sp>
        <p:nvSpPr>
          <p:cNvPr id="4" name="页眉占位符 3"/>
          <p:cNvSpPr>
            <a:spLocks noGrp="1"/>
          </p:cNvSpPr>
          <p:nvPr>
            <p:ph type="hdr" sz="quarter"/>
          </p:nvPr>
        </p:nvSpPr>
        <p:spPr/>
        <p:txBody>
          <a:bodyPr/>
          <a:lstStyle/>
          <a:p>
            <a:r>
              <a:rPr lang="en-GB"/>
              <a:t>Sesame Bu: AOP FY 2020</a:t>
            </a:r>
            <a:endParaRPr lang="en-GB" dirty="0"/>
          </a:p>
        </p:txBody>
      </p:sp>
      <p:sp>
        <p:nvSpPr>
          <p:cNvPr id="5" name="灯片编号占位符 4"/>
          <p:cNvSpPr>
            <a:spLocks noGrp="1"/>
          </p:cNvSpPr>
          <p:nvPr>
            <p:ph type="sldNum" sz="quarter" idx="5"/>
          </p:nvPr>
        </p:nvSpPr>
        <p:spPr/>
        <p:txBody>
          <a:bodyPr/>
          <a:lstStyle/>
          <a:p>
            <a:fld id="{BDFB5365-A6A4-4589-A13A-CE27C7605A6F}" type="slidenum">
              <a:rPr lang="en-GB" smtClean="0"/>
              <a:t>3</a:t>
            </a:fld>
            <a:endParaRPr lang="en-GB" dirty="0"/>
          </a:p>
        </p:txBody>
      </p:sp>
    </p:spTree>
    <p:extLst>
      <p:ext uri="{BB962C8B-B14F-4D97-AF65-F5344CB8AC3E}">
        <p14:creationId xmlns:p14="http://schemas.microsoft.com/office/powerpoint/2010/main" val="3790918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CE9C7D-BD91-4CE4-A466-29CCFDDFD40A}" type="slidenum">
              <a:rPr lang="en-GB" smtClean="0"/>
              <a:t>‹#›</a:t>
            </a:fld>
            <a:endParaRPr lang="en-GB" dirty="0"/>
          </a:p>
        </p:txBody>
      </p:sp>
      <p:sp>
        <p:nvSpPr>
          <p:cNvPr id="8" name="Subtitle 2"/>
          <p:cNvSpPr txBox="1"/>
          <p:nvPr userDrawn="1"/>
        </p:nvSpPr>
        <p:spPr>
          <a:xfrm>
            <a:off x="0" y="4869160"/>
            <a:ext cx="3491880" cy="792088"/>
          </a:xfrm>
          <a:prstGeom prst="rect">
            <a:avLst/>
          </a:prstGeom>
        </p:spPr>
        <p:txBody>
          <a:bodyPr lIns="324000">
            <a:normAutofit/>
          </a:bodyPr>
          <a:lstStyle>
            <a:lvl1pPr marL="0" indent="0" algn="l" defTabSz="457200" rtl="0" eaLnBrk="1" latinLnBrk="0" hangingPunct="1">
              <a:lnSpc>
                <a:spcPts val="1260"/>
              </a:lnSpc>
              <a:spcBef>
                <a:spcPct val="0"/>
              </a:spcBef>
              <a:buFont typeface="Arial" panose="020B0604020202020204" pitchFamily="34" charset="0"/>
              <a:buNone/>
              <a:defRPr lang="en-GB" sz="1050" i="1" kern="1200" dirty="0">
                <a:solidFill>
                  <a:schemeClr val="bg1"/>
                </a:solidFill>
                <a:latin typeface="+mn-lt"/>
                <a:ea typeface="+mj-ea"/>
                <a:cs typeface="Georgia" panose="02040502050405020303"/>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Click with the right mouse button on the graphic and choose change picture</a:t>
            </a:r>
          </a:p>
        </p:txBody>
      </p:sp>
      <p:pic>
        <p:nvPicPr>
          <p:cNvPr id="7" name="Picture 6"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3050" y="330250"/>
            <a:ext cx="1571398" cy="866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Presentation Title</a:t>
            </a:r>
          </a:p>
        </p:txBody>
      </p:sp>
      <p:cxnSp>
        <p:nvCxnSpPr>
          <p:cNvPr id="7" name="Straight Connector 6"/>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366D8112-1D09-44AB-BD25-659ADE5441BA}" type="slidenum">
              <a:rPr lang="en-GB" smtClean="0"/>
              <a:t>‹#›</a:t>
            </a:fld>
            <a:endParaRPr lang="en-GB" dirty="0"/>
          </a:p>
        </p:txBody>
      </p:sp>
      <p:cxnSp>
        <p:nvCxnSpPr>
          <p:cNvPr id="10" name="Straight Connector 9"/>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dirty="0"/>
              <a:t>Presentation Title</a:t>
            </a:r>
          </a:p>
        </p:txBody>
      </p:sp>
      <p:cxnSp>
        <p:nvCxnSpPr>
          <p:cNvPr id="7" name="Straight Connector 6"/>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366D8112-1D09-44AB-BD25-659ADE5441BA}" type="slidenum">
              <a:rPr lang="en-GB" smtClean="0"/>
              <a:t>‹#›</a:t>
            </a:fld>
            <a:endParaRPr lang="en-GB" dirty="0"/>
          </a:p>
        </p:txBody>
      </p:sp>
      <p:sp>
        <p:nvSpPr>
          <p:cNvPr id="5" name="Content Placeholder 4"/>
          <p:cNvSpPr>
            <a:spLocks noGrp="1"/>
          </p:cNvSpPr>
          <p:nvPr>
            <p:ph sz="quarter" idx="13"/>
          </p:nvPr>
        </p:nvSpPr>
        <p:spPr>
          <a:xfrm>
            <a:off x="323850" y="1422000"/>
            <a:ext cx="8496300" cy="488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23528" y="5274508"/>
            <a:ext cx="3600400" cy="1087770"/>
          </a:xfrm>
        </p:spPr>
        <p:txBody>
          <a:bodyPr>
            <a:normAutofit/>
          </a:bodyPr>
          <a:lstStyle>
            <a:lvl1pPr marL="0" algn="l" defTabSz="457200" rtl="0" eaLnBrk="1" latinLnBrk="0" hangingPunct="1">
              <a:spcBef>
                <a:spcPct val="0"/>
              </a:spcBef>
              <a:buNone/>
              <a:defRPr lang="en-GB" sz="1600" kern="1200" baseline="30000" dirty="0">
                <a:solidFill>
                  <a:schemeClr val="bg1"/>
                </a:solidFill>
                <a:latin typeface="Arial" panose="020B0604020202020204"/>
                <a:ea typeface="+mj-ea"/>
                <a:cs typeface="Arial" panose="020B0604020202020204"/>
              </a:defRPr>
            </a:lvl1pPr>
          </a:lstStyle>
          <a:p>
            <a:r>
              <a:rPr lang="en-US"/>
              <a:t>Click to edit Master title style</a:t>
            </a:r>
            <a:endParaRPr lang="en-GB" dirty="0"/>
          </a:p>
        </p:txBody>
      </p:sp>
      <p:sp>
        <p:nvSpPr>
          <p:cNvPr id="4" name="Title 1"/>
          <p:cNvSpPr txBox="1"/>
          <p:nvPr userDrawn="1"/>
        </p:nvSpPr>
        <p:spPr>
          <a:xfrm>
            <a:off x="319621" y="5711890"/>
            <a:ext cx="3153829" cy="102947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chemeClr val="bg1"/>
              </a:solidFill>
              <a:latin typeface="Arial" panose="020B0604020202020204"/>
              <a:cs typeface="Arial" panose="020B0604020202020204"/>
            </a:endParaRPr>
          </a:p>
        </p:txBody>
      </p:sp>
      <p:pic>
        <p:nvPicPr>
          <p:cNvPr id="7" name="Picture 6"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p:spPr>
        <p:txBody>
          <a:bodyPr/>
          <a:lstStyle/>
          <a:p>
            <a:fld id="{4CEF94BA-8632-4765-9A26-B9F08FEB5445}"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E36B1A-32F1-43DD-8D06-D1C847C4D69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p:spTree>
      <p:nvGrpSpPr>
        <p:cNvPr id="1" name=""/>
        <p:cNvGrpSpPr/>
        <p:nvPr/>
      </p:nvGrpSpPr>
      <p:grpSpPr>
        <a:xfrm>
          <a:off x="0" y="0"/>
          <a:ext cx="0" cy="0"/>
          <a:chOff x="0" y="0"/>
          <a:chExt cx="0" cy="0"/>
        </a:xfrm>
      </p:grpSpPr>
      <p:sp>
        <p:nvSpPr>
          <p:cNvPr id="11" name="Title 1"/>
          <p:cNvSpPr>
            <a:spLocks noGrp="1"/>
          </p:cNvSpPr>
          <p:nvPr>
            <p:ph type="ctrTitle"/>
          </p:nvPr>
        </p:nvSpPr>
        <p:spPr>
          <a:xfrm>
            <a:off x="0" y="3861048"/>
            <a:ext cx="3995936" cy="1616963"/>
          </a:xfrm>
          <a:noFill/>
        </p:spPr>
        <p:txBody>
          <a:bodyPr lIns="324000" tIns="216000" rIns="324000" bIns="216000" anchor="t" anchorCtr="0">
            <a:normAutofit/>
          </a:bodyPr>
          <a:lstStyle>
            <a:lvl1pPr marL="0" algn="l" defTabSz="457200" rtl="0" eaLnBrk="1" latinLnBrk="0" hangingPunct="1">
              <a:spcBef>
                <a:spcPct val="0"/>
              </a:spcBef>
              <a:buNone/>
              <a:defRPr lang="en-GB" sz="2400" kern="1200" dirty="0">
                <a:solidFill>
                  <a:schemeClr val="tx1"/>
                </a:solidFill>
                <a:latin typeface="Arial" panose="020B0604020202020204"/>
                <a:ea typeface="+mj-ea"/>
                <a:cs typeface="Arial" panose="020B0604020202020204"/>
              </a:defRPr>
            </a:lvl1pPr>
          </a:lstStyle>
          <a:p>
            <a:r>
              <a:rPr lang="en-US"/>
              <a:t>Click to edit Master title style</a:t>
            </a:r>
            <a:endParaRPr lang="en-GB" dirty="0"/>
          </a:p>
        </p:txBody>
      </p:sp>
      <p:sp>
        <p:nvSpPr>
          <p:cNvPr id="6" name="Subtitle 2"/>
          <p:cNvSpPr txBox="1"/>
          <p:nvPr userDrawn="1"/>
        </p:nvSpPr>
        <p:spPr>
          <a:xfrm>
            <a:off x="0" y="4869160"/>
            <a:ext cx="3491880" cy="792088"/>
          </a:xfrm>
          <a:prstGeom prst="rect">
            <a:avLst/>
          </a:prstGeom>
        </p:spPr>
        <p:txBody>
          <a:bodyPr lIns="324000">
            <a:normAutofit/>
          </a:bodyPr>
          <a:lstStyle>
            <a:lvl1pPr marL="0" indent="0" algn="l" defTabSz="457200" rtl="0" eaLnBrk="1" latinLnBrk="0" hangingPunct="1">
              <a:lnSpc>
                <a:spcPts val="1260"/>
              </a:lnSpc>
              <a:spcBef>
                <a:spcPct val="0"/>
              </a:spcBef>
              <a:buFont typeface="Arial" panose="020B0604020202020204" pitchFamily="34" charset="0"/>
              <a:buNone/>
              <a:defRPr lang="en-GB" sz="1050" i="1" kern="1200" dirty="0">
                <a:solidFill>
                  <a:schemeClr val="bg1"/>
                </a:solidFill>
                <a:latin typeface="+mn-lt"/>
                <a:ea typeface="+mj-ea"/>
                <a:cs typeface="Georgia" panose="02040502050405020303"/>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Click with the right mouse button on the graphic and choose change picture</a:t>
            </a:r>
          </a:p>
        </p:txBody>
      </p:sp>
      <p:pic>
        <p:nvPicPr>
          <p:cNvPr id="5" name="Picture 4"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330250"/>
            <a:ext cx="1571398" cy="866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Option 1">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dirty="0"/>
              <a:t>Click to edit Master title style</a:t>
            </a:r>
            <a:endParaRPr lang="en-GB" dirty="0"/>
          </a:p>
        </p:txBody>
      </p:sp>
      <p:sp>
        <p:nvSpPr>
          <p:cNvPr id="10" name="Footer Placeholder 9"/>
          <p:cNvSpPr>
            <a:spLocks noGrp="1"/>
          </p:cNvSpPr>
          <p:nvPr>
            <p:ph type="ftr" sz="quarter" idx="10"/>
          </p:nvPr>
        </p:nvSpPr>
        <p:spPr/>
        <p:txBody>
          <a:bodyPr/>
          <a:lstStyle/>
          <a:p>
            <a:r>
              <a:rPr lang="en-AU" dirty="0"/>
              <a:t>Global Overview of Peanut Market</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2"/>
          </p:nvPr>
        </p:nvSpPr>
        <p:spPr>
          <a:xfrm>
            <a:off x="323850" y="1422000"/>
            <a:ext cx="5937250"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Graphic Option 2">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713"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and Graphic Option 1">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dirty="0"/>
              <a:t>Click to edit Master title style</a:t>
            </a:r>
            <a:endParaRPr lang="en-GB" dirty="0"/>
          </a:p>
        </p:txBody>
      </p:sp>
      <p:sp>
        <p:nvSpPr>
          <p:cNvPr id="10" name="Footer Placeholder 9"/>
          <p:cNvSpPr>
            <a:spLocks noGrp="1"/>
          </p:cNvSpPr>
          <p:nvPr>
            <p:ph type="ftr" sz="quarter" idx="10"/>
          </p:nvPr>
        </p:nvSpPr>
        <p:spPr/>
        <p:txBody>
          <a:bodyPr/>
          <a:lstStyle/>
          <a:p>
            <a:r>
              <a:rPr lang="en-AU" dirty="0"/>
              <a:t>Global Overview of Peanut Market</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2"/>
          </p:nvPr>
        </p:nvSpPr>
        <p:spPr>
          <a:xfrm>
            <a:off x="323850" y="1422000"/>
            <a:ext cx="5937250"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107504" y="6525344"/>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With Text ">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4000" y="1422000"/>
            <a:ext cx="8496300" cy="496897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504" y="1268760"/>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p:cNvSpPr>
            <a:spLocks noGrp="1"/>
          </p:cNvSpPr>
          <p:nvPr>
            <p:ph type="body" sz="quarter" idx="13"/>
          </p:nvPr>
        </p:nvSpPr>
        <p:spPr>
          <a:xfrm>
            <a:off x="4644008"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Table">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3850" y="1422000"/>
            <a:ext cx="4176142" cy="495975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3"/>
          </p:nvPr>
        </p:nvSpPr>
        <p:spPr>
          <a:xfrm>
            <a:off x="4670425" y="1422000"/>
            <a:ext cx="4149725" cy="495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able and Text on Right">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p:spPr>
        <p:txBody>
          <a:bodyPr/>
          <a:lstStyle/>
          <a:p>
            <a:r>
              <a:rPr lang="en-US"/>
              <a:t>Click to edit Master title style</a:t>
            </a:r>
            <a:endParaRPr lang="en-GB" dirty="0"/>
          </a:p>
        </p:txBody>
      </p:sp>
      <p:sp>
        <p:nvSpPr>
          <p:cNvPr id="10" name="Footer Placeholder 9"/>
          <p:cNvSpPr>
            <a:spLocks noGrp="1"/>
          </p:cNvSpPr>
          <p:nvPr>
            <p:ph type="ftr" sz="quarter" idx="10"/>
          </p:nvPr>
        </p:nvSpPr>
        <p:spPr/>
        <p:txBody>
          <a:bodyPr/>
          <a:lstStyle/>
          <a:p>
            <a:r>
              <a:rPr lang="en-GB" dirty="0"/>
              <a:t>Presentation Title</a:t>
            </a:r>
          </a:p>
        </p:txBody>
      </p:sp>
      <p:sp>
        <p:nvSpPr>
          <p:cNvPr id="11" name="Slide Number Placeholder 10"/>
          <p:cNvSpPr>
            <a:spLocks noGrp="1"/>
          </p:cNvSpPr>
          <p:nvPr>
            <p:ph type="sldNum" sz="quarter" idx="11"/>
          </p:nvPr>
        </p:nvSpPr>
        <p:spPr/>
        <p:txBody>
          <a:bodyPr/>
          <a:lstStyle/>
          <a:p>
            <a:fld id="{366D8112-1D09-44AB-BD25-659ADE5441BA}" type="slidenum">
              <a:rPr lang="en-GB" smtClean="0"/>
              <a:t>‹#›</a:t>
            </a:fld>
            <a:endParaRPr lang="en-GB" dirty="0"/>
          </a:p>
        </p:txBody>
      </p:sp>
      <p:cxnSp>
        <p:nvCxnSpPr>
          <p:cNvPr id="12" name="Straight Connector 11"/>
          <p:cNvCxnSpPr/>
          <p:nvPr userDrawn="1"/>
        </p:nvCxnSpPr>
        <p:spPr>
          <a:xfrm>
            <a:off x="107949" y="1251816"/>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6443663" y="1422000"/>
            <a:ext cx="2347643" cy="4905294"/>
          </a:xfrm>
        </p:spPr>
        <p:txBody>
          <a:bodyPr rIns="0"/>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13"/>
          </p:nvPr>
        </p:nvSpPr>
        <p:spPr>
          <a:xfrm>
            <a:off x="323850" y="1422000"/>
            <a:ext cx="5937250" cy="488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a:off x="107504" y="6525344"/>
            <a:ext cx="893445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ETG Logo"/>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8696" y="202456"/>
            <a:ext cx="1491453" cy="7062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44624"/>
            <a:ext cx="8496622" cy="1087770"/>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5" name="Footer Placeholder 4"/>
          <p:cNvSpPr>
            <a:spLocks noGrp="1"/>
          </p:cNvSpPr>
          <p:nvPr>
            <p:ph type="ftr" sz="quarter" idx="3"/>
          </p:nvPr>
        </p:nvSpPr>
        <p:spPr>
          <a:xfrm>
            <a:off x="323850" y="113412"/>
            <a:ext cx="2895600" cy="365125"/>
          </a:xfrm>
          <a:prstGeom prst="rect">
            <a:avLst/>
          </a:prstGeom>
        </p:spPr>
        <p:txBody>
          <a:bodyPr vert="horz" lIns="0" tIns="0" rIns="91440" bIns="0" rtlCol="0" anchor="t" anchorCtr="0"/>
          <a:lstStyle>
            <a:lvl1pPr marL="0" algn="l" defTabSz="457200" rtl="0" eaLnBrk="1" latinLnBrk="0" hangingPunct="1">
              <a:lnSpc>
                <a:spcPct val="150000"/>
              </a:lnSpc>
              <a:spcBef>
                <a:spcPct val="0"/>
              </a:spcBef>
              <a:buNone/>
              <a:defRPr lang="en-GB" sz="1000" kern="1200" dirty="0">
                <a:solidFill>
                  <a:schemeClr val="tx1">
                    <a:lumMod val="75000"/>
                    <a:lumOff val="25000"/>
                  </a:schemeClr>
                </a:solidFill>
                <a:latin typeface="Arial" panose="020B0604020202020204"/>
                <a:ea typeface="+mj-ea"/>
                <a:cs typeface="Arial" panose="020B0604020202020204"/>
              </a:defRPr>
            </a:lvl1pPr>
          </a:lstStyle>
          <a:p>
            <a:r>
              <a:rPr lang="en-GB" dirty="0"/>
              <a:t>Chart styles</a:t>
            </a:r>
          </a:p>
        </p:txBody>
      </p:sp>
      <p:sp>
        <p:nvSpPr>
          <p:cNvPr id="12" name="Slide Number Placeholder 8"/>
          <p:cNvSpPr>
            <a:spLocks noGrp="1"/>
          </p:cNvSpPr>
          <p:nvPr>
            <p:ph type="sldNum" sz="quarter" idx="4"/>
          </p:nvPr>
        </p:nvSpPr>
        <p:spPr>
          <a:xfrm>
            <a:off x="8604448" y="6448251"/>
            <a:ext cx="432048" cy="365125"/>
          </a:xfrm>
          <a:prstGeom prst="rect">
            <a:avLst/>
          </a:prstGeom>
        </p:spPr>
        <p:txBody>
          <a:bodyPr vert="horz" lIns="91440" tIns="45720" rIns="0" bIns="45720" rtlCol="0" anchor="ctr"/>
          <a:lstStyle>
            <a:lvl1pPr marL="0" algn="r" defTabSz="457200" rtl="0" eaLnBrk="1" latinLnBrk="0" hangingPunct="1">
              <a:lnSpc>
                <a:spcPct val="150000"/>
              </a:lnSpc>
              <a:spcBef>
                <a:spcPct val="0"/>
              </a:spcBef>
              <a:buNone/>
              <a:defRPr lang="en-GB" sz="1000" kern="1200" smtClean="0">
                <a:solidFill>
                  <a:schemeClr val="tx1">
                    <a:lumMod val="75000"/>
                    <a:lumOff val="25000"/>
                  </a:schemeClr>
                </a:solidFill>
                <a:latin typeface="Arial" panose="020B0604020202020204"/>
                <a:ea typeface="+mj-ea"/>
                <a:cs typeface="Arial" panose="020B0604020202020204"/>
              </a:defRPr>
            </a:lvl1pPr>
          </a:lstStyle>
          <a:p>
            <a:fld id="{366D8112-1D09-44AB-BD25-659ADE5441BA}" type="slidenum">
              <a:rPr lang="en-GB" smtClean="0"/>
              <a:t>‹#›</a:t>
            </a:fld>
            <a:endParaRPr lang="en-GB" dirty="0"/>
          </a:p>
        </p:txBody>
      </p:sp>
      <p:sp>
        <p:nvSpPr>
          <p:cNvPr id="15" name="Text Placeholder 14"/>
          <p:cNvSpPr>
            <a:spLocks noGrp="1"/>
          </p:cNvSpPr>
          <p:nvPr>
            <p:ph type="body" idx="1"/>
          </p:nvPr>
        </p:nvSpPr>
        <p:spPr>
          <a:xfrm>
            <a:off x="323528" y="1422000"/>
            <a:ext cx="8496622" cy="495975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marL="0" algn="l" defTabSz="457200" rtl="0" eaLnBrk="1" latinLnBrk="0" hangingPunct="1">
        <a:spcBef>
          <a:spcPct val="0"/>
        </a:spcBef>
        <a:buNone/>
        <a:defRPr lang="en-GB" sz="2800" kern="1200" dirty="0">
          <a:solidFill>
            <a:schemeClr val="tx1"/>
          </a:solidFill>
          <a:latin typeface="Arial" panose="020B0604020202020204"/>
          <a:ea typeface="+mj-ea"/>
          <a:cs typeface="Arial" panose="020B0604020202020204"/>
        </a:defRPr>
      </a:lvl1pPr>
    </p:titleStyle>
    <p:bodyStyle>
      <a:lvl1pPr marL="342900" indent="-342900" algn="l" defTabSz="914400" rtl="0" eaLnBrk="1" latinLnBrk="0" hangingPunct="1">
        <a:spcBef>
          <a:spcPts val="1200"/>
        </a:spcBef>
        <a:buClr>
          <a:schemeClr val="accent1"/>
        </a:buClr>
        <a:buFont typeface="Arial" panose="020B0604020202020204" pitchFamily="34" charset="0"/>
        <a:buChar char="•"/>
        <a:defRPr lang="en-US" sz="1800" kern="1200" dirty="0" smtClean="0">
          <a:solidFill>
            <a:schemeClr val="tx1">
              <a:lumMod val="65000"/>
              <a:lumOff val="35000"/>
            </a:schemeClr>
          </a:solidFill>
          <a:latin typeface="Arial" panose="020B0604020202020204"/>
          <a:ea typeface="+mn-ea"/>
          <a:cs typeface="Arial" panose="020B0604020202020204"/>
        </a:defRPr>
      </a:lvl1pPr>
      <a:lvl2pPr marL="742950" indent="-285750" algn="l" defTabSz="914400" rtl="0" eaLnBrk="1" latinLnBrk="0" hangingPunct="1">
        <a:spcBef>
          <a:spcPct val="20000"/>
        </a:spcBef>
        <a:buClr>
          <a:schemeClr val="accent1"/>
        </a:buClr>
        <a:buFont typeface="Calibri" panose="020F0502020204030204" pitchFamily="34" charset="0"/>
        <a:buChar char="–"/>
        <a:defRPr lang="en-US" sz="1400" i="1" kern="1200" dirty="0" smtClean="0">
          <a:solidFill>
            <a:schemeClr val="tx1">
              <a:lumMod val="65000"/>
              <a:lumOff val="35000"/>
            </a:schemeClr>
          </a:solidFill>
          <a:latin typeface="Arial" panose="020B0604020202020204"/>
          <a:ea typeface="+mn-ea"/>
          <a:cs typeface="Arial" panose="020B0604020202020204"/>
        </a:defRPr>
      </a:lvl2pPr>
      <a:lvl3pPr marL="1143000" indent="-228600" algn="l" defTabSz="914400" rtl="0" eaLnBrk="1" latinLnBrk="0" hangingPunct="1">
        <a:spcBef>
          <a:spcPct val="20000"/>
        </a:spcBef>
        <a:buClr>
          <a:schemeClr val="accent1"/>
        </a:buClr>
        <a:buFont typeface="Calibri" panose="020F0502020204030204" pitchFamily="34" charset="0"/>
        <a:buChar char="–"/>
        <a:defRPr lang="en-US" sz="1200" i="1" kern="1200" dirty="0" smtClean="0">
          <a:solidFill>
            <a:schemeClr val="tx1">
              <a:lumMod val="65000"/>
              <a:lumOff val="35000"/>
            </a:schemeClr>
          </a:solidFill>
          <a:latin typeface="Arial" panose="020B0604020202020204"/>
          <a:ea typeface="+mn-ea"/>
          <a:cs typeface="Arial" panose="020B0604020202020204"/>
        </a:defRPr>
      </a:lvl3pPr>
      <a:lvl4pPr marL="1600200" indent="-228600" algn="l" defTabSz="914400" rtl="0" eaLnBrk="1" latinLnBrk="0" hangingPunct="1">
        <a:spcBef>
          <a:spcPct val="20000"/>
        </a:spcBef>
        <a:buClr>
          <a:schemeClr val="accent1"/>
        </a:buClr>
        <a:buFont typeface="Calibri" panose="020F0502020204030204" pitchFamily="34" charset="0"/>
        <a:buChar char="–"/>
        <a:defRPr lang="en-US" sz="1000" i="1" kern="1200" dirty="0" smtClean="0">
          <a:solidFill>
            <a:schemeClr val="tx1">
              <a:lumMod val="65000"/>
              <a:lumOff val="35000"/>
            </a:schemeClr>
          </a:solidFill>
          <a:latin typeface="Arial" panose="020B0604020202020204"/>
          <a:ea typeface="+mn-ea"/>
          <a:cs typeface="Arial" panose="020B0604020202020204"/>
        </a:defRPr>
      </a:lvl4pPr>
      <a:lvl5pPr marL="2057400" indent="-228600" algn="l" defTabSz="914400" rtl="0" eaLnBrk="1" latinLnBrk="0" hangingPunct="1">
        <a:spcBef>
          <a:spcPct val="20000"/>
        </a:spcBef>
        <a:buClr>
          <a:schemeClr val="accent1"/>
        </a:buClr>
        <a:buFont typeface="Calibri" panose="020F0502020204030204" pitchFamily="34" charset="0"/>
        <a:buChar char="–"/>
        <a:defRPr lang="en-GB" sz="800" i="1" kern="1200" dirty="0" smtClean="0">
          <a:solidFill>
            <a:schemeClr val="tx1">
              <a:lumMod val="65000"/>
              <a:lumOff val="35000"/>
            </a:schemeClr>
          </a:solidFill>
          <a:latin typeface="Arial" panose="020B0604020202020204"/>
          <a:ea typeface="+mn-ea"/>
          <a:cs typeface="Arial" panose="020B0604020202020204"/>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3CE9C7D-BD91-4CE4-A466-29CCFDDFD40A}" type="slidenum">
              <a:rPr lang="en-GB" smtClean="0"/>
              <a:t>1</a:t>
            </a:fld>
            <a:endParaRPr lang="en-GB" dirty="0"/>
          </a:p>
        </p:txBody>
      </p:sp>
      <p:sp>
        <p:nvSpPr>
          <p:cNvPr id="5" name="Title 2"/>
          <p:cNvSpPr txBox="1"/>
          <p:nvPr/>
        </p:nvSpPr>
        <p:spPr>
          <a:xfrm>
            <a:off x="143838" y="-148459"/>
            <a:ext cx="6154363" cy="1424628"/>
          </a:xfrm>
          <a:prstGeom prst="rect">
            <a:avLst/>
          </a:prstGeom>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r>
              <a:rPr lang="en-US" sz="3300" dirty="0"/>
            </a:br>
            <a:br>
              <a:rPr lang="en-US" sz="3300" dirty="0"/>
            </a:br>
            <a:r>
              <a:rPr lang="en-US" sz="2400" b="1" dirty="0">
                <a:latin typeface="Arial" panose="020B0604020202020204"/>
                <a:cs typeface="Arial" panose="020B0604020202020204"/>
              </a:rPr>
              <a:t>Overview </a:t>
            </a:r>
            <a:r>
              <a:rPr lang="en-GB" sz="2400" b="1" dirty="0">
                <a:latin typeface="Arial" panose="020B0604020202020204"/>
                <a:cs typeface="Arial" panose="020B0604020202020204"/>
              </a:rPr>
              <a:t>of S</a:t>
            </a:r>
            <a:r>
              <a:rPr lang="en-US" altLang="zh-CN" sz="2400" b="1" dirty="0" err="1">
                <a:latin typeface="Arial" panose="020B0604020202020204"/>
                <a:cs typeface="Arial" panose="020B0604020202020204"/>
              </a:rPr>
              <a:t>enegal</a:t>
            </a:r>
            <a:r>
              <a:rPr lang="en-GB" sz="2400" b="1" dirty="0">
                <a:latin typeface="Arial" panose="020B0604020202020204"/>
                <a:cs typeface="Arial" panose="020B0604020202020204"/>
              </a:rPr>
              <a:t> Peanut Trade</a:t>
            </a:r>
            <a:endParaRPr lang="en-US" sz="2400" b="1" dirty="0">
              <a:latin typeface="Arial" panose="020B0604020202020204"/>
              <a:cs typeface="Arial" panose="020B0604020202020204"/>
            </a:endParaRPr>
          </a:p>
        </p:txBody>
      </p:sp>
      <p:pic>
        <p:nvPicPr>
          <p:cNvPr id="6" name="图片 5"/>
          <p:cNvPicPr>
            <a:picLocks noChangeAspect="1"/>
          </p:cNvPicPr>
          <p:nvPr>
            <p:custDataLst>
              <p:tags r:id="rId1"/>
            </p:custDataLst>
          </p:nvPr>
        </p:nvPicPr>
        <p:blipFill rotWithShape="1">
          <a:blip r:embed="rId3"/>
          <a:srcRect t="4341" b="12352"/>
          <a:stretch>
            <a:fillRect/>
          </a:stretch>
        </p:blipFill>
        <p:spPr>
          <a:xfrm>
            <a:off x="1273996" y="1910568"/>
            <a:ext cx="5477354" cy="3827670"/>
          </a:xfrm>
          <a:prstGeom prst="rect">
            <a:avLst/>
          </a:prstGeom>
        </p:spPr>
      </p:pic>
      <p:sp>
        <p:nvSpPr>
          <p:cNvPr id="3" name="TextBox 2"/>
          <p:cNvSpPr txBox="1"/>
          <p:nvPr/>
        </p:nvSpPr>
        <p:spPr>
          <a:xfrm>
            <a:off x="143838" y="6002407"/>
            <a:ext cx="6259830" cy="707886"/>
          </a:xfrm>
          <a:prstGeom prst="rect">
            <a:avLst/>
          </a:prstGeom>
          <a:noFill/>
        </p:spPr>
        <p:txBody>
          <a:bodyPr wrap="square" rtlCol="0">
            <a:spAutoFit/>
          </a:bodyPr>
          <a:lstStyle/>
          <a:p>
            <a:r>
              <a:rPr lang="en-AU" sz="2000" b="1" dirty="0"/>
              <a:t>Oct </a:t>
            </a:r>
            <a:r>
              <a:rPr lang="en-AU" sz="2000" b="1" dirty="0">
                <a:solidFill>
                  <a:schemeClr val="tx1"/>
                </a:solidFill>
              </a:rPr>
              <a:t>’ 2021</a:t>
            </a:r>
          </a:p>
          <a:p>
            <a:endParaRPr lang="en-GB" sz="20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10</a:t>
            </a:fld>
            <a:endParaRPr lang="en-GB" dirty="0"/>
          </a:p>
        </p:txBody>
      </p:sp>
      <p:sp>
        <p:nvSpPr>
          <p:cNvPr id="9" name="矩形 8"/>
          <p:cNvSpPr/>
          <p:nvPr/>
        </p:nvSpPr>
        <p:spPr>
          <a:xfrm>
            <a:off x="4169924" y="3178125"/>
            <a:ext cx="4742574" cy="3270126"/>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We have heard from many local traders that their traded volume to food segment has reduced by 20-30% this year.</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Extremely high soy oil price has also depressed the fried peanuts demand as the processing cost increased too much.</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One of the reasons of low demand is because of the covid situation, less travelling/less outing/less restaurants etc.</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2"/>
              </a:buClr>
              <a:buFont typeface="Wingdings" panose="05000000000000000000" pitchFamily="2" charset="2"/>
              <a:buChar char="§"/>
            </a:pPr>
            <a:endParaRPr lang="en-US" altLang="zh-CN" sz="1600" dirty="0">
              <a:solidFill>
                <a:schemeClr val="tx1">
                  <a:lumMod val="75000"/>
                  <a:lumOff val="25000"/>
                </a:schemeClr>
              </a:solidFill>
              <a:latin typeface="Arial" panose="020B0604020202020204"/>
              <a:ea typeface="+mj-ea"/>
              <a:cs typeface="Arial" panose="020B0604020202020204"/>
            </a:endParaRPr>
          </a:p>
          <a:p>
            <a:pPr marL="285750" indent="-285750">
              <a:buFont typeface="Wingdings" panose="05000000000000000000" pitchFamily="2" charset="2"/>
              <a:buChar char="Ø"/>
            </a:pPr>
            <a:endParaRPr lang="en-US" altLang="zh-CN" sz="1400" dirty="0"/>
          </a:p>
        </p:txBody>
      </p:sp>
      <p:sp>
        <p:nvSpPr>
          <p:cNvPr id="3" name="文本框 2"/>
          <p:cNvSpPr txBox="1"/>
          <p:nvPr/>
        </p:nvSpPr>
        <p:spPr>
          <a:xfrm>
            <a:off x="0" y="631950"/>
            <a:ext cx="4918334" cy="461665"/>
          </a:xfrm>
          <a:prstGeom prst="rect">
            <a:avLst/>
          </a:prstGeom>
          <a:noFill/>
        </p:spPr>
        <p:txBody>
          <a:bodyPr wrap="none" rtlCol="0">
            <a:spAutoFit/>
          </a:bodyPr>
          <a:lstStyle/>
          <a:p>
            <a:r>
              <a:rPr lang="en-US" altLang="zh-CN" sz="2400" b="1" dirty="0"/>
              <a:t>China Demand : Edible Segment</a:t>
            </a:r>
          </a:p>
        </p:txBody>
      </p:sp>
      <p:pic>
        <p:nvPicPr>
          <p:cNvPr id="1026" name="Picture 2">
            <a:extLst>
              <a:ext uri="{FF2B5EF4-FFF2-40B4-BE49-F238E27FC236}">
                <a16:creationId xmlns:a16="http://schemas.microsoft.com/office/drawing/2014/main" id="{3E791BD4-7A40-4D7A-8C8B-A8D5385A2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10" y="1542101"/>
            <a:ext cx="3627505" cy="237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3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11</a:t>
            </a:fld>
            <a:endParaRPr lang="en-GB" dirty="0"/>
          </a:p>
        </p:txBody>
      </p:sp>
      <p:sp>
        <p:nvSpPr>
          <p:cNvPr id="9" name="矩形 8"/>
          <p:cNvSpPr/>
          <p:nvPr/>
        </p:nvSpPr>
        <p:spPr>
          <a:xfrm>
            <a:off x="952023" y="1986958"/>
            <a:ext cx="7652425" cy="4016484"/>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Currently new crop progress looks good.</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In new season, Senegal government may continue to close Dakar port trade due to the covid situation and only allow trade in origins .</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They may also continue the foreign currency repatriation rules for the new season.</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China peanut market is very bearish which may depress Chinese buyers and they may not accept higher prices like last season-$1250-$1300.</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But global plant oil prices are at very high level, Senegal local peanut oil demand may drive the local peanut prices.</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Logistics challenges.</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2"/>
              </a:buClr>
              <a:buFont typeface="Wingdings" panose="05000000000000000000" pitchFamily="2" charset="2"/>
              <a:buChar char="§"/>
            </a:pPr>
            <a:endParaRPr lang="en-US" altLang="zh-CN" sz="1600" dirty="0">
              <a:solidFill>
                <a:schemeClr val="tx1">
                  <a:lumMod val="75000"/>
                  <a:lumOff val="25000"/>
                </a:schemeClr>
              </a:solidFill>
              <a:latin typeface="Arial" panose="020B0604020202020204"/>
              <a:ea typeface="+mj-ea"/>
              <a:cs typeface="Arial" panose="020B0604020202020204"/>
            </a:endParaRPr>
          </a:p>
          <a:p>
            <a:pPr marL="285750" indent="-285750">
              <a:buFont typeface="Wingdings" panose="05000000000000000000" pitchFamily="2" charset="2"/>
              <a:buChar char="Ø"/>
            </a:pPr>
            <a:endParaRPr lang="en-US" altLang="zh-CN" sz="1400" dirty="0"/>
          </a:p>
        </p:txBody>
      </p:sp>
      <p:sp>
        <p:nvSpPr>
          <p:cNvPr id="3" name="文本框 2"/>
          <p:cNvSpPr txBox="1"/>
          <p:nvPr/>
        </p:nvSpPr>
        <p:spPr>
          <a:xfrm>
            <a:off x="0" y="631950"/>
            <a:ext cx="4473340" cy="461665"/>
          </a:xfrm>
          <a:prstGeom prst="rect">
            <a:avLst/>
          </a:prstGeom>
          <a:noFill/>
        </p:spPr>
        <p:txBody>
          <a:bodyPr wrap="none" rtlCol="0">
            <a:spAutoFit/>
          </a:bodyPr>
          <a:lstStyle/>
          <a:p>
            <a:r>
              <a:rPr lang="en-US" altLang="zh-CN" sz="2400" b="1" dirty="0"/>
              <a:t>Senegal-China Trade Outlook</a:t>
            </a:r>
          </a:p>
        </p:txBody>
      </p:sp>
    </p:spTree>
    <p:extLst>
      <p:ext uri="{BB962C8B-B14F-4D97-AF65-F5344CB8AC3E}">
        <p14:creationId xmlns:p14="http://schemas.microsoft.com/office/powerpoint/2010/main" val="133442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CDE7-278B-46BA-AA34-88529355C016}"/>
              </a:ext>
            </a:extLst>
          </p:cNvPr>
          <p:cNvSpPr>
            <a:spLocks noGrp="1"/>
          </p:cNvSpPr>
          <p:nvPr>
            <p:ph type="title"/>
          </p:nvPr>
        </p:nvSpPr>
        <p:spPr/>
        <p:txBody>
          <a:bodyPr/>
          <a:lstStyle/>
          <a:p>
            <a:r>
              <a:rPr lang="en-GB" b="1" dirty="0"/>
              <a:t>Disclaimer</a:t>
            </a:r>
          </a:p>
        </p:txBody>
      </p:sp>
      <p:sp>
        <p:nvSpPr>
          <p:cNvPr id="4" name="Slide Number Placeholder 3">
            <a:extLst>
              <a:ext uri="{FF2B5EF4-FFF2-40B4-BE49-F238E27FC236}">
                <a16:creationId xmlns:a16="http://schemas.microsoft.com/office/drawing/2014/main" id="{F47592B3-B6DF-42B6-BF40-A669C77C546C}"/>
              </a:ext>
            </a:extLst>
          </p:cNvPr>
          <p:cNvSpPr>
            <a:spLocks noGrp="1"/>
          </p:cNvSpPr>
          <p:nvPr>
            <p:ph type="sldNum" sz="quarter" idx="12"/>
          </p:nvPr>
        </p:nvSpPr>
        <p:spPr/>
        <p:txBody>
          <a:bodyPr/>
          <a:lstStyle/>
          <a:p>
            <a:fld id="{366D8112-1D09-44AB-BD25-659ADE5441BA}" type="slidenum">
              <a:rPr lang="en-GB" smtClean="0"/>
              <a:pPr/>
              <a:t>12</a:t>
            </a:fld>
            <a:endParaRPr lang="en-GB" dirty="0"/>
          </a:p>
        </p:txBody>
      </p:sp>
      <p:sp>
        <p:nvSpPr>
          <p:cNvPr id="5" name="Rectangle 4">
            <a:extLst>
              <a:ext uri="{FF2B5EF4-FFF2-40B4-BE49-F238E27FC236}">
                <a16:creationId xmlns:a16="http://schemas.microsoft.com/office/drawing/2014/main" id="{01A3BEE3-0811-4722-943F-89F97581E019}"/>
              </a:ext>
            </a:extLst>
          </p:cNvPr>
          <p:cNvSpPr/>
          <p:nvPr/>
        </p:nvSpPr>
        <p:spPr>
          <a:xfrm>
            <a:off x="303208" y="1787665"/>
            <a:ext cx="8596952" cy="2862322"/>
          </a:xfrm>
          <a:prstGeom prst="rect">
            <a:avLst/>
          </a:prstGeom>
        </p:spPr>
        <p:txBody>
          <a:bodyPr wrap="square">
            <a:spAutoFit/>
          </a:bodyPr>
          <a:lstStyle/>
          <a:p>
            <a:r>
              <a:rPr lang="en-AU" dirty="0"/>
              <a:t>This presentation includes forward-looking statements and views. Because such statements and views deal with future events, they are subject to various risks and uncertainties and the way markets turn out could differ materially from our anticipations.</a:t>
            </a:r>
          </a:p>
          <a:p>
            <a:endParaRPr lang="en-AU" dirty="0"/>
          </a:p>
          <a:p>
            <a:r>
              <a:rPr lang="en-AU" dirty="0"/>
              <a:t>These statements made and forward looking views expressed in this presentation are merely for analysis of the market. These are not trading recommendations.</a:t>
            </a:r>
          </a:p>
          <a:p>
            <a:endParaRPr lang="en-AU" dirty="0"/>
          </a:p>
          <a:p>
            <a:r>
              <a:rPr lang="en-AU" dirty="0"/>
              <a:t>The Presenter and/or ETG cannot be held liable for any losses occurring to anyone by trading on these statements or views.</a:t>
            </a:r>
            <a:endParaRPr lang="en-GB" dirty="0"/>
          </a:p>
        </p:txBody>
      </p:sp>
    </p:spTree>
    <p:extLst>
      <p:ext uri="{BB962C8B-B14F-4D97-AF65-F5344CB8AC3E}">
        <p14:creationId xmlns:p14="http://schemas.microsoft.com/office/powerpoint/2010/main" val="1035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790" y="2885115"/>
            <a:ext cx="3600400" cy="1087770"/>
          </a:xfrm>
        </p:spPr>
        <p:txBody>
          <a:bodyPr>
            <a:normAutofit/>
          </a:bodyPr>
          <a:lstStyle/>
          <a:p>
            <a:pPr algn="ctr"/>
            <a:r>
              <a:rPr lang="en-US" sz="4400" b="1" baseline="0" dirty="0"/>
              <a:t>Thank You</a:t>
            </a:r>
            <a:endParaRPr lang="en-SG" sz="4400" b="1" baseline="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32" y="369870"/>
            <a:ext cx="8496622" cy="690605"/>
          </a:xfrm>
        </p:spPr>
        <p:txBody>
          <a:bodyPr>
            <a:normAutofit/>
          </a:bodyPr>
          <a:lstStyle/>
          <a:p>
            <a:r>
              <a:rPr lang="en-AU" sz="2400" b="1" dirty="0"/>
              <a:t>Contents</a:t>
            </a:r>
            <a:endParaRPr lang="zh-CN" altLang="en-AU" sz="2400" b="1" dirty="0">
              <a:ea typeface="宋体" panose="02010600030101010101" pitchFamily="2" charset="-122"/>
            </a:endParaRPr>
          </a:p>
        </p:txBody>
      </p:sp>
      <p:sp>
        <p:nvSpPr>
          <p:cNvPr id="4" name="Slide Number Placeholder 3"/>
          <p:cNvSpPr>
            <a:spLocks noGrp="1"/>
          </p:cNvSpPr>
          <p:nvPr>
            <p:ph type="sldNum" sz="quarter" idx="12"/>
          </p:nvPr>
        </p:nvSpPr>
        <p:spPr/>
        <p:txBody>
          <a:bodyPr/>
          <a:lstStyle/>
          <a:p>
            <a:fld id="{366D8112-1D09-44AB-BD25-659ADE5441BA}" type="slidenum">
              <a:rPr lang="en-GB" smtClean="0"/>
              <a:t>2</a:t>
            </a:fld>
            <a:endParaRPr lang="en-GB" dirty="0"/>
          </a:p>
        </p:txBody>
      </p:sp>
      <p:sp>
        <p:nvSpPr>
          <p:cNvPr id="5" name="TextBox 4"/>
          <p:cNvSpPr txBox="1"/>
          <p:nvPr/>
        </p:nvSpPr>
        <p:spPr>
          <a:xfrm>
            <a:off x="195932" y="1888778"/>
            <a:ext cx="8496622" cy="2239844"/>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
              <a:defRPr/>
            </a:pPr>
            <a:r>
              <a:rPr lang="en-US" altLang="zh-CN" sz="2400" b="1" dirty="0">
                <a:solidFill>
                  <a:schemeClr val="tx1">
                    <a:lumMod val="65000"/>
                    <a:lumOff val="35000"/>
                  </a:schemeClr>
                </a:solidFill>
                <a:ea typeface="宋体" panose="02010600030101010101" pitchFamily="2" charset="-122"/>
                <a:cs typeface="Arial" panose="020B0604020202020204"/>
              </a:rPr>
              <a:t>Senegal PN Introduction</a:t>
            </a:r>
          </a:p>
          <a:p>
            <a:pPr marL="342900" indent="-342900">
              <a:lnSpc>
                <a:spcPct val="150000"/>
              </a:lnSpc>
              <a:buClr>
                <a:schemeClr val="accent1"/>
              </a:buClr>
              <a:buFont typeface="Wingdings" panose="05000000000000000000" pitchFamily="2" charset="2"/>
              <a:buChar char="§"/>
              <a:defRPr/>
            </a:pPr>
            <a:r>
              <a:rPr lang="en-US" altLang="zh-CN" sz="2400" b="1" dirty="0">
                <a:solidFill>
                  <a:schemeClr val="tx1">
                    <a:lumMod val="65000"/>
                    <a:lumOff val="35000"/>
                  </a:schemeClr>
                </a:solidFill>
                <a:ea typeface="宋体" panose="02010600030101010101" pitchFamily="2" charset="-122"/>
                <a:cs typeface="Arial" panose="020B0604020202020204"/>
              </a:rPr>
              <a:t>China Demand</a:t>
            </a:r>
          </a:p>
          <a:p>
            <a:pPr marL="342900" indent="-342900">
              <a:lnSpc>
                <a:spcPct val="150000"/>
              </a:lnSpc>
              <a:buClr>
                <a:schemeClr val="accent1"/>
              </a:buClr>
              <a:buFont typeface="Wingdings" panose="05000000000000000000" pitchFamily="2" charset="2"/>
              <a:buChar char="§"/>
              <a:defRPr/>
            </a:pPr>
            <a:r>
              <a:rPr lang="en-US" altLang="zh-CN" sz="2400" b="1" dirty="0">
                <a:solidFill>
                  <a:schemeClr val="tx1">
                    <a:lumMod val="65000"/>
                    <a:lumOff val="35000"/>
                  </a:schemeClr>
                </a:solidFill>
                <a:ea typeface="宋体" panose="02010600030101010101" pitchFamily="2" charset="-122"/>
                <a:cs typeface="Arial" panose="020B0604020202020204"/>
              </a:rPr>
              <a:t>Senegal-China Trade Outlook</a:t>
            </a:r>
            <a:endParaRPr lang="zh-CN" altLang="en-US" sz="2400" b="1" dirty="0">
              <a:solidFill>
                <a:schemeClr val="tx1">
                  <a:lumMod val="65000"/>
                  <a:lumOff val="35000"/>
                </a:schemeClr>
              </a:solidFill>
              <a:ea typeface="宋体" panose="02010600030101010101" pitchFamily="2" charset="-122"/>
              <a:cs typeface="Arial" panose="020B0604020202020204"/>
            </a:endParaRPr>
          </a:p>
          <a:p>
            <a:pPr>
              <a:lnSpc>
                <a:spcPct val="150000"/>
              </a:lnSpc>
              <a:buClr>
                <a:schemeClr val="accent1"/>
              </a:buClr>
              <a:defRPr/>
            </a:pPr>
            <a:endParaRPr lang="en-US" sz="2400" b="1" dirty="0">
              <a:solidFill>
                <a:schemeClr val="tx1">
                  <a:lumMod val="65000"/>
                  <a:lumOff val="35000"/>
                </a:schemeClr>
              </a:solidFill>
              <a:cs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3</a:t>
            </a:fld>
            <a:endParaRPr lang="en-GB" dirty="0"/>
          </a:p>
        </p:txBody>
      </p:sp>
      <p:sp>
        <p:nvSpPr>
          <p:cNvPr id="6" name="标题 5"/>
          <p:cNvSpPr>
            <a:spLocks noGrp="1"/>
          </p:cNvSpPr>
          <p:nvPr>
            <p:ph type="title"/>
          </p:nvPr>
        </p:nvSpPr>
        <p:spPr>
          <a:xfrm>
            <a:off x="256829" y="686508"/>
            <a:ext cx="5654961" cy="706120"/>
          </a:xfrm>
        </p:spPr>
        <p:txBody>
          <a:bodyPr>
            <a:normAutofit fontScale="90000"/>
          </a:bodyPr>
          <a:lstStyle/>
          <a:p>
            <a:r>
              <a:rPr lang="en-US" altLang="zh-CN" sz="2400" b="1" dirty="0">
                <a:latin typeface="+mn-lt"/>
                <a:cs typeface="+mn-lt"/>
              </a:rPr>
              <a:t>Senegal Peanuts</a:t>
            </a:r>
            <a:r>
              <a:rPr lang="zh-CN" altLang="en-US" sz="2400" b="1" dirty="0">
                <a:latin typeface="+mn-lt"/>
                <a:ea typeface="宋体" panose="02010600030101010101" pitchFamily="2" charset="-122"/>
                <a:cs typeface="+mn-lt"/>
                <a:sym typeface="+mn-ea"/>
              </a:rPr>
              <a:t>：</a:t>
            </a:r>
            <a:r>
              <a:rPr lang="en-GB" altLang="zh-CN" sz="2400" b="1" dirty="0">
                <a:latin typeface="+mn-lt"/>
                <a:ea typeface="宋体" panose="02010600030101010101" pitchFamily="2" charset="-122"/>
                <a:cs typeface="+mn-lt"/>
                <a:sym typeface="+mn-ea"/>
              </a:rPr>
              <a:t>Area &amp; </a:t>
            </a:r>
            <a:r>
              <a:rPr lang="en-US" altLang="zh-CN" sz="2400" b="1" dirty="0">
                <a:latin typeface="+mn-lt"/>
                <a:ea typeface="宋体" panose="02010600030101010101" pitchFamily="2" charset="-122"/>
                <a:cs typeface="+mn-lt"/>
                <a:sym typeface="+mn-ea"/>
              </a:rPr>
              <a:t>Production</a:t>
            </a:r>
            <a:br>
              <a:rPr lang="en-US" altLang="zh-CN" sz="2400" b="1" dirty="0">
                <a:latin typeface="+mn-lt"/>
                <a:cs typeface="+mn-lt"/>
              </a:rPr>
            </a:br>
            <a:endParaRPr lang="en-US" altLang="zh-CN" sz="2400" b="1" dirty="0">
              <a:latin typeface="+mn-lt"/>
              <a:ea typeface="宋体" panose="02010600030101010101" pitchFamily="2" charset="-122"/>
              <a:cs typeface="+mn-lt"/>
            </a:endParaRPr>
          </a:p>
        </p:txBody>
      </p:sp>
      <p:sp>
        <p:nvSpPr>
          <p:cNvPr id="2" name="Content Placeholder 2">
            <a:extLst>
              <a:ext uri="{FF2B5EF4-FFF2-40B4-BE49-F238E27FC236}">
                <a16:creationId xmlns:a16="http://schemas.microsoft.com/office/drawing/2014/main" id="{2B869AC1-CCBD-44C9-93F5-B2AFB7A1F4CB}"/>
              </a:ext>
            </a:extLst>
          </p:cNvPr>
          <p:cNvSpPr txBox="1">
            <a:spLocks/>
          </p:cNvSpPr>
          <p:nvPr/>
        </p:nvSpPr>
        <p:spPr>
          <a:xfrm>
            <a:off x="107504" y="5252241"/>
            <a:ext cx="9199544" cy="2392020"/>
          </a:xfrm>
          <a:prstGeom prst="rect">
            <a:avLst/>
          </a:prstGeom>
        </p:spPr>
        <p:txBody>
          <a:bodyPr>
            <a:normAutofit/>
          </a:bodyPr>
          <a:lstStyle/>
          <a:p>
            <a:pPr marL="342900" marR="0" lvl="0" indent="-342900" algn="l" defTabSz="914400" rtl="0" eaLnBrk="1" fontAlgn="auto" latinLnBrk="0" hangingPunct="1">
              <a:lnSpc>
                <a:spcPct val="100000"/>
              </a:lnSpc>
              <a:spcBef>
                <a:spcPts val="1200"/>
              </a:spcBef>
              <a:spcAft>
                <a:spcPts val="0"/>
              </a:spcAft>
              <a:buClr>
                <a:schemeClr val="accent1"/>
              </a:buClr>
              <a:buSzTx/>
              <a:buFont typeface="Wingdings" pitchFamily="2" charset="2"/>
              <a:buChar char="§"/>
              <a:tabLst/>
              <a:defRPr/>
            </a:pPr>
            <a:endParaRPr lang="en-US" sz="1000" noProof="0" dirty="0">
              <a:solidFill>
                <a:schemeClr val="tx1">
                  <a:lumMod val="65000"/>
                  <a:lumOff val="35000"/>
                </a:schemeClr>
              </a:solidFill>
              <a:latin typeface="Arial"/>
              <a:cs typeface="Arial"/>
            </a:endParaRPr>
          </a:p>
          <a:p>
            <a:pPr marL="342900" marR="0" lvl="0" indent="-342900" algn="l" defTabSz="914400" rtl="0" eaLnBrk="1" fontAlgn="auto" latinLnBrk="0" hangingPunct="1">
              <a:lnSpc>
                <a:spcPct val="100000"/>
              </a:lnSpc>
              <a:spcBef>
                <a:spcPts val="1200"/>
              </a:spcBef>
              <a:spcAft>
                <a:spcPts val="0"/>
              </a:spcAft>
              <a:buClr>
                <a:schemeClr val="accent1"/>
              </a:buClr>
              <a:buSzTx/>
              <a:buFont typeface="Wingdings" pitchFamily="2" charset="2"/>
              <a:buChar char="§"/>
              <a:tabLst/>
              <a:defRPr/>
            </a:pPr>
            <a:r>
              <a:rPr lang="en-US" sz="1900" noProof="0" dirty="0">
                <a:solidFill>
                  <a:schemeClr val="tx1">
                    <a:lumMod val="65000"/>
                    <a:lumOff val="35000"/>
                  </a:schemeClr>
                </a:solidFill>
                <a:latin typeface="Arial"/>
                <a:cs typeface="Arial"/>
              </a:rPr>
              <a:t>Total </a:t>
            </a:r>
            <a:r>
              <a:rPr lang="en-US" sz="1900" dirty="0">
                <a:solidFill>
                  <a:schemeClr val="tx1">
                    <a:lumMod val="65000"/>
                    <a:lumOff val="35000"/>
                  </a:schemeClr>
                </a:solidFill>
                <a:latin typeface="Arial"/>
                <a:cs typeface="Arial"/>
              </a:rPr>
              <a:t>planting area of crop 2021 is about 1.3 million Ha with output 1.86million tons of peanuts (inshell term).</a:t>
            </a:r>
            <a:endParaRPr lang="en-US" sz="1900" noProof="0" dirty="0">
              <a:solidFill>
                <a:schemeClr val="tx1">
                  <a:lumMod val="65000"/>
                  <a:lumOff val="35000"/>
                </a:schemeClr>
              </a:solidFill>
              <a:latin typeface="Arial"/>
              <a:cs typeface="Arial"/>
            </a:endParaRPr>
          </a:p>
          <a:p>
            <a:pPr marR="0" lvl="0" algn="l" defTabSz="914400" rtl="0" eaLnBrk="1" fontAlgn="auto" latinLnBrk="0" hangingPunct="1">
              <a:lnSpc>
                <a:spcPct val="100000"/>
              </a:lnSpc>
              <a:spcBef>
                <a:spcPts val="1200"/>
              </a:spcBef>
              <a:spcAft>
                <a:spcPts val="0"/>
              </a:spcAft>
              <a:buClr>
                <a:schemeClr val="accent1"/>
              </a:buClr>
              <a:buSzTx/>
              <a:tabLst/>
              <a:defRPr/>
            </a:pPr>
            <a:endParaRPr kumimoji="0" lang="en-US" sz="2600" b="0" i="0" u="none" strike="noStrike" kern="1200" cap="none" spc="0" normalizeH="0" baseline="0" noProof="0" dirty="0">
              <a:ln>
                <a:noFill/>
              </a:ln>
              <a:solidFill>
                <a:schemeClr val="tx1">
                  <a:lumMod val="65000"/>
                  <a:lumOff val="35000"/>
                </a:schemeClr>
              </a:solidFill>
              <a:effectLst/>
              <a:uLnTx/>
              <a:uFillTx/>
              <a:latin typeface="Arial"/>
              <a:ea typeface="+mn-ea"/>
              <a:cs typeface="Arial"/>
            </a:endParaRPr>
          </a:p>
        </p:txBody>
      </p:sp>
      <p:pic>
        <p:nvPicPr>
          <p:cNvPr id="3" name="图片 2">
            <a:extLst>
              <a:ext uri="{FF2B5EF4-FFF2-40B4-BE49-F238E27FC236}">
                <a16:creationId xmlns:a16="http://schemas.microsoft.com/office/drawing/2014/main" id="{1C5797E0-1955-44A2-BD63-6FA8DC454160}"/>
              </a:ext>
            </a:extLst>
          </p:cNvPr>
          <p:cNvPicPr>
            <a:picLocks noChangeAspect="1"/>
          </p:cNvPicPr>
          <p:nvPr/>
        </p:nvPicPr>
        <p:blipFill>
          <a:blip r:embed="rId3"/>
          <a:stretch>
            <a:fillRect/>
          </a:stretch>
        </p:blipFill>
        <p:spPr>
          <a:xfrm>
            <a:off x="301625" y="1447252"/>
            <a:ext cx="8540750" cy="39996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4</a:t>
            </a:fld>
            <a:endParaRPr lang="en-GB" dirty="0"/>
          </a:p>
        </p:txBody>
      </p:sp>
      <p:graphicFrame>
        <p:nvGraphicFramePr>
          <p:cNvPr id="9" name="Chart 8"/>
          <p:cNvGraphicFramePr/>
          <p:nvPr>
            <p:extLst>
              <p:ext uri="{D42A27DB-BD31-4B8C-83A1-F6EECF244321}">
                <p14:modId xmlns:p14="http://schemas.microsoft.com/office/powerpoint/2010/main" val="2946982277"/>
              </p:ext>
            </p:extLst>
          </p:nvPr>
        </p:nvGraphicFramePr>
        <p:xfrm>
          <a:off x="4753212" y="1552903"/>
          <a:ext cx="4112023" cy="4017482"/>
        </p:xfrm>
        <a:graphic>
          <a:graphicData uri="http://schemas.openxmlformats.org/drawingml/2006/chart">
            <c:chart xmlns:c="http://schemas.openxmlformats.org/drawingml/2006/chart" xmlns:r="http://schemas.openxmlformats.org/officeDocument/2006/relationships" r:id="rId2"/>
          </a:graphicData>
        </a:graphic>
      </p:graphicFrame>
      <p:sp>
        <p:nvSpPr>
          <p:cNvPr id="6" name="标题 5"/>
          <p:cNvSpPr>
            <a:spLocks noGrp="1"/>
          </p:cNvSpPr>
          <p:nvPr>
            <p:ph type="title"/>
          </p:nvPr>
        </p:nvSpPr>
        <p:spPr>
          <a:xfrm>
            <a:off x="187959" y="339724"/>
            <a:ext cx="4866925" cy="706120"/>
          </a:xfrm>
        </p:spPr>
        <p:txBody>
          <a:bodyPr>
            <a:normAutofit/>
          </a:bodyPr>
          <a:lstStyle/>
          <a:p>
            <a:r>
              <a:rPr lang="en-US" altLang="zh-CN" sz="2400" b="1" dirty="0">
                <a:latin typeface="+mn-lt"/>
                <a:cs typeface="+mn-lt"/>
              </a:rPr>
              <a:t>Senegal Peanuts</a:t>
            </a:r>
            <a:r>
              <a:rPr lang="zh-CN" altLang="en-US" sz="2400" b="1" dirty="0">
                <a:latin typeface="+mn-lt"/>
                <a:ea typeface="宋体" panose="02010600030101010101" pitchFamily="2" charset="-122"/>
                <a:cs typeface="+mn-lt"/>
                <a:sym typeface="+mn-ea"/>
              </a:rPr>
              <a:t>：</a:t>
            </a:r>
            <a:r>
              <a:rPr lang="en-US" altLang="zh-CN" sz="2400" b="1" dirty="0">
                <a:latin typeface="+mn-lt"/>
                <a:ea typeface="宋体" panose="02010600030101010101" pitchFamily="2" charset="-122"/>
                <a:cs typeface="+mn-lt"/>
                <a:sym typeface="+mn-ea"/>
              </a:rPr>
              <a:t>Balance Sheet</a:t>
            </a:r>
            <a:endParaRPr lang="en-US" altLang="zh-CN" sz="2400" b="1" dirty="0">
              <a:latin typeface="+mn-lt"/>
              <a:ea typeface="宋体" panose="02010600030101010101" pitchFamily="2" charset="-122"/>
              <a:cs typeface="+mn-lt"/>
            </a:endParaRPr>
          </a:p>
        </p:txBody>
      </p:sp>
      <p:sp>
        <p:nvSpPr>
          <p:cNvPr id="5" name="文本框 4"/>
          <p:cNvSpPr txBox="1"/>
          <p:nvPr/>
        </p:nvSpPr>
        <p:spPr>
          <a:xfrm>
            <a:off x="-85187" y="4171512"/>
            <a:ext cx="4524502" cy="677108"/>
          </a:xfrm>
          <a:prstGeom prst="rect">
            <a:avLst/>
          </a:prstGeom>
          <a:noFill/>
        </p:spPr>
        <p:txBody>
          <a:bodyPr wrap="square" rtlCol="0">
            <a:spAutoFit/>
          </a:bodyPr>
          <a:lstStyle/>
          <a:p>
            <a:pPr marL="342900" indent="-342900">
              <a:spcBef>
                <a:spcPts val="1200"/>
              </a:spcBef>
              <a:buClr>
                <a:schemeClr val="accent1"/>
              </a:buClr>
              <a:buFont typeface="Wingdings" pitchFamily="2" charset="2"/>
              <a:buChar char="§"/>
              <a:defRPr/>
            </a:pPr>
            <a:r>
              <a:rPr lang="en-US" altLang="zh-CN" sz="1900" dirty="0">
                <a:solidFill>
                  <a:schemeClr val="tx1">
                    <a:lumMod val="65000"/>
                    <a:lumOff val="35000"/>
                  </a:schemeClr>
                </a:solidFill>
                <a:latin typeface="Arial"/>
                <a:cs typeface="Arial"/>
              </a:rPr>
              <a:t>Export accounts for 30% of the total production basis inshell terms.</a:t>
            </a:r>
          </a:p>
        </p:txBody>
      </p:sp>
      <p:graphicFrame>
        <p:nvGraphicFramePr>
          <p:cNvPr id="8" name="Table 7">
            <a:extLst>
              <a:ext uri="{FF2B5EF4-FFF2-40B4-BE49-F238E27FC236}">
                <a16:creationId xmlns:a16="http://schemas.microsoft.com/office/drawing/2014/main" id="{10FE8AEE-D13E-4FF5-91D8-9492BBDF9508}"/>
              </a:ext>
            </a:extLst>
          </p:cNvPr>
          <p:cNvGraphicFramePr>
            <a:graphicFrameLocks noGrp="1"/>
          </p:cNvGraphicFramePr>
          <p:nvPr>
            <p:extLst>
              <p:ext uri="{D42A27DB-BD31-4B8C-83A1-F6EECF244321}">
                <p14:modId xmlns:p14="http://schemas.microsoft.com/office/powerpoint/2010/main" val="2313276267"/>
              </p:ext>
            </p:extLst>
          </p:nvPr>
        </p:nvGraphicFramePr>
        <p:xfrm>
          <a:off x="278765" y="1873101"/>
          <a:ext cx="3766408" cy="2020807"/>
        </p:xfrm>
        <a:graphic>
          <a:graphicData uri="http://schemas.openxmlformats.org/drawingml/2006/table">
            <a:tbl>
              <a:tblPr>
                <a:tableStyleId>{B301B821-A1FF-4177-AEE7-76D212191A09}</a:tableStyleId>
              </a:tblPr>
              <a:tblGrid>
                <a:gridCol w="1908768">
                  <a:extLst>
                    <a:ext uri="{9D8B030D-6E8A-4147-A177-3AD203B41FA5}">
                      <a16:colId xmlns:a16="http://schemas.microsoft.com/office/drawing/2014/main" val="3864713195"/>
                    </a:ext>
                  </a:extLst>
                </a:gridCol>
                <a:gridCol w="1039597">
                  <a:extLst>
                    <a:ext uri="{9D8B030D-6E8A-4147-A177-3AD203B41FA5}">
                      <a16:colId xmlns:a16="http://schemas.microsoft.com/office/drawing/2014/main" val="319724945"/>
                    </a:ext>
                  </a:extLst>
                </a:gridCol>
                <a:gridCol w="818043">
                  <a:extLst>
                    <a:ext uri="{9D8B030D-6E8A-4147-A177-3AD203B41FA5}">
                      <a16:colId xmlns:a16="http://schemas.microsoft.com/office/drawing/2014/main" val="1941569168"/>
                    </a:ext>
                  </a:extLst>
                </a:gridCol>
              </a:tblGrid>
              <a:tr h="202757">
                <a:tc>
                  <a:txBody>
                    <a:bodyPr/>
                    <a:lstStyle/>
                    <a:p>
                      <a:pPr algn="l" fontAlgn="b"/>
                      <a:r>
                        <a:rPr lang="en-GB" sz="1100" b="1" u="none" strike="noStrike" dirty="0">
                          <a:solidFill>
                            <a:schemeClr val="bg1"/>
                          </a:solidFill>
                          <a:effectLst/>
                        </a:rPr>
                        <a:t>Item Name</a:t>
                      </a:r>
                      <a:endParaRPr lang="en-GB" sz="11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l" fontAlgn="b"/>
                      <a:r>
                        <a:rPr lang="en-GB" sz="1100" b="1" u="none" strike="noStrike" dirty="0">
                          <a:solidFill>
                            <a:schemeClr val="bg1"/>
                          </a:solidFill>
                          <a:effectLst/>
                        </a:rPr>
                        <a:t>Est Usage</a:t>
                      </a:r>
                      <a:endParaRPr lang="en-GB" sz="11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l" fontAlgn="b"/>
                      <a:r>
                        <a:rPr lang="en-GB" sz="1100" b="1" u="none" strike="noStrike" dirty="0">
                          <a:solidFill>
                            <a:schemeClr val="bg1"/>
                          </a:solidFill>
                          <a:effectLst/>
                        </a:rPr>
                        <a:t>% Share</a:t>
                      </a:r>
                      <a:endParaRPr lang="en-GB" sz="11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extLst>
                  <a:ext uri="{0D108BD9-81ED-4DB2-BD59-A6C34878D82A}">
                    <a16:rowId xmlns:a16="http://schemas.microsoft.com/office/drawing/2014/main" val="2086213327"/>
                  </a:ext>
                </a:extLst>
              </a:tr>
              <a:tr h="363610">
                <a:tc>
                  <a:txBody>
                    <a:bodyPr/>
                    <a:lstStyle/>
                    <a:p>
                      <a:pPr algn="l" fontAlgn="b"/>
                      <a:r>
                        <a:rPr lang="en-GB" sz="1100" b="0" u="none" strike="noStrike" dirty="0">
                          <a:solidFill>
                            <a:srgbClr val="000000"/>
                          </a:solidFill>
                          <a:effectLst/>
                        </a:rPr>
                        <a:t>Deshelling Loss</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u="none" strike="noStrike" dirty="0">
                          <a:solidFill>
                            <a:srgbClr val="000000"/>
                          </a:solidFill>
                          <a:effectLst/>
                        </a:rPr>
                        <a:t>       575,198 </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100" b="0" u="none" strike="noStrike" dirty="0">
                          <a:solidFill>
                            <a:srgbClr val="000000"/>
                          </a:solidFill>
                          <a:effectLst/>
                        </a:rPr>
                        <a:t>32%</a:t>
                      </a:r>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1951837"/>
                  </a:ext>
                </a:extLst>
              </a:tr>
              <a:tr h="363610">
                <a:tc>
                  <a:txBody>
                    <a:bodyPr/>
                    <a:lstStyle/>
                    <a:p>
                      <a:pPr algn="l" fontAlgn="b"/>
                      <a:r>
                        <a:rPr lang="en-GB" sz="1100" b="0" u="none" strike="noStrike" dirty="0">
                          <a:solidFill>
                            <a:srgbClr val="000000"/>
                          </a:solidFill>
                          <a:effectLst/>
                        </a:rPr>
                        <a:t>Domestic Consumption</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u="none" strike="noStrike" dirty="0">
                          <a:solidFill>
                            <a:srgbClr val="000000"/>
                          </a:solidFill>
                          <a:effectLst/>
                        </a:rPr>
                        <a:t>       539,248 </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100" b="0" u="none" strike="noStrike" dirty="0">
                          <a:solidFill>
                            <a:srgbClr val="000000"/>
                          </a:solidFill>
                          <a:effectLst/>
                        </a:rPr>
                        <a:t>30%</a:t>
                      </a:r>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0873963"/>
                  </a:ext>
                </a:extLst>
              </a:tr>
              <a:tr h="363610">
                <a:tc>
                  <a:txBody>
                    <a:bodyPr/>
                    <a:lstStyle/>
                    <a:p>
                      <a:pPr algn="l" fontAlgn="b"/>
                      <a:r>
                        <a:rPr lang="en-GB" sz="1100" b="0" u="none" strike="noStrike" dirty="0">
                          <a:solidFill>
                            <a:srgbClr val="000000"/>
                          </a:solidFill>
                          <a:effectLst/>
                        </a:rPr>
                        <a:t>Retained Seed</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u="none" strike="noStrike" dirty="0">
                          <a:solidFill>
                            <a:srgbClr val="000000"/>
                          </a:solidFill>
                          <a:effectLst/>
                        </a:rPr>
                        <a:t>       144,000 </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100" b="0" u="none" strike="noStrike" dirty="0">
                          <a:solidFill>
                            <a:srgbClr val="000000"/>
                          </a:solidFill>
                          <a:effectLst/>
                        </a:rPr>
                        <a:t>8%</a:t>
                      </a:r>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29590376"/>
                  </a:ext>
                </a:extLst>
              </a:tr>
              <a:tr h="363610">
                <a:tc>
                  <a:txBody>
                    <a:bodyPr/>
                    <a:lstStyle/>
                    <a:p>
                      <a:pPr algn="l" fontAlgn="b"/>
                      <a:r>
                        <a:rPr lang="en-GB" sz="1100" b="0" u="none" strike="noStrike" dirty="0">
                          <a:solidFill>
                            <a:srgbClr val="000000"/>
                          </a:solidFill>
                          <a:effectLst/>
                        </a:rPr>
                        <a:t>Exports</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u="none" strike="noStrike" dirty="0">
                          <a:solidFill>
                            <a:srgbClr val="000000"/>
                          </a:solidFill>
                          <a:effectLst/>
                        </a:rPr>
                        <a:t>       500,000 </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100" b="0" u="none" strike="noStrike" dirty="0">
                          <a:solidFill>
                            <a:srgbClr val="000000"/>
                          </a:solidFill>
                          <a:effectLst/>
                        </a:rPr>
                        <a:t>30%</a:t>
                      </a:r>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8857396"/>
                  </a:ext>
                </a:extLst>
              </a:tr>
              <a:tr h="363610">
                <a:tc>
                  <a:txBody>
                    <a:bodyPr/>
                    <a:lstStyle/>
                    <a:p>
                      <a:pPr algn="l" fontAlgn="b"/>
                      <a:r>
                        <a:rPr lang="en-GB" sz="1400" b="1" u="none" strike="noStrike" dirty="0">
                          <a:solidFill>
                            <a:schemeClr val="bg1"/>
                          </a:solidFill>
                          <a:effectLst/>
                        </a:rPr>
                        <a:t>Total</a:t>
                      </a:r>
                      <a:endParaRPr lang="en-GB"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l" fontAlgn="b"/>
                      <a:r>
                        <a:rPr lang="en-GB" sz="1400" b="1" u="none" strike="noStrike" dirty="0">
                          <a:solidFill>
                            <a:schemeClr val="bg1"/>
                          </a:solidFill>
                          <a:effectLst/>
                        </a:rPr>
                        <a:t>    1,797,495 </a:t>
                      </a:r>
                      <a:endParaRPr lang="en-GB"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r" fontAlgn="b"/>
                      <a:r>
                        <a:rPr lang="en-GB" sz="1400" b="1" u="none" strike="noStrike" dirty="0">
                          <a:solidFill>
                            <a:schemeClr val="bg1"/>
                          </a:solidFill>
                          <a:effectLst/>
                        </a:rPr>
                        <a:t>100%</a:t>
                      </a:r>
                      <a:endParaRPr lang="en-GB"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extLst>
                  <a:ext uri="{0D108BD9-81ED-4DB2-BD59-A6C34878D82A}">
                    <a16:rowId xmlns:a16="http://schemas.microsoft.com/office/drawing/2014/main" val="136379634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5</a:t>
            </a:fld>
            <a:endParaRPr lang="en-GB" dirty="0"/>
          </a:p>
        </p:txBody>
      </p:sp>
      <p:sp>
        <p:nvSpPr>
          <p:cNvPr id="5" name="标题 4"/>
          <p:cNvSpPr>
            <a:spLocks noGrp="1"/>
          </p:cNvSpPr>
          <p:nvPr>
            <p:ph type="title"/>
          </p:nvPr>
        </p:nvSpPr>
        <p:spPr>
          <a:xfrm>
            <a:off x="62741" y="610197"/>
            <a:ext cx="4126230" cy="687705"/>
          </a:xfrm>
        </p:spPr>
        <p:txBody>
          <a:bodyPr>
            <a:normAutofit fontScale="90000"/>
          </a:bodyPr>
          <a:lstStyle/>
          <a:p>
            <a:r>
              <a:rPr lang="en-US" altLang="zh-CN" sz="2400" b="1" dirty="0">
                <a:latin typeface="+mn-lt"/>
                <a:cs typeface="+mn-lt"/>
              </a:rPr>
              <a:t>Senegal Peanuts</a:t>
            </a:r>
            <a:r>
              <a:rPr lang="zh-CN" altLang="en-US" sz="2400" b="1" dirty="0">
                <a:latin typeface="+mn-lt"/>
                <a:ea typeface="宋体" panose="02010600030101010101" pitchFamily="2" charset="-122"/>
                <a:cs typeface="+mn-lt"/>
              </a:rPr>
              <a:t>：</a:t>
            </a:r>
            <a:r>
              <a:rPr lang="en-US" altLang="zh-CN" sz="2400" b="1" dirty="0">
                <a:latin typeface="+mn-lt"/>
                <a:ea typeface="宋体" panose="02010600030101010101" pitchFamily="2" charset="-122"/>
                <a:cs typeface="+mn-lt"/>
              </a:rPr>
              <a:t>Exports</a:t>
            </a:r>
            <a:br>
              <a:rPr lang="en-US" altLang="zh-CN" sz="2400" b="1" dirty="0">
                <a:latin typeface="+mn-lt"/>
                <a:cs typeface="+mn-lt"/>
              </a:rPr>
            </a:br>
            <a:endParaRPr lang="en-US" altLang="zh-CN" sz="2400" b="1" dirty="0">
              <a:latin typeface="+mn-lt"/>
              <a:ea typeface="宋体" panose="02010600030101010101" pitchFamily="2" charset="-122"/>
              <a:cs typeface="+mn-lt"/>
            </a:endParaRPr>
          </a:p>
        </p:txBody>
      </p:sp>
      <p:sp>
        <p:nvSpPr>
          <p:cNvPr id="6" name="文本框 5"/>
          <p:cNvSpPr txBox="1"/>
          <p:nvPr/>
        </p:nvSpPr>
        <p:spPr>
          <a:xfrm>
            <a:off x="4412761" y="4257288"/>
            <a:ext cx="4731239" cy="2600712"/>
          </a:xfrm>
          <a:prstGeom prst="rect">
            <a:avLst/>
          </a:prstGeom>
          <a:noFill/>
        </p:spPr>
        <p:txBody>
          <a:bodyPr wrap="square" rtlCol="0">
            <a:spAutoFit/>
          </a:bodyPr>
          <a:lstStyle/>
          <a:p>
            <a:pPr marL="342900" indent="-342900">
              <a:spcBef>
                <a:spcPts val="1200"/>
              </a:spcBef>
              <a:buClr>
                <a:schemeClr val="accent1"/>
              </a:buClr>
              <a:buFont typeface="Wingdings" pitchFamily="2" charset="2"/>
              <a:buChar char="§"/>
              <a:defRPr/>
            </a:pPr>
            <a:r>
              <a:rPr lang="en-US" altLang="zh-CN" sz="1900" dirty="0">
                <a:solidFill>
                  <a:schemeClr val="tx1">
                    <a:lumMod val="65000"/>
                    <a:lumOff val="35000"/>
                  </a:schemeClr>
                </a:solidFill>
                <a:latin typeface="Arial"/>
                <a:cs typeface="Arial"/>
              </a:rPr>
              <a:t>More than 95% of the export comes to China.</a:t>
            </a:r>
          </a:p>
          <a:p>
            <a:pPr marL="342900" indent="-342900">
              <a:spcBef>
                <a:spcPts val="1200"/>
              </a:spcBef>
              <a:buClr>
                <a:schemeClr val="accent1"/>
              </a:buClr>
              <a:buFont typeface="Wingdings" pitchFamily="2" charset="2"/>
              <a:buChar char="§"/>
              <a:defRPr/>
            </a:pPr>
            <a:r>
              <a:rPr lang="en-US" altLang="zh-CN" sz="1900" dirty="0">
                <a:solidFill>
                  <a:schemeClr val="tx1">
                    <a:lumMod val="65000"/>
                    <a:lumOff val="35000"/>
                  </a:schemeClr>
                </a:solidFill>
                <a:latin typeface="Arial"/>
                <a:cs typeface="Arial"/>
              </a:rPr>
              <a:t>Since 2015, export volume to China has been increasing gradually.</a:t>
            </a:r>
          </a:p>
          <a:p>
            <a:pPr marL="342900" indent="-342900">
              <a:spcBef>
                <a:spcPts val="1200"/>
              </a:spcBef>
              <a:buClr>
                <a:schemeClr val="accent1"/>
              </a:buClr>
              <a:buFont typeface="Wingdings" pitchFamily="2" charset="2"/>
              <a:buChar char="§"/>
              <a:defRPr/>
            </a:pPr>
            <a:r>
              <a:rPr lang="en-US" altLang="zh-CN" sz="1900" dirty="0">
                <a:solidFill>
                  <a:schemeClr val="tx1">
                    <a:lumMod val="65000"/>
                    <a:lumOff val="35000"/>
                  </a:schemeClr>
                </a:solidFill>
                <a:latin typeface="Arial"/>
                <a:cs typeface="Arial"/>
              </a:rPr>
              <a:t>In 2018, volume dropped because of the bearish market in China.</a:t>
            </a:r>
            <a:endParaRPr lang="zh-CN" altLang="en-US" sz="1900" dirty="0">
              <a:solidFill>
                <a:schemeClr val="tx1">
                  <a:lumMod val="65000"/>
                  <a:lumOff val="35000"/>
                </a:schemeClr>
              </a:solidFill>
              <a:latin typeface="Arial"/>
              <a:cs typeface="Arial"/>
            </a:endParaRPr>
          </a:p>
          <a:p>
            <a:pPr marL="342900" indent="-342900">
              <a:spcBef>
                <a:spcPts val="1200"/>
              </a:spcBef>
              <a:buClr>
                <a:schemeClr val="accent1"/>
              </a:buClr>
              <a:buFont typeface="Wingdings" pitchFamily="2" charset="2"/>
              <a:buChar char="§"/>
              <a:defRPr/>
            </a:pPr>
            <a:endParaRPr lang="zh-CN" altLang="en-US" sz="1900" dirty="0">
              <a:solidFill>
                <a:schemeClr val="tx1">
                  <a:lumMod val="65000"/>
                  <a:lumOff val="35000"/>
                </a:schemeClr>
              </a:solidFill>
              <a:latin typeface="Arial"/>
              <a:cs typeface="Arial"/>
            </a:endParaRPr>
          </a:p>
        </p:txBody>
      </p:sp>
      <p:graphicFrame>
        <p:nvGraphicFramePr>
          <p:cNvPr id="10" name="图表 9">
            <a:extLst>
              <a:ext uri="{FF2B5EF4-FFF2-40B4-BE49-F238E27FC236}">
                <a16:creationId xmlns:a16="http://schemas.microsoft.com/office/drawing/2014/main" id="{19627C9B-B4E5-4883-8B37-875FBDD3E808}"/>
              </a:ext>
            </a:extLst>
          </p:cNvPr>
          <p:cNvGraphicFramePr>
            <a:graphicFrameLocks/>
          </p:cNvGraphicFramePr>
          <p:nvPr>
            <p:extLst>
              <p:ext uri="{D42A27DB-BD31-4B8C-83A1-F6EECF244321}">
                <p14:modId xmlns:p14="http://schemas.microsoft.com/office/powerpoint/2010/main" val="487397684"/>
              </p:ext>
            </p:extLst>
          </p:nvPr>
        </p:nvGraphicFramePr>
        <p:xfrm>
          <a:off x="610392" y="1470228"/>
          <a:ext cx="4864557"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6</a:t>
            </a:fld>
            <a:endParaRPr lang="en-GB" dirty="0"/>
          </a:p>
        </p:txBody>
      </p:sp>
      <p:sp>
        <p:nvSpPr>
          <p:cNvPr id="5" name="文本框 4"/>
          <p:cNvSpPr txBox="1"/>
          <p:nvPr/>
        </p:nvSpPr>
        <p:spPr>
          <a:xfrm>
            <a:off x="-49" y="600805"/>
            <a:ext cx="4918334" cy="461665"/>
          </a:xfrm>
          <a:prstGeom prst="rect">
            <a:avLst/>
          </a:prstGeom>
          <a:noFill/>
        </p:spPr>
        <p:txBody>
          <a:bodyPr wrap="none" rtlCol="0">
            <a:spAutoFit/>
          </a:bodyPr>
          <a:lstStyle/>
          <a:p>
            <a:r>
              <a:rPr lang="en-US" altLang="zh-CN" sz="2400" b="1" dirty="0"/>
              <a:t>China Imports : kernels/Inshells </a:t>
            </a:r>
          </a:p>
        </p:txBody>
      </p:sp>
      <p:sp>
        <p:nvSpPr>
          <p:cNvPr id="8" name="文本框 7"/>
          <p:cNvSpPr txBox="1"/>
          <p:nvPr/>
        </p:nvSpPr>
        <p:spPr>
          <a:xfrm>
            <a:off x="155441" y="3446823"/>
            <a:ext cx="2026517" cy="215444"/>
          </a:xfrm>
          <a:prstGeom prst="rect">
            <a:avLst/>
          </a:prstGeom>
          <a:noFill/>
        </p:spPr>
        <p:txBody>
          <a:bodyPr wrap="none" rtlCol="0">
            <a:spAutoFit/>
          </a:bodyPr>
          <a:lstStyle/>
          <a:p>
            <a:r>
              <a:rPr lang="en-US" altLang="zh-CN" sz="800" dirty="0"/>
              <a:t>Source of data: China/Vietnam Customs</a:t>
            </a:r>
            <a:endParaRPr lang="zh-CN" altLang="en-US" sz="800" dirty="0"/>
          </a:p>
        </p:txBody>
      </p:sp>
      <p:sp>
        <p:nvSpPr>
          <p:cNvPr id="9" name="矩形 8"/>
          <p:cNvSpPr/>
          <p:nvPr/>
        </p:nvSpPr>
        <p:spPr>
          <a:xfrm>
            <a:off x="-49" y="3613586"/>
            <a:ext cx="8953369" cy="3141886"/>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Till Aug’ 2021, China has imported around 325,000 MT of Senegal PN which is the historical number.</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Senegal peanuts accounts for 37% of China total peanuts import in 2021.</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In the last season, Senegal government has forbidden Dakar port trade and only allowed factory purchase in origins.</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Unlike the operation in previous years, Senegal government allowed peanuts export since Feb only.</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Senegal Government also started a very strict rule for foreign currency repatriation.</a:t>
            </a:r>
          </a:p>
          <a:p>
            <a:pPr marL="40640" defTabSz="457200">
              <a:spcBef>
                <a:spcPts val="1280"/>
              </a:spcBef>
              <a:buClr>
                <a:schemeClr val="accent1"/>
              </a:buClr>
            </a:pP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p:txBody>
      </p:sp>
      <p:pic>
        <p:nvPicPr>
          <p:cNvPr id="2" name="图片 1">
            <a:extLst>
              <a:ext uri="{FF2B5EF4-FFF2-40B4-BE49-F238E27FC236}">
                <a16:creationId xmlns:a16="http://schemas.microsoft.com/office/drawing/2014/main" id="{5530385F-F6D8-429B-8474-61317464AC08}"/>
              </a:ext>
            </a:extLst>
          </p:cNvPr>
          <p:cNvPicPr>
            <a:picLocks noChangeAspect="1"/>
          </p:cNvPicPr>
          <p:nvPr/>
        </p:nvPicPr>
        <p:blipFill>
          <a:blip r:embed="rId2"/>
          <a:stretch>
            <a:fillRect/>
          </a:stretch>
        </p:blipFill>
        <p:spPr>
          <a:xfrm>
            <a:off x="561975" y="1264878"/>
            <a:ext cx="8020050" cy="2146300"/>
          </a:xfrm>
          <a:prstGeom prst="rect">
            <a:avLst/>
          </a:prstGeom>
        </p:spPr>
      </p:pic>
    </p:spTree>
    <p:extLst>
      <p:ext uri="{BB962C8B-B14F-4D97-AF65-F5344CB8AC3E}">
        <p14:creationId xmlns:p14="http://schemas.microsoft.com/office/powerpoint/2010/main" val="46658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7</a:t>
            </a:fld>
            <a:endParaRPr lang="en-GB" dirty="0"/>
          </a:p>
        </p:txBody>
      </p:sp>
      <p:sp>
        <p:nvSpPr>
          <p:cNvPr id="8" name="文本框 7"/>
          <p:cNvSpPr txBox="1"/>
          <p:nvPr/>
        </p:nvSpPr>
        <p:spPr>
          <a:xfrm>
            <a:off x="168911" y="3819426"/>
            <a:ext cx="1593215" cy="213995"/>
          </a:xfrm>
          <a:prstGeom prst="rect">
            <a:avLst/>
          </a:prstGeom>
          <a:noFill/>
        </p:spPr>
        <p:txBody>
          <a:bodyPr wrap="none" rtlCol="0">
            <a:spAutoFit/>
          </a:bodyPr>
          <a:lstStyle/>
          <a:p>
            <a:r>
              <a:rPr lang="en-US" altLang="zh-CN" sz="800" dirty="0"/>
              <a:t>Source of data: China Customs</a:t>
            </a:r>
            <a:endParaRPr lang="zh-CN" altLang="en-US" sz="800" dirty="0"/>
          </a:p>
        </p:txBody>
      </p:sp>
      <p:sp>
        <p:nvSpPr>
          <p:cNvPr id="9" name="矩形 8"/>
          <p:cNvSpPr/>
          <p:nvPr/>
        </p:nvSpPr>
        <p:spPr>
          <a:xfrm>
            <a:off x="0" y="4344617"/>
            <a:ext cx="8413146" cy="1626086"/>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Till Aug 2021,China PN oil import volume has gone up to 240k mt, it will reach 300k by Dec 2021.</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The rise in Exports to China by Senegal has resulted in reduced crushing in the origin.</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2"/>
              </a:buClr>
              <a:buFont typeface="Wingdings" panose="05000000000000000000" pitchFamily="2" charset="2"/>
              <a:buChar char="§"/>
            </a:pPr>
            <a:endParaRPr lang="en-US" altLang="zh-CN" sz="1600" dirty="0">
              <a:solidFill>
                <a:schemeClr val="tx1">
                  <a:lumMod val="75000"/>
                  <a:lumOff val="25000"/>
                </a:schemeClr>
              </a:solidFill>
              <a:latin typeface="Arial" panose="020B0604020202020204"/>
              <a:ea typeface="+mj-ea"/>
              <a:cs typeface="Arial" panose="020B0604020202020204"/>
            </a:endParaRPr>
          </a:p>
          <a:p>
            <a:pPr marL="285750" indent="-285750">
              <a:buFont typeface="Wingdings" panose="05000000000000000000" pitchFamily="2" charset="2"/>
              <a:buChar char="Ø"/>
            </a:pPr>
            <a:endParaRPr lang="en-US" altLang="zh-CN" sz="1400" dirty="0"/>
          </a:p>
        </p:txBody>
      </p:sp>
      <p:sp>
        <p:nvSpPr>
          <p:cNvPr id="3" name="文本框 2"/>
          <p:cNvSpPr txBox="1"/>
          <p:nvPr/>
        </p:nvSpPr>
        <p:spPr>
          <a:xfrm>
            <a:off x="0" y="631950"/>
            <a:ext cx="4044697" cy="461665"/>
          </a:xfrm>
          <a:prstGeom prst="rect">
            <a:avLst/>
          </a:prstGeom>
          <a:noFill/>
        </p:spPr>
        <p:txBody>
          <a:bodyPr wrap="none" rtlCol="0">
            <a:spAutoFit/>
          </a:bodyPr>
          <a:lstStyle/>
          <a:p>
            <a:r>
              <a:rPr lang="en-US" altLang="zh-CN" sz="2400" b="1" dirty="0"/>
              <a:t>China Imports : Peanut Oil</a:t>
            </a:r>
          </a:p>
        </p:txBody>
      </p:sp>
      <p:pic>
        <p:nvPicPr>
          <p:cNvPr id="5" name="图片 4">
            <a:extLst>
              <a:ext uri="{FF2B5EF4-FFF2-40B4-BE49-F238E27FC236}">
                <a16:creationId xmlns:a16="http://schemas.microsoft.com/office/drawing/2014/main" id="{865A0964-2DF4-4D54-A45B-9DA16F8797EF}"/>
              </a:ext>
            </a:extLst>
          </p:cNvPr>
          <p:cNvPicPr>
            <a:picLocks noChangeAspect="1"/>
          </p:cNvPicPr>
          <p:nvPr/>
        </p:nvPicPr>
        <p:blipFill>
          <a:blip r:embed="rId2"/>
          <a:stretch>
            <a:fillRect/>
          </a:stretch>
        </p:blipFill>
        <p:spPr>
          <a:xfrm>
            <a:off x="706877" y="1395484"/>
            <a:ext cx="7516238" cy="2357458"/>
          </a:xfrm>
          <a:prstGeom prst="rect">
            <a:avLst/>
          </a:prstGeom>
        </p:spPr>
      </p:pic>
    </p:spTree>
    <p:extLst>
      <p:ext uri="{BB962C8B-B14F-4D97-AF65-F5344CB8AC3E}">
        <p14:creationId xmlns:p14="http://schemas.microsoft.com/office/powerpoint/2010/main" val="306443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8</a:t>
            </a:fld>
            <a:endParaRPr lang="en-GB" dirty="0"/>
          </a:p>
        </p:txBody>
      </p:sp>
      <p:sp>
        <p:nvSpPr>
          <p:cNvPr id="8" name="文本框 7"/>
          <p:cNvSpPr txBox="1"/>
          <p:nvPr/>
        </p:nvSpPr>
        <p:spPr>
          <a:xfrm>
            <a:off x="396652" y="4344630"/>
            <a:ext cx="1593215" cy="213995"/>
          </a:xfrm>
          <a:prstGeom prst="rect">
            <a:avLst/>
          </a:prstGeom>
          <a:noFill/>
        </p:spPr>
        <p:txBody>
          <a:bodyPr wrap="none" rtlCol="0">
            <a:spAutoFit/>
          </a:bodyPr>
          <a:lstStyle/>
          <a:p>
            <a:r>
              <a:rPr lang="en-US" altLang="zh-CN" sz="800" dirty="0"/>
              <a:t>Source of data: China Customs</a:t>
            </a:r>
            <a:endParaRPr lang="zh-CN" altLang="en-US" sz="800" dirty="0"/>
          </a:p>
        </p:txBody>
      </p:sp>
      <p:sp>
        <p:nvSpPr>
          <p:cNvPr id="9" name="矩形 8"/>
          <p:cNvSpPr/>
          <p:nvPr/>
        </p:nvSpPr>
        <p:spPr>
          <a:xfrm>
            <a:off x="0" y="4629634"/>
            <a:ext cx="8413146" cy="1626086"/>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Till Aug 2021,China PN export volume is only 230k mt, whole year estimated volume will be only 330k mt, which is about 100k mt lower than year 2020.</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Main reason of the decrease is because of the extremely high sea freight.</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2"/>
              </a:buClr>
              <a:buFont typeface="Wingdings" panose="05000000000000000000" pitchFamily="2" charset="2"/>
              <a:buChar char="§"/>
            </a:pPr>
            <a:endParaRPr lang="en-US" altLang="zh-CN" sz="1600" dirty="0">
              <a:solidFill>
                <a:schemeClr val="tx1">
                  <a:lumMod val="75000"/>
                  <a:lumOff val="25000"/>
                </a:schemeClr>
              </a:solidFill>
              <a:latin typeface="Arial" panose="020B0604020202020204"/>
              <a:ea typeface="+mj-ea"/>
              <a:cs typeface="Arial" panose="020B0604020202020204"/>
            </a:endParaRPr>
          </a:p>
          <a:p>
            <a:pPr marL="285750" indent="-285750">
              <a:buFont typeface="Wingdings" panose="05000000000000000000" pitchFamily="2" charset="2"/>
              <a:buChar char="Ø"/>
            </a:pPr>
            <a:endParaRPr lang="en-US" altLang="zh-CN" sz="1400" dirty="0"/>
          </a:p>
        </p:txBody>
      </p:sp>
      <p:sp>
        <p:nvSpPr>
          <p:cNvPr id="3" name="文本框 2"/>
          <p:cNvSpPr txBox="1"/>
          <p:nvPr/>
        </p:nvSpPr>
        <p:spPr>
          <a:xfrm>
            <a:off x="0" y="631950"/>
            <a:ext cx="3586238" cy="461665"/>
          </a:xfrm>
          <a:prstGeom prst="rect">
            <a:avLst/>
          </a:prstGeom>
          <a:noFill/>
        </p:spPr>
        <p:txBody>
          <a:bodyPr wrap="none" rtlCol="0">
            <a:spAutoFit/>
          </a:bodyPr>
          <a:lstStyle/>
          <a:p>
            <a:r>
              <a:rPr lang="en-US" altLang="zh-CN" sz="2400" b="1" dirty="0"/>
              <a:t>China Demand : Export</a:t>
            </a:r>
          </a:p>
        </p:txBody>
      </p:sp>
      <p:graphicFrame>
        <p:nvGraphicFramePr>
          <p:cNvPr id="7" name="图表 6">
            <a:extLst>
              <a:ext uri="{FF2B5EF4-FFF2-40B4-BE49-F238E27FC236}">
                <a16:creationId xmlns:a16="http://schemas.microsoft.com/office/drawing/2014/main" id="{1A784BC5-3256-477C-9076-2C58C8446E3B}"/>
              </a:ext>
            </a:extLst>
          </p:cNvPr>
          <p:cNvGraphicFramePr>
            <a:graphicFrameLocks/>
          </p:cNvGraphicFramePr>
          <p:nvPr>
            <p:extLst>
              <p:ext uri="{D42A27DB-BD31-4B8C-83A1-F6EECF244321}">
                <p14:modId xmlns:p14="http://schemas.microsoft.com/office/powerpoint/2010/main" val="2117120239"/>
              </p:ext>
            </p:extLst>
          </p:nvPr>
        </p:nvGraphicFramePr>
        <p:xfrm>
          <a:off x="1193260" y="1415323"/>
          <a:ext cx="6712085" cy="2871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71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366D8112-1D09-44AB-BD25-659ADE5441BA}" type="slidenum">
              <a:rPr lang="en-GB" smtClean="0"/>
              <a:t>9</a:t>
            </a:fld>
            <a:endParaRPr lang="en-GB" dirty="0"/>
          </a:p>
        </p:txBody>
      </p:sp>
      <p:sp>
        <p:nvSpPr>
          <p:cNvPr id="8" name="文本框 7"/>
          <p:cNvSpPr txBox="1"/>
          <p:nvPr/>
        </p:nvSpPr>
        <p:spPr>
          <a:xfrm>
            <a:off x="403137" y="4190037"/>
            <a:ext cx="1712328" cy="215444"/>
          </a:xfrm>
          <a:prstGeom prst="rect">
            <a:avLst/>
          </a:prstGeom>
          <a:noFill/>
        </p:spPr>
        <p:txBody>
          <a:bodyPr wrap="none" rtlCol="0">
            <a:spAutoFit/>
          </a:bodyPr>
          <a:lstStyle/>
          <a:p>
            <a:r>
              <a:rPr lang="en-US" altLang="zh-CN" sz="800" dirty="0"/>
              <a:t>Source of data: Industry Estimate</a:t>
            </a:r>
            <a:endParaRPr lang="zh-CN" altLang="en-US" sz="800" dirty="0"/>
          </a:p>
        </p:txBody>
      </p:sp>
      <p:sp>
        <p:nvSpPr>
          <p:cNvPr id="9" name="矩形 8"/>
          <p:cNvSpPr/>
          <p:nvPr/>
        </p:nvSpPr>
        <p:spPr>
          <a:xfrm>
            <a:off x="0" y="4456399"/>
            <a:ext cx="8413146" cy="2698175"/>
          </a:xfrm>
          <a:prstGeom prst="rect">
            <a:avLst/>
          </a:prstGeom>
          <a:noFill/>
          <a:ln>
            <a:noFill/>
          </a:ln>
        </p:spPr>
        <p:txBody>
          <a:bodyPr wrap="square">
            <a:spAutoFit/>
          </a:bodyPr>
          <a:lstStyle/>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One of the big peanut oil player in China has purchased more than 1 million mt kernels in the past season, last time when their volume crossed 1 million mt was year 2017 while China peanut market prices crashed.</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Thus their stock level is very high either in kernel term or in oil term.</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Overall small package sales in China is not as good as last year.</a:t>
            </a:r>
          </a:p>
          <a:p>
            <a:pPr marL="326390" indent="-285750" defTabSz="457200">
              <a:spcBef>
                <a:spcPts val="1280"/>
              </a:spcBef>
              <a:buClr>
                <a:schemeClr val="accent1"/>
              </a:buClr>
              <a:buFont typeface="Wingdings" panose="05000000000000000000" pitchFamily="2" charset="2"/>
              <a:buChar char="§"/>
            </a:pPr>
            <a:r>
              <a:rPr lang="en-US" altLang="zh-CN" sz="1600" dirty="0">
                <a:solidFill>
                  <a:schemeClr val="tx1">
                    <a:lumMod val="75000"/>
                    <a:lumOff val="25000"/>
                  </a:schemeClr>
                </a:solidFill>
                <a:latin typeface="Arial" panose="020B0604020202020204"/>
                <a:ea typeface="宋体" panose="02010600030101010101" pitchFamily="2" charset="-122"/>
                <a:cs typeface="Arial" panose="020B0604020202020204"/>
              </a:rPr>
              <a:t>There is no news about when will they start purchase for new season now.</a:t>
            </a:r>
            <a:endParaRPr lang="zh-CN" altLang="en-US" sz="1600" dirty="0">
              <a:solidFill>
                <a:schemeClr val="tx1">
                  <a:lumMod val="75000"/>
                  <a:lumOff val="25000"/>
                </a:schemeClr>
              </a:solidFill>
              <a:latin typeface="Arial" panose="020B0604020202020204"/>
              <a:ea typeface="宋体" panose="02010600030101010101" pitchFamily="2" charset="-122"/>
              <a:cs typeface="Arial" panose="020B0604020202020204"/>
            </a:endParaRPr>
          </a:p>
          <a:p>
            <a:pPr marL="326390" indent="-285750" defTabSz="457200">
              <a:spcBef>
                <a:spcPts val="1280"/>
              </a:spcBef>
              <a:buClr>
                <a:schemeClr val="accent2"/>
              </a:buClr>
              <a:buFont typeface="Wingdings" panose="05000000000000000000" pitchFamily="2" charset="2"/>
              <a:buChar char="§"/>
            </a:pPr>
            <a:endParaRPr lang="en-US" altLang="zh-CN" sz="1600" dirty="0">
              <a:solidFill>
                <a:schemeClr val="tx1">
                  <a:lumMod val="75000"/>
                  <a:lumOff val="25000"/>
                </a:schemeClr>
              </a:solidFill>
              <a:latin typeface="Arial" panose="020B0604020202020204"/>
              <a:ea typeface="+mj-ea"/>
              <a:cs typeface="Arial" panose="020B0604020202020204"/>
            </a:endParaRPr>
          </a:p>
          <a:p>
            <a:pPr marL="285750" indent="-285750">
              <a:buFont typeface="Wingdings" panose="05000000000000000000" pitchFamily="2" charset="2"/>
              <a:buChar char="Ø"/>
            </a:pPr>
            <a:endParaRPr lang="en-US" altLang="zh-CN" sz="1400" dirty="0"/>
          </a:p>
        </p:txBody>
      </p:sp>
      <p:sp>
        <p:nvSpPr>
          <p:cNvPr id="3" name="文本框 2"/>
          <p:cNvSpPr txBox="1"/>
          <p:nvPr/>
        </p:nvSpPr>
        <p:spPr>
          <a:xfrm>
            <a:off x="0" y="631950"/>
            <a:ext cx="3961341" cy="461665"/>
          </a:xfrm>
          <a:prstGeom prst="rect">
            <a:avLst/>
          </a:prstGeom>
          <a:noFill/>
        </p:spPr>
        <p:txBody>
          <a:bodyPr wrap="none" rtlCol="0">
            <a:spAutoFit/>
          </a:bodyPr>
          <a:lstStyle/>
          <a:p>
            <a:r>
              <a:rPr lang="en-US" altLang="zh-CN" sz="2400" b="1" dirty="0"/>
              <a:t>China Demand : Crushing</a:t>
            </a:r>
          </a:p>
        </p:txBody>
      </p:sp>
      <p:graphicFrame>
        <p:nvGraphicFramePr>
          <p:cNvPr id="10" name="图表 9">
            <a:extLst>
              <a:ext uri="{FF2B5EF4-FFF2-40B4-BE49-F238E27FC236}">
                <a16:creationId xmlns:a16="http://schemas.microsoft.com/office/drawing/2014/main" id="{498C752B-3C5C-4C77-A92A-F1A070268CDE}"/>
              </a:ext>
            </a:extLst>
          </p:cNvPr>
          <p:cNvGraphicFramePr>
            <a:graphicFrameLocks/>
          </p:cNvGraphicFramePr>
          <p:nvPr/>
        </p:nvGraphicFramePr>
        <p:xfrm>
          <a:off x="1478942" y="1395919"/>
          <a:ext cx="582295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4614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73.9228346456694,&quot;width&quot;:7690.0251968503935}"/>
</p:tagLst>
</file>

<file path=ppt/theme/theme1.xml><?xml version="1.0" encoding="utf-8"?>
<a:theme xmlns:a="http://schemas.openxmlformats.org/drawingml/2006/main" name="Rebrand-PPT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la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solidFill>
              <a:schemeClr val="accent3"/>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766</Words>
  <Application>Microsoft Office PowerPoint</Application>
  <PresentationFormat>全屏显示(4:3)</PresentationFormat>
  <Paragraphs>99</Paragraphs>
  <Slides>13</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Arial</vt:lpstr>
      <vt:lpstr>Calibri</vt:lpstr>
      <vt:lpstr>Wingdings</vt:lpstr>
      <vt:lpstr>Rebrand-PPT template</vt:lpstr>
      <vt:lpstr>PowerPoint 演示文稿</vt:lpstr>
      <vt:lpstr>Contents</vt:lpstr>
      <vt:lpstr>Senegal Peanuts：Area &amp; Production </vt:lpstr>
      <vt:lpstr>Senegal Peanuts：Balance Sheet</vt:lpstr>
      <vt:lpstr>Senegal Peanuts：Exports </vt:lpstr>
      <vt:lpstr>PowerPoint 演示文稿</vt:lpstr>
      <vt:lpstr>PowerPoint 演示文稿</vt:lpstr>
      <vt:lpstr>PowerPoint 演示文稿</vt:lpstr>
      <vt:lpstr>PowerPoint 演示文稿</vt:lpstr>
      <vt:lpstr>PowerPoint 演示文稿</vt:lpstr>
      <vt:lpstr>PowerPoint 演示文稿</vt:lpstr>
      <vt:lpstr>Disclaimer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Sesame Business</dc:title>
  <dc:creator>Jane Zeng</dc:creator>
  <cp:lastModifiedBy>Xiue</cp:lastModifiedBy>
  <cp:revision>367</cp:revision>
  <dcterms:created xsi:type="dcterms:W3CDTF">2020-09-06T03:00:00Z</dcterms:created>
  <dcterms:modified xsi:type="dcterms:W3CDTF">2021-10-19T07:33:22Z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