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74" r:id="rId4"/>
    <p:sldId id="275" r:id="rId5"/>
    <p:sldId id="281" r:id="rId6"/>
    <p:sldId id="276" r:id="rId7"/>
    <p:sldId id="282" r:id="rId8"/>
    <p:sldId id="277" r:id="rId9"/>
    <p:sldId id="260" r:id="rId10"/>
    <p:sldId id="261" r:id="rId11"/>
    <p:sldId id="278" r:id="rId12"/>
    <p:sldId id="279" r:id="rId13"/>
    <p:sldId id="269" r:id="rId14"/>
    <p:sldId id="280" r:id="rId15"/>
    <p:sldId id="270" r:id="rId16"/>
    <p:sldId id="271" r:id="rId17"/>
    <p:sldId id="262" r:id="rId18"/>
    <p:sldId id="257" r:id="rId19"/>
    <p:sldId id="264" r:id="rId20"/>
    <p:sldId id="268" r:id="rId21"/>
    <p:sldId id="266"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57904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241513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1945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B4DF-5F30-43F5-A407-278C984853D3}"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97833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37B4DF-5F30-43F5-A407-278C984853D3}"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10200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37B4DF-5F30-43F5-A407-278C984853D3}"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00348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7B4DF-5F30-43F5-A407-278C984853D3}"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7003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37B4DF-5F30-43F5-A407-278C984853D3}"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59487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7B4DF-5F30-43F5-A407-278C984853D3}"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403074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7B4DF-5F30-43F5-A407-278C984853D3}"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355326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7B4DF-5F30-43F5-A407-278C984853D3}"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9E804-F960-4B24-AC06-93C0BA061895}" type="slidenum">
              <a:rPr lang="en-US" smtClean="0"/>
              <a:t>‹#›</a:t>
            </a:fld>
            <a:endParaRPr lang="en-US"/>
          </a:p>
        </p:txBody>
      </p:sp>
    </p:spTree>
    <p:extLst>
      <p:ext uri="{BB962C8B-B14F-4D97-AF65-F5344CB8AC3E}">
        <p14:creationId xmlns:p14="http://schemas.microsoft.com/office/powerpoint/2010/main" val="231152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7B4DF-5F30-43F5-A407-278C984853D3}" type="datetimeFigureOut">
              <a:rPr lang="en-US" smtClean="0"/>
              <a:t>10/15/2021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9E804-F960-4B24-AC06-93C0BA061895}" type="slidenum">
              <a:rPr lang="en-US" smtClean="0"/>
              <a:t>‹#›</a:t>
            </a:fld>
            <a:endParaRPr lang="en-US"/>
          </a:p>
        </p:txBody>
      </p:sp>
    </p:spTree>
    <p:extLst>
      <p:ext uri="{BB962C8B-B14F-4D97-AF65-F5344CB8AC3E}">
        <p14:creationId xmlns:p14="http://schemas.microsoft.com/office/powerpoint/2010/main" val="329811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6" name="Rectangle 5"/>
          <p:cNvSpPr/>
          <p:nvPr/>
        </p:nvSpPr>
        <p:spPr>
          <a:xfrm>
            <a:off x="2046515" y="4759779"/>
            <a:ext cx="6141896" cy="954107"/>
          </a:xfrm>
          <a:prstGeom prst="rect">
            <a:avLst/>
          </a:prstGeom>
        </p:spPr>
        <p:txBody>
          <a:bodyPr wrap="square">
            <a:spAutoFit/>
          </a:bodyPr>
          <a:lstStyle/>
          <a:p>
            <a:pPr algn="ctr">
              <a:spcBef>
                <a:spcPct val="0"/>
              </a:spcBef>
            </a:pPr>
            <a:r>
              <a:rPr lang="en-US" altLang="en-US" sz="2800" b="1" smtClean="0">
                <a:latin typeface="Calibri" panose="020F0502020204030204" pitchFamily="34" charset="0"/>
              </a:rPr>
              <a:t>Kanak Thakker</a:t>
            </a:r>
            <a:endParaRPr lang="en-US" altLang="en-US" sz="2800" b="1" dirty="0">
              <a:latin typeface="Calibri" panose="020F0502020204030204" pitchFamily="34" charset="0"/>
            </a:endParaRPr>
          </a:p>
          <a:p>
            <a:pPr algn="ctr">
              <a:spcBef>
                <a:spcPct val="0"/>
              </a:spcBef>
            </a:pPr>
            <a:r>
              <a:rPr lang="en-US" altLang="en-US" sz="2800" b="1" dirty="0" smtClean="0">
                <a:latin typeface="Calibri" panose="020F0502020204030204" pitchFamily="34" charset="0"/>
              </a:rPr>
              <a:t>Co-Convener</a:t>
            </a:r>
            <a:r>
              <a:rPr lang="en-US" altLang="en-US" sz="2800" b="1" dirty="0" smtClean="0">
                <a:latin typeface="Calibri" panose="020F0502020204030204" pitchFamily="34" charset="0"/>
              </a:rPr>
              <a:t>, IOPEPC Groundnut Panel</a:t>
            </a:r>
            <a:endParaRPr lang="en-US" altLang="en-US" sz="2800" b="1" dirty="0">
              <a:latin typeface="Calibri" panose="020F0502020204030204" pitchFamily="34" charset="0"/>
            </a:endParaRPr>
          </a:p>
        </p:txBody>
      </p:sp>
      <p:pic>
        <p:nvPicPr>
          <p:cNvPr id="8" name="Picture 10" descr="Groundnuts – Kenya Seed Company Limite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29" y="2625624"/>
            <a:ext cx="3721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07975" y="1523621"/>
            <a:ext cx="8429625" cy="987425"/>
          </a:xfrm>
          <a:solidFill>
            <a:srgbClr val="002060"/>
          </a:solidFill>
        </p:spPr>
        <p:txBody>
          <a:bodyPr/>
          <a:lstStyle/>
          <a:p>
            <a:pPr eaLnBrk="1" hangingPunct="1"/>
            <a:r>
              <a:rPr lang="en-US" altLang="en-US" sz="3200" b="1" dirty="0" smtClean="0">
                <a:solidFill>
                  <a:schemeClr val="bg1"/>
                </a:solidFill>
              </a:rPr>
              <a:t>IOPEPC Global Oilseeds Conference</a:t>
            </a:r>
            <a:br>
              <a:rPr lang="en-US" altLang="en-US" sz="3200" b="1" dirty="0" smtClean="0">
                <a:solidFill>
                  <a:schemeClr val="bg1"/>
                </a:solidFill>
              </a:rPr>
            </a:br>
            <a:r>
              <a:rPr lang="en-US" altLang="en-US" sz="2800" b="1" dirty="0" smtClean="0">
                <a:solidFill>
                  <a:schemeClr val="bg1"/>
                </a:solidFill>
              </a:rPr>
              <a:t>(21 October 2021) </a:t>
            </a:r>
            <a:endParaRPr lang="en-US" altLang="en-US" sz="28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02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954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n-US" altLang="en-US" sz="2800" b="1" dirty="0">
                <a:solidFill>
                  <a:schemeClr val="hlink"/>
                </a:solidFill>
                <a:latin typeface="Calibri" panose="020F0502020204030204" pitchFamily="34" charset="0"/>
              </a:rPr>
              <a:t>India’s Exports of Oilseeds (000 Tons)</a:t>
            </a:r>
          </a:p>
        </p:txBody>
      </p:sp>
      <p:graphicFrame>
        <p:nvGraphicFramePr>
          <p:cNvPr id="5" name="Table 4"/>
          <p:cNvGraphicFramePr>
            <a:graphicFrameLocks noGrp="1"/>
          </p:cNvGraphicFramePr>
          <p:nvPr>
            <p:extLst>
              <p:ext uri="{D42A27DB-BD31-4B8C-83A1-F6EECF244321}">
                <p14:modId xmlns:p14="http://schemas.microsoft.com/office/powerpoint/2010/main" val="2579676816"/>
              </p:ext>
            </p:extLst>
          </p:nvPr>
        </p:nvGraphicFramePr>
        <p:xfrm>
          <a:off x="527050" y="1943100"/>
          <a:ext cx="7626350" cy="3265242"/>
        </p:xfrm>
        <a:graphic>
          <a:graphicData uri="http://schemas.openxmlformats.org/drawingml/2006/table">
            <a:tbl>
              <a:tblPr firstRow="1" firstCol="1" bandRow="1">
                <a:tableStyleId>{5C22544A-7EE6-4342-B048-85BDC9FD1C3A}</a:tableStyleId>
              </a:tblPr>
              <a:tblGrid>
                <a:gridCol w="995696">
                  <a:extLst>
                    <a:ext uri="{9D8B030D-6E8A-4147-A177-3AD203B41FA5}">
                      <a16:colId xmlns:a16="http://schemas.microsoft.com/office/drawing/2014/main" xmlns="" val="20000"/>
                    </a:ext>
                  </a:extLst>
                </a:gridCol>
                <a:gridCol w="2930095">
                  <a:extLst>
                    <a:ext uri="{9D8B030D-6E8A-4147-A177-3AD203B41FA5}">
                      <a16:colId xmlns:a16="http://schemas.microsoft.com/office/drawing/2014/main" xmlns="" val="20001"/>
                    </a:ext>
                  </a:extLst>
                </a:gridCol>
                <a:gridCol w="1332152">
                  <a:extLst>
                    <a:ext uri="{9D8B030D-6E8A-4147-A177-3AD203B41FA5}">
                      <a16:colId xmlns:a16="http://schemas.microsoft.com/office/drawing/2014/main" xmlns="" val="20002"/>
                    </a:ext>
                  </a:extLst>
                </a:gridCol>
                <a:gridCol w="1290224">
                  <a:extLst>
                    <a:ext uri="{9D8B030D-6E8A-4147-A177-3AD203B41FA5}">
                      <a16:colId xmlns:a16="http://schemas.microsoft.com/office/drawing/2014/main" xmlns="" val="20003"/>
                    </a:ext>
                  </a:extLst>
                </a:gridCol>
                <a:gridCol w="1078183">
                  <a:extLst>
                    <a:ext uri="{9D8B030D-6E8A-4147-A177-3AD203B41FA5}">
                      <a16:colId xmlns:a16="http://schemas.microsoft.com/office/drawing/2014/main" xmlns="" val="20004"/>
                    </a:ext>
                  </a:extLst>
                </a:gridCol>
              </a:tblGrid>
              <a:tr h="243864">
                <a:tc rowSpan="2">
                  <a:txBody>
                    <a:bodyPr/>
                    <a:lstStyle/>
                    <a:p>
                      <a:pPr marL="0" marR="0" algn="ctr">
                        <a:spcBef>
                          <a:spcPts val="0"/>
                        </a:spcBef>
                        <a:spcAft>
                          <a:spcPts val="0"/>
                        </a:spcAft>
                      </a:pPr>
                      <a:r>
                        <a:rPr lang="en-US" sz="1600" dirty="0" err="1">
                          <a:solidFill>
                            <a:schemeClr val="tx1"/>
                          </a:solidFill>
                          <a:effectLst/>
                        </a:rPr>
                        <a:t>Sr.No</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spcBef>
                          <a:spcPts val="0"/>
                        </a:spcBef>
                        <a:spcAft>
                          <a:spcPts val="0"/>
                        </a:spcAft>
                      </a:pPr>
                      <a:r>
                        <a:rPr lang="en-US" sz="1600" dirty="0">
                          <a:solidFill>
                            <a:schemeClr val="tx1"/>
                          </a:solidFill>
                          <a:effectLst/>
                        </a:rPr>
                        <a:t>Oil 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dirty="0" smtClean="0">
                          <a:solidFill>
                            <a:schemeClr val="tx1"/>
                          </a:solidFill>
                          <a:effectLst/>
                        </a:rPr>
                        <a:t>2020-21</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dirty="0" smtClean="0">
                          <a:solidFill>
                            <a:schemeClr val="tx1"/>
                          </a:solidFill>
                          <a:effectLst/>
                        </a:rPr>
                        <a:t>2019-20</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lgn="ctr">
                        <a:spcBef>
                          <a:spcPts val="0"/>
                        </a:spcBef>
                        <a:spcAft>
                          <a:spcPts val="0"/>
                        </a:spcAft>
                      </a:pPr>
                      <a:r>
                        <a:rPr lang="en-US" sz="1600" b="1">
                          <a:solidFill>
                            <a:schemeClr val="tx1"/>
                          </a:solidFill>
                          <a:effectLst/>
                        </a:rPr>
                        <a:t>% Share</a:t>
                      </a:r>
                      <a:endParaRPr lang="en-US" sz="1600" b="1">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24386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rPr>
                        <a:t>Qty.</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600" b="1" dirty="0">
                          <a:solidFill>
                            <a:schemeClr val="tx1"/>
                          </a:solidFill>
                          <a:effectLst/>
                        </a:rPr>
                        <a:t>Qty.</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tc>
                <a:extLst>
                  <a:ext uri="{0D108BD9-81ED-4DB2-BD59-A6C34878D82A}">
                    <a16:rowId xmlns:a16="http://schemas.microsoft.com/office/drawing/2014/main" xmlns="" val="10001"/>
                  </a:ext>
                </a:extLst>
              </a:tr>
              <a:tr h="243864">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1</a:t>
                      </a: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600" dirty="0">
                          <a:solidFill>
                            <a:schemeClr val="tx1"/>
                          </a:solidFill>
                          <a:effectLst/>
                        </a:rPr>
                        <a:t>Groundnut</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638.58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664.44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59.43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243864">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rPr>
                        <a:t>2</a:t>
                      </a: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600" dirty="0">
                          <a:solidFill>
                            <a:schemeClr val="tx1"/>
                          </a:solidFill>
                          <a:effectLst/>
                        </a:rPr>
                        <a:t>Sesame 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273.13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282.26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25.42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243864">
                <a:tc>
                  <a:txBody>
                    <a:bodyPr/>
                    <a:lstStyle/>
                    <a:p>
                      <a:pPr marL="0" marR="0" algn="ctr">
                        <a:spcBef>
                          <a:spcPts val="0"/>
                        </a:spcBef>
                        <a:spcAft>
                          <a:spcPts val="0"/>
                        </a:spcAft>
                      </a:pPr>
                      <a:r>
                        <a:rPr lang="en-US" sz="1600" dirty="0">
                          <a:solidFill>
                            <a:schemeClr val="tx1"/>
                          </a:solidFill>
                          <a:effectLst/>
                        </a:rPr>
                        <a:t>3</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err="1">
                          <a:solidFill>
                            <a:schemeClr val="tx1"/>
                          </a:solidFill>
                          <a:effectLst/>
                        </a:rPr>
                        <a:t>Soyabean</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68.59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74.67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4"/>
                  </a:ext>
                </a:extLst>
              </a:tr>
              <a:tr h="243864">
                <a:tc>
                  <a:txBody>
                    <a:bodyPr/>
                    <a:lstStyle/>
                    <a:p>
                      <a:pPr marL="0" marR="0" algn="ctr">
                        <a:spcBef>
                          <a:spcPts val="0"/>
                        </a:spcBef>
                        <a:spcAft>
                          <a:spcPts val="0"/>
                        </a:spcAft>
                      </a:pPr>
                      <a:r>
                        <a:rPr lang="en-US" sz="1600" dirty="0">
                          <a:solidFill>
                            <a:schemeClr val="tx1"/>
                          </a:solidFill>
                          <a:effectLst/>
                        </a:rPr>
                        <a:t>4</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a:solidFill>
                            <a:schemeClr val="tx1"/>
                          </a:solidFill>
                          <a:effectLst/>
                        </a:rPr>
                        <a:t>Mustard / Rapeseed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56.56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31.78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5"/>
                  </a:ext>
                </a:extLst>
              </a:tr>
              <a:tr h="243864">
                <a:tc>
                  <a:txBody>
                    <a:bodyPr/>
                    <a:lstStyle/>
                    <a:p>
                      <a:pPr marL="0" marR="0" algn="ctr">
                        <a:spcBef>
                          <a:spcPts val="0"/>
                        </a:spcBef>
                        <a:spcAft>
                          <a:spcPts val="0"/>
                        </a:spcAft>
                      </a:pPr>
                      <a:r>
                        <a:rPr lang="en-US" sz="1600" dirty="0">
                          <a:solidFill>
                            <a:schemeClr val="tx1"/>
                          </a:solidFill>
                          <a:effectLst/>
                        </a:rPr>
                        <a:t>5</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a:solidFill>
                            <a:schemeClr val="tx1"/>
                          </a:solidFill>
                          <a:effectLst/>
                        </a:rPr>
                        <a:t>Niger 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19.59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6"/>
                  </a:ext>
                </a:extLst>
              </a:tr>
              <a:tr h="243864">
                <a:tc>
                  <a:txBody>
                    <a:bodyPr/>
                    <a:lstStyle/>
                    <a:p>
                      <a:pPr marL="0" marR="0" algn="ctr">
                        <a:spcBef>
                          <a:spcPts val="0"/>
                        </a:spcBef>
                        <a:spcAft>
                          <a:spcPts val="0"/>
                        </a:spcAft>
                      </a:pPr>
                      <a:r>
                        <a:rPr lang="en-US" sz="1600" dirty="0">
                          <a:solidFill>
                            <a:schemeClr val="tx1"/>
                          </a:solidFill>
                          <a:effectLst/>
                        </a:rPr>
                        <a:t>6</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a:solidFill>
                            <a:schemeClr val="tx1"/>
                          </a:solidFill>
                          <a:effectLst/>
                        </a:rPr>
                        <a:t>Linseed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7"/>
                  </a:ext>
                </a:extLst>
              </a:tr>
              <a:tr h="243864">
                <a:tc>
                  <a:txBody>
                    <a:bodyPr/>
                    <a:lstStyle/>
                    <a:p>
                      <a:pPr marL="0" marR="0" algn="ctr">
                        <a:spcBef>
                          <a:spcPts val="0"/>
                        </a:spcBef>
                        <a:spcAft>
                          <a:spcPts val="0"/>
                        </a:spcAft>
                      </a:pPr>
                      <a:r>
                        <a:rPr lang="en-US" sz="1600" dirty="0">
                          <a:solidFill>
                            <a:schemeClr val="tx1"/>
                          </a:solidFill>
                          <a:effectLst/>
                        </a:rPr>
                        <a:t>7</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a:solidFill>
                            <a:schemeClr val="tx1"/>
                          </a:solidFill>
                          <a:effectLst/>
                        </a:rPr>
                        <a:t>Safflower 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8"/>
                  </a:ext>
                </a:extLst>
              </a:tr>
              <a:tr h="243864">
                <a:tc>
                  <a:txBody>
                    <a:bodyPr/>
                    <a:lstStyle/>
                    <a:p>
                      <a:pPr marL="0" marR="0" algn="ctr">
                        <a:spcBef>
                          <a:spcPts val="0"/>
                        </a:spcBef>
                        <a:spcAft>
                          <a:spcPts val="0"/>
                        </a:spcAft>
                      </a:pPr>
                      <a:r>
                        <a:rPr lang="en-US" sz="1600" dirty="0">
                          <a:solidFill>
                            <a:schemeClr val="tx1"/>
                          </a:solidFill>
                          <a:effectLst/>
                        </a:rPr>
                        <a:t>8</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a:solidFill>
                            <a:schemeClr val="tx1"/>
                          </a:solidFill>
                          <a:effectLst/>
                        </a:rPr>
                        <a:t>Sunflower 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9"/>
                  </a:ext>
                </a:extLst>
              </a:tr>
              <a:tr h="243864">
                <a:tc>
                  <a:txBody>
                    <a:bodyPr/>
                    <a:lstStyle/>
                    <a:p>
                      <a:pPr marL="0" marR="0" algn="ctr">
                        <a:spcBef>
                          <a:spcPts val="0"/>
                        </a:spcBef>
                        <a:spcAft>
                          <a:spcPts val="0"/>
                        </a:spcAft>
                      </a:pPr>
                      <a:r>
                        <a:rPr lang="en-US" sz="1600" dirty="0">
                          <a:solidFill>
                            <a:schemeClr val="tx1"/>
                          </a:solidFill>
                          <a:effectLst/>
                        </a:rPr>
                        <a:t>9</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dirty="0">
                          <a:solidFill>
                            <a:schemeClr val="tx1"/>
                          </a:solidFill>
                          <a:effectLst/>
                        </a:rPr>
                        <a:t>Cottonseed</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a:solidFill>
                            <a:schemeClr val="tx1"/>
                          </a:solidFill>
                          <a:effectLst/>
                          <a:latin typeface="+mn-lt"/>
                          <a:ea typeface="+mn-ea"/>
                          <a:cs typeface="+mn-cs"/>
                        </a:rPr>
                        <a:t>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kern="1200" dirty="0">
                          <a:solidFill>
                            <a:schemeClr val="tx1"/>
                          </a:solidFill>
                          <a:effectLst/>
                          <a:latin typeface="+mn-lt"/>
                          <a:ea typeface="+mn-ea"/>
                          <a:cs typeface="+mn-cs"/>
                        </a:rPr>
                        <a:t>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10"/>
                  </a:ext>
                </a:extLst>
              </a:tr>
              <a:tr h="243864">
                <a:tc>
                  <a:txBody>
                    <a:bodyPr/>
                    <a:lstStyle/>
                    <a:p>
                      <a:endParaRPr lang="en-US" sz="1600">
                        <a:solidFill>
                          <a:schemeClr val="tx1"/>
                        </a:solidFill>
                        <a:effectLst/>
                        <a:latin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spcBef>
                          <a:spcPts val="0"/>
                        </a:spcBef>
                        <a:spcAft>
                          <a:spcPts val="0"/>
                        </a:spcAft>
                      </a:pPr>
                      <a:r>
                        <a:rPr lang="en-US" sz="1600" b="1" dirty="0">
                          <a:solidFill>
                            <a:schemeClr val="tx1"/>
                          </a:solidFill>
                          <a:effectLst/>
                        </a:rPr>
                        <a:t>Total</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a:solidFill>
                            <a:schemeClr val="tx1"/>
                          </a:solidFill>
                          <a:effectLst/>
                          <a:latin typeface="+mn-lt"/>
                          <a:ea typeface="+mn-ea"/>
                          <a:cs typeface="+mn-cs"/>
                        </a:rPr>
                        <a:t>1074.44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dirty="0">
                          <a:solidFill>
                            <a:schemeClr val="tx1"/>
                          </a:solidFill>
                          <a:effectLst/>
                          <a:latin typeface="+mn-lt"/>
                          <a:ea typeface="+mn-ea"/>
                          <a:cs typeface="+mn-cs"/>
                        </a:rPr>
                        <a:t>1083.17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defTabSz="914400" rtl="0" eaLnBrk="1" fontAlgn="ctr" latinLnBrk="0" hangingPunct="1">
                        <a:spcBef>
                          <a:spcPts val="0"/>
                        </a:spcBef>
                        <a:spcAft>
                          <a:spcPts val="0"/>
                        </a:spcAft>
                      </a:pPr>
                      <a:r>
                        <a:rPr lang="en-US" sz="1600" b="1"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11"/>
                  </a:ext>
                </a:extLst>
              </a:tr>
              <a:tr h="243864">
                <a:tc gridSpan="5">
                  <a:txBody>
                    <a:bodyPr/>
                    <a:lstStyle/>
                    <a:p>
                      <a:pPr marL="0" marR="0">
                        <a:spcBef>
                          <a:spcPts val="0"/>
                        </a:spcBef>
                        <a:spcAft>
                          <a:spcPts val="0"/>
                        </a:spcAft>
                      </a:pPr>
                      <a:r>
                        <a:rPr lang="en-US" sz="1600" dirty="0">
                          <a:solidFill>
                            <a:schemeClr val="tx1"/>
                          </a:solidFill>
                          <a:effectLst/>
                        </a:rPr>
                        <a:t>Source: DGCIS/MOC (April-March)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2"/>
                  </a:ext>
                </a:extLst>
              </a:tr>
            </a:tbl>
          </a:graphicData>
        </a:graphic>
      </p:graphicFrame>
      <p:sp>
        <p:nvSpPr>
          <p:cNvPr id="6" name="Rectangle 12"/>
          <p:cNvSpPr>
            <a:spLocks noChangeArrowheads="1"/>
          </p:cNvSpPr>
          <p:nvPr/>
        </p:nvSpPr>
        <p:spPr bwMode="auto">
          <a:xfrm>
            <a:off x="342900" y="5238750"/>
            <a:ext cx="845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Wingdings" panose="05000000000000000000" pitchFamily="2" charset="2"/>
              <a:buChar char="Ø"/>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  Share of Groundnut kernel and Sesame seed exports in the total oilseed exports was  about </a:t>
            </a:r>
            <a:r>
              <a:rPr lang="en-US" altLang="en-US" sz="1600" b="1" dirty="0" smtClean="0">
                <a:latin typeface="Calibri" panose="020F0502020204030204" pitchFamily="34" charset="0"/>
                <a:ea typeface="Calibri" panose="020F0502020204030204" pitchFamily="34" charset="0"/>
                <a:cs typeface="Times New Roman" panose="02020603050405020304" pitchFamily="18" charset="0"/>
              </a:rPr>
              <a:t>59%  </a:t>
            </a:r>
            <a:r>
              <a:rPr lang="en-US" altLang="en-US" sz="1600" b="1" dirty="0">
                <a:latin typeface="Calibri" panose="020F0502020204030204" pitchFamily="34" charset="0"/>
                <a:ea typeface="Calibri" panose="020F0502020204030204" pitchFamily="34" charset="0"/>
                <a:cs typeface="Times New Roman" panose="02020603050405020304" pitchFamily="18" charset="0"/>
              </a:rPr>
              <a:t>and </a:t>
            </a:r>
            <a:r>
              <a:rPr lang="en-US" altLang="en-US" sz="1600" b="1" dirty="0" smtClean="0">
                <a:latin typeface="Calibri" panose="020F0502020204030204" pitchFamily="34" charset="0"/>
                <a:ea typeface="Calibri" panose="020F0502020204030204" pitchFamily="34" charset="0"/>
                <a:cs typeface="Times New Roman" panose="02020603050405020304" pitchFamily="18" charset="0"/>
              </a:rPr>
              <a:t>25% </a:t>
            </a:r>
            <a:r>
              <a:rPr lang="en-US" altLang="en-US" sz="1600" b="1" dirty="0">
                <a:latin typeface="Calibri" panose="020F0502020204030204" pitchFamily="34" charset="0"/>
                <a:ea typeface="Calibri" panose="020F0502020204030204" pitchFamily="34" charset="0"/>
                <a:cs typeface="Times New Roman" panose="02020603050405020304" pitchFamily="18" charset="0"/>
              </a:rPr>
              <a:t>respectively during </a:t>
            </a:r>
            <a:r>
              <a:rPr lang="en-US" altLang="en-US" sz="1600" b="1" dirty="0" smtClean="0">
                <a:latin typeface="Calibri" panose="020F0502020204030204" pitchFamily="34" charset="0"/>
                <a:ea typeface="Calibri" panose="020F0502020204030204" pitchFamily="34" charset="0"/>
                <a:cs typeface="Times New Roman" panose="02020603050405020304" pitchFamily="18" charset="0"/>
              </a:rPr>
              <a:t>2020-21.</a:t>
            </a: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spcBef>
                <a:spcPct val="0"/>
              </a:spcBef>
              <a:buFontTx/>
              <a:buNone/>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167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954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buNone/>
            </a:pPr>
            <a:r>
              <a:rPr lang="en-US" altLang="en-US" sz="2800" b="1" dirty="0">
                <a:solidFill>
                  <a:schemeClr val="hlink"/>
                </a:solidFill>
                <a:latin typeface="Calibri" panose="020F0502020204030204" pitchFamily="34" charset="0"/>
              </a:rPr>
              <a:t>India’s First Ever High-Oleic Varieties</a:t>
            </a:r>
          </a:p>
        </p:txBody>
      </p:sp>
      <p:graphicFrame>
        <p:nvGraphicFramePr>
          <p:cNvPr id="7" name="Table 6"/>
          <p:cNvGraphicFramePr>
            <a:graphicFrameLocks noGrp="1"/>
          </p:cNvGraphicFramePr>
          <p:nvPr>
            <p:extLst>
              <p:ext uri="{D42A27DB-BD31-4B8C-83A1-F6EECF244321}">
                <p14:modId xmlns:p14="http://schemas.microsoft.com/office/powerpoint/2010/main" val="1720700487"/>
              </p:ext>
            </p:extLst>
          </p:nvPr>
        </p:nvGraphicFramePr>
        <p:xfrm>
          <a:off x="228600" y="5029200"/>
          <a:ext cx="8763000" cy="975360"/>
        </p:xfrm>
        <a:graphic>
          <a:graphicData uri="http://schemas.openxmlformats.org/drawingml/2006/table">
            <a:tbl>
              <a:tblPr/>
              <a:tblGrid>
                <a:gridCol w="3810000">
                  <a:extLst>
                    <a:ext uri="{9D8B030D-6E8A-4147-A177-3AD203B41FA5}">
                      <a16:colId xmlns:a16="http://schemas.microsoft.com/office/drawing/2014/main" xmlns="" val="20000"/>
                    </a:ext>
                  </a:extLst>
                </a:gridCol>
                <a:gridCol w="381000">
                  <a:extLst>
                    <a:ext uri="{9D8B030D-6E8A-4147-A177-3AD203B41FA5}">
                      <a16:colId xmlns:a16="http://schemas.microsoft.com/office/drawing/2014/main" xmlns="" val="20001"/>
                    </a:ext>
                  </a:extLst>
                </a:gridCol>
                <a:gridCol w="4572000">
                  <a:extLst>
                    <a:ext uri="{9D8B030D-6E8A-4147-A177-3AD203B41FA5}">
                      <a16:colId xmlns:a16="http://schemas.microsoft.com/office/drawing/2014/main" xmlns="" val="20002"/>
                    </a:ext>
                  </a:extLst>
                </a:gridCol>
              </a:tblGrid>
              <a:tr h="9652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Girnar-4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Virginia Group</a:t>
                      </a:r>
                      <a:endParaRPr kumimoji="0" lang="en-IN"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Oleic acid: </a:t>
                      </a:r>
                      <a:r>
                        <a:rPr kumimoji="0" lang="en-US"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79.2 to 80.6%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CPO: 65.9 </a:t>
                      </a:r>
                      <a:endParaRPr kumimoji="0" lang="en-IN"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lvl1pPr indent="-587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58738" algn="ctr" defTabSz="914400" rtl="0" eaLnBrk="1" fontAlgn="base" latinLnBrk="0" hangingPunct="1">
                        <a:lnSpc>
                          <a:spcPct val="100000"/>
                        </a:lnSpc>
                        <a:spcBef>
                          <a:spcPct val="0"/>
                        </a:spcBef>
                        <a:spcAft>
                          <a:spcPct val="0"/>
                        </a:spcAft>
                        <a:buClrTx/>
                        <a:buSzTx/>
                        <a:buFontTx/>
                        <a:buNone/>
                        <a:tabLst/>
                      </a:pPr>
                      <a:endParaRPr kumimoji="0" lang="en-IN" sz="16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tc>
                  <a:txBody>
                    <a:bodyPr/>
                    <a:lstStyle>
                      <a:lvl1pPr indent="-58738">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58738"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en-IN"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Girnar-5</a:t>
                      </a:r>
                    </a:p>
                    <a:p>
                      <a:pPr marL="0" marR="0" lvl="0" indent="-58738" algn="ctr" defTabSz="914400" rtl="0" eaLnBrk="1" fontAlgn="base" latinLnBrk="0" hangingPunct="1">
                        <a:lnSpc>
                          <a:spcPct val="100000"/>
                        </a:lnSpc>
                        <a:spcBef>
                          <a:spcPct val="0"/>
                        </a:spcBef>
                        <a:spcAft>
                          <a:spcPct val="0"/>
                        </a:spcAft>
                        <a:buClrTx/>
                        <a:buSzTx/>
                        <a:buFontTx/>
                        <a:buNone/>
                        <a:tabLst/>
                      </a:pPr>
                      <a:r>
                        <a:rPr kumimoji="0" lang="en-IN"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Virginia Group </a:t>
                      </a:r>
                    </a:p>
                    <a:p>
                      <a:pPr marL="0" marR="0" lvl="0" indent="-58738"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Oleic acid: 78.9 to 80.7%.</a:t>
                      </a:r>
                      <a:endParaRPr kumimoji="0" lang="en-IN"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58738"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CPO: 69.1 </a:t>
                      </a:r>
                      <a:endParaRPr kumimoji="0" lang="en-IN" sz="16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814512"/>
            <a:ext cx="37814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050" y="1813370"/>
            <a:ext cx="4572000" cy="305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72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000"/>
          </a:stretch>
        </a:blipFill>
        <a:effectLst/>
      </p:bgPr>
    </p:bg>
    <p:spTree>
      <p:nvGrpSpPr>
        <p:cNvPr id="1" name=""/>
        <p:cNvGrpSpPr/>
        <p:nvPr/>
      </p:nvGrpSpPr>
      <p:grpSpPr>
        <a:xfrm>
          <a:off x="0" y="0"/>
          <a:ext cx="0" cy="0"/>
          <a:chOff x="0" y="0"/>
          <a:chExt cx="0" cy="0"/>
        </a:xfrm>
      </p:grpSpPr>
      <p:graphicFrame>
        <p:nvGraphicFramePr>
          <p:cNvPr id="6" name="Chart 3"/>
          <p:cNvGraphicFramePr>
            <a:graphicFrameLocks/>
          </p:cNvGraphicFramePr>
          <p:nvPr>
            <p:extLst>
              <p:ext uri="{D42A27DB-BD31-4B8C-83A1-F6EECF244321}">
                <p14:modId xmlns:p14="http://schemas.microsoft.com/office/powerpoint/2010/main" val="2622336580"/>
              </p:ext>
            </p:extLst>
          </p:nvPr>
        </p:nvGraphicFramePr>
        <p:xfrm>
          <a:off x="1320800" y="1175657"/>
          <a:ext cx="6273800" cy="3737428"/>
        </p:xfrm>
        <a:graphic>
          <a:graphicData uri="http://schemas.openxmlformats.org/presentationml/2006/ole">
            <mc:AlternateContent xmlns:mc="http://schemas.openxmlformats.org/markup-compatibility/2006">
              <mc:Choice xmlns:v="urn:schemas-microsoft-com:vml" Requires="v">
                <p:oleObj spid="_x0000_s1037" name="Chart" r:id="rId4" imgW="8029128" imgH="4986960" progId="Excel.Chart.8">
                  <p:embed/>
                </p:oleObj>
              </mc:Choice>
              <mc:Fallback>
                <p:oleObj name="Chart" r:id="rId4" imgW="8029128" imgH="498696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175657"/>
                        <a:ext cx="6273800" cy="3737428"/>
                      </a:xfrm>
                      <a:prstGeom prst="rect">
                        <a:avLst/>
                      </a:prstGeom>
                      <a:noFill/>
                      <a:ln>
                        <a:noFill/>
                      </a:ln>
                    </p:spPr>
                  </p:pic>
                </p:oleObj>
              </mc:Fallback>
            </mc:AlternateContent>
          </a:graphicData>
        </a:graphic>
      </p:graphicFrame>
      <p:sp>
        <p:nvSpPr>
          <p:cNvPr id="10" name="Rectangle 4"/>
          <p:cNvSpPr>
            <a:spLocks noChangeArrowheads="1"/>
          </p:cNvSpPr>
          <p:nvPr/>
        </p:nvSpPr>
        <p:spPr bwMode="auto">
          <a:xfrm>
            <a:off x="145142" y="4913085"/>
            <a:ext cx="88101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latin typeface="+mn-lt"/>
                <a:cs typeface="Times New Roman" panose="02020603050405020304" pitchFamily="18" charset="0"/>
              </a:rPr>
              <a:t>Pod yield of Girnar-4 and Girnar-5 groundnut varieties in five locations </a:t>
            </a:r>
          </a:p>
          <a:p>
            <a:pPr algn="ctr">
              <a:spcBef>
                <a:spcPct val="0"/>
              </a:spcBef>
              <a:buFontTx/>
              <a:buNone/>
            </a:pPr>
            <a:r>
              <a:rPr lang="en-US" altLang="en-US" sz="2000" b="1" dirty="0">
                <a:latin typeface="+mn-lt"/>
                <a:cs typeface="Times New Roman" panose="02020603050405020304" pitchFamily="18" charset="0"/>
              </a:rPr>
              <a:t>(average values of 2017 and 2018)</a:t>
            </a:r>
            <a:endParaRPr lang="en-IN" altLang="en-US" sz="2000" b="1" dirty="0">
              <a:latin typeface="+mn-lt"/>
            </a:endParaRPr>
          </a:p>
        </p:txBody>
      </p:sp>
    </p:spTree>
    <p:extLst>
      <p:ext uri="{BB962C8B-B14F-4D97-AF65-F5344CB8AC3E}">
        <p14:creationId xmlns:p14="http://schemas.microsoft.com/office/powerpoint/2010/main" val="389603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228600" y="13716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2800" b="1" dirty="0">
                <a:solidFill>
                  <a:schemeClr val="hlink"/>
                </a:solidFill>
                <a:latin typeface="Calibri" panose="020F0502020204030204" pitchFamily="34" charset="0"/>
                <a:ea typeface="宋体" panose="02010600030101010101" pitchFamily="2" charset="-122"/>
              </a:rPr>
              <a:t>Overview of India Groundnut Scenario</a:t>
            </a:r>
          </a:p>
        </p:txBody>
      </p:sp>
      <p:sp>
        <p:nvSpPr>
          <p:cNvPr id="8" name="Rectangle 3"/>
          <p:cNvSpPr txBox="1">
            <a:spLocks noChangeArrowheads="1"/>
          </p:cNvSpPr>
          <p:nvPr/>
        </p:nvSpPr>
        <p:spPr bwMode="auto">
          <a:xfrm>
            <a:off x="3505200" y="1981200"/>
            <a:ext cx="53959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zh-CN" sz="1600" dirty="0">
                <a:latin typeface="Calibri" panose="020F0502020204030204" pitchFamily="34" charset="0"/>
                <a:ea typeface="宋体" panose="02010600030101010101" pitchFamily="2" charset="-122"/>
              </a:rPr>
              <a:t>India is the second largest groundnut producer in the world after China with production of about </a:t>
            </a:r>
            <a:r>
              <a:rPr lang="en-US" altLang="zh-CN" sz="1600" dirty="0" smtClean="0">
                <a:latin typeface="Calibri" panose="020F0502020204030204" pitchFamily="34" charset="0"/>
                <a:ea typeface="宋体" panose="02010600030101010101" pitchFamily="2" charset="-122"/>
              </a:rPr>
              <a:t>5 </a:t>
            </a:r>
            <a:r>
              <a:rPr lang="en-US" altLang="zh-CN" sz="1600" dirty="0">
                <a:latin typeface="Calibri" panose="020F0502020204030204" pitchFamily="34" charset="0"/>
                <a:ea typeface="宋体" panose="02010600030101010101" pitchFamily="2" charset="-122"/>
              </a:rPr>
              <a:t>million tons of kernels.</a:t>
            </a:r>
          </a:p>
          <a:p>
            <a:pPr algn="just" eaLnBrk="1" hangingPunct="1">
              <a:spcBef>
                <a:spcPct val="0"/>
              </a:spcBef>
              <a:buFontTx/>
              <a:buNone/>
            </a:pPr>
            <a:endParaRPr lang="en-US" altLang="zh-CN" sz="1600" dirty="0">
              <a:latin typeface="Calibri" panose="020F0502020204030204" pitchFamily="34" charset="0"/>
              <a:ea typeface="宋体" panose="02010600030101010101" pitchFamily="2" charset="-122"/>
            </a:endParaRPr>
          </a:p>
          <a:p>
            <a:pPr algn="just" eaLnBrk="1" hangingPunct="1">
              <a:spcBef>
                <a:spcPct val="0"/>
              </a:spcBef>
              <a:buFontTx/>
              <a:buNone/>
            </a:pPr>
            <a:r>
              <a:rPr lang="en-US" altLang="zh-CN" sz="1600" dirty="0">
                <a:latin typeface="Calibri" panose="020F0502020204030204" pitchFamily="34" charset="0"/>
                <a:ea typeface="宋体" panose="02010600030101010101" pitchFamily="2" charset="-122"/>
              </a:rPr>
              <a:t>Two main varieties grown are Java (Spanish) and Bold (Runner) along with Red </a:t>
            </a:r>
            <a:r>
              <a:rPr lang="en-US" altLang="zh-CN" sz="1600" dirty="0" err="1">
                <a:latin typeface="Calibri" panose="020F0502020204030204" pitchFamily="34" charset="0"/>
                <a:ea typeface="宋体" panose="02010600030101010101" pitchFamily="2" charset="-122"/>
              </a:rPr>
              <a:t>Natals</a:t>
            </a:r>
            <a:r>
              <a:rPr lang="en-US" altLang="zh-CN" sz="1600" dirty="0">
                <a:latin typeface="Calibri" panose="020F0502020204030204" pitchFamily="34" charset="0"/>
                <a:ea typeface="宋体" panose="02010600030101010101" pitchFamily="2" charset="-122"/>
              </a:rPr>
              <a:t>.</a:t>
            </a:r>
          </a:p>
          <a:p>
            <a:pPr algn="just" eaLnBrk="1" hangingPunct="1">
              <a:spcBef>
                <a:spcPct val="0"/>
              </a:spcBef>
              <a:buFontTx/>
              <a:buNone/>
            </a:pPr>
            <a:r>
              <a:rPr lang="en-US" altLang="zh-CN" sz="1600" dirty="0">
                <a:latin typeface="Calibri" panose="020F0502020204030204" pitchFamily="34" charset="0"/>
                <a:ea typeface="宋体" panose="02010600030101010101" pitchFamily="2" charset="-122"/>
              </a:rPr>
              <a:t> </a:t>
            </a:r>
          </a:p>
          <a:p>
            <a:pPr algn="just" eaLnBrk="1" hangingPunct="1">
              <a:spcBef>
                <a:spcPct val="0"/>
              </a:spcBef>
              <a:buFontTx/>
              <a:buNone/>
            </a:pPr>
            <a:r>
              <a:rPr lang="en-US" altLang="zh-CN" sz="1600" dirty="0">
                <a:latin typeface="Calibri" panose="020F0502020204030204" pitchFamily="34" charset="0"/>
                <a:ea typeface="宋体" panose="02010600030101010101" pitchFamily="2" charset="-122"/>
              </a:rPr>
              <a:t>Government of India has initiated action to upgrade all the export oriented groundnut  processing units to world class level.</a:t>
            </a:r>
          </a:p>
          <a:p>
            <a:pPr algn="just" eaLnBrk="1" hangingPunct="1">
              <a:spcBef>
                <a:spcPct val="0"/>
              </a:spcBef>
              <a:buFontTx/>
              <a:buNone/>
            </a:pPr>
            <a:endParaRPr lang="en-US" altLang="zh-CN" sz="1600" dirty="0">
              <a:latin typeface="Calibri" panose="020F0502020204030204" pitchFamily="34" charset="0"/>
              <a:ea typeface="宋体" panose="02010600030101010101" pitchFamily="2" charset="-122"/>
            </a:endParaRPr>
          </a:p>
          <a:p>
            <a:pPr algn="just" eaLnBrk="1" hangingPunct="1">
              <a:spcBef>
                <a:spcPct val="0"/>
              </a:spcBef>
              <a:buFontTx/>
              <a:buNone/>
            </a:pPr>
            <a:r>
              <a:rPr lang="en-US" altLang="zh-CN" sz="1600" dirty="0">
                <a:latin typeface="Calibri" panose="020F0502020204030204" pitchFamily="34" charset="0"/>
                <a:ea typeface="宋体" panose="02010600030101010101" pitchFamily="2" charset="-122"/>
              </a:rPr>
              <a:t>India also processes and exports raw and refined groundnut oil.</a:t>
            </a:r>
          </a:p>
        </p:txBody>
      </p:sp>
      <p:pic>
        <p:nvPicPr>
          <p:cNvPr id="9" name="Picture 14" descr="map-of-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981200"/>
            <a:ext cx="31480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34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228600" y="13716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zh-CN" sz="2800" b="1" dirty="0">
                <a:solidFill>
                  <a:schemeClr val="hlink"/>
                </a:solidFill>
                <a:latin typeface="Calibri" panose="020F0502020204030204" pitchFamily="34" charset="0"/>
                <a:ea typeface="宋体" panose="02010600030101010101" pitchFamily="2" charset="-122"/>
              </a:rPr>
              <a:t>Indian </a:t>
            </a:r>
            <a:r>
              <a:rPr lang="en-US" altLang="zh-CN" sz="2800" b="1" dirty="0" err="1">
                <a:solidFill>
                  <a:schemeClr val="hlink"/>
                </a:solidFill>
                <a:latin typeface="Calibri" panose="020F0502020204030204" pitchFamily="34" charset="0"/>
                <a:ea typeface="宋体" panose="02010600030101010101" pitchFamily="2" charset="-122"/>
              </a:rPr>
              <a:t>Gorundnut</a:t>
            </a:r>
            <a:r>
              <a:rPr lang="en-US" altLang="zh-CN" sz="2800" b="1" dirty="0">
                <a:solidFill>
                  <a:schemeClr val="hlink"/>
                </a:solidFill>
                <a:latin typeface="Calibri" panose="020F0502020204030204" pitchFamily="34" charset="0"/>
                <a:ea typeface="宋体" panose="02010600030101010101" pitchFamily="2" charset="-122"/>
              </a:rPr>
              <a:t>: Seed </a:t>
            </a:r>
            <a:r>
              <a:rPr lang="en-US" altLang="zh-CN" sz="2800" b="1" dirty="0" err="1">
                <a:solidFill>
                  <a:schemeClr val="hlink"/>
                </a:solidFill>
                <a:latin typeface="Calibri" panose="020F0502020204030204" pitchFamily="34" charset="0"/>
                <a:ea typeface="宋体" panose="02010600030101010101" pitchFamily="2" charset="-122"/>
              </a:rPr>
              <a:t>Colour</a:t>
            </a:r>
            <a:r>
              <a:rPr lang="en-US" altLang="zh-CN" sz="2800" b="1" dirty="0">
                <a:solidFill>
                  <a:schemeClr val="hlink"/>
                </a:solidFill>
                <a:latin typeface="Calibri" panose="020F0502020204030204" pitchFamily="34" charset="0"/>
                <a:ea typeface="宋体" panose="02010600030101010101" pitchFamily="2" charset="-122"/>
              </a:rPr>
              <a:t> &amp; Size Diversity</a:t>
            </a:r>
          </a:p>
        </p:txBody>
      </p:sp>
      <p:sp>
        <p:nvSpPr>
          <p:cNvPr id="5" name="Rectangle 1"/>
          <p:cNvSpPr>
            <a:spLocks noChangeArrowheads="1"/>
          </p:cNvSpPr>
          <p:nvPr/>
        </p:nvSpPr>
        <p:spPr bwMode="auto">
          <a:xfrm>
            <a:off x="3018971" y="1890713"/>
            <a:ext cx="5297714" cy="22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75"/>
              </a:spcAft>
              <a:buFont typeface="Wingdings" panose="05000000000000000000" pitchFamily="2" charset="2"/>
              <a:buChar char="ü"/>
            </a:pPr>
            <a:r>
              <a:rPr lang="en-GB" altLang="en-US" sz="2400" b="1" dirty="0">
                <a:solidFill>
                  <a:srgbClr val="7030A0"/>
                </a:solidFill>
                <a:latin typeface="+mn-lt"/>
                <a:cs typeface="Times New Roman" panose="02020603050405020304" pitchFamily="18" charset="0"/>
              </a:rPr>
              <a:t>More than 210 varieties notified</a:t>
            </a:r>
          </a:p>
          <a:p>
            <a:pPr eaLnBrk="1" hangingPunct="1">
              <a:spcBef>
                <a:spcPct val="0"/>
              </a:spcBef>
              <a:spcAft>
                <a:spcPts val="675"/>
              </a:spcAft>
              <a:buFont typeface="Wingdings" panose="05000000000000000000" pitchFamily="2" charset="2"/>
              <a:buChar char="ü"/>
            </a:pPr>
            <a:r>
              <a:rPr lang="en-GB" altLang="en-US" sz="2400" b="1" dirty="0">
                <a:solidFill>
                  <a:srgbClr val="7030A0"/>
                </a:solidFill>
                <a:latin typeface="+mn-lt"/>
                <a:cs typeface="Times New Roman" panose="02020603050405020304" pitchFamily="18" charset="0"/>
              </a:rPr>
              <a:t>About 40 varieties in seed chain</a:t>
            </a:r>
          </a:p>
          <a:p>
            <a:pPr eaLnBrk="1" hangingPunct="1">
              <a:spcBef>
                <a:spcPct val="0"/>
              </a:spcBef>
              <a:spcAft>
                <a:spcPts val="675"/>
              </a:spcAft>
              <a:buFont typeface="Wingdings" panose="05000000000000000000" pitchFamily="2" charset="2"/>
              <a:buChar char="ü"/>
            </a:pPr>
            <a:r>
              <a:rPr lang="en-GB" altLang="en-US" sz="2400" b="1" dirty="0">
                <a:solidFill>
                  <a:srgbClr val="7030A0"/>
                </a:solidFill>
                <a:latin typeface="+mn-lt"/>
                <a:cs typeface="Times New Roman" panose="02020603050405020304" pitchFamily="18" charset="0"/>
              </a:rPr>
              <a:t>Java, Bold &amp; Red Natal are grown </a:t>
            </a:r>
          </a:p>
          <a:p>
            <a:pPr eaLnBrk="1" hangingPunct="1">
              <a:spcBef>
                <a:spcPct val="0"/>
              </a:spcBef>
              <a:spcAft>
                <a:spcPts val="675"/>
              </a:spcAft>
              <a:buFont typeface="Wingdings" panose="05000000000000000000" pitchFamily="2" charset="2"/>
              <a:buChar char="ü"/>
            </a:pPr>
            <a:r>
              <a:rPr lang="en-GB" altLang="en-US" sz="2400" b="1" dirty="0">
                <a:solidFill>
                  <a:srgbClr val="7030A0"/>
                </a:solidFill>
                <a:latin typeface="+mn-lt"/>
                <a:cs typeface="Times New Roman" panose="02020603050405020304" pitchFamily="18" charset="0"/>
              </a:rPr>
              <a:t>Two high-oleic type developed </a:t>
            </a:r>
          </a:p>
          <a:p>
            <a:pPr eaLnBrk="1" hangingPunct="1">
              <a:spcBef>
                <a:spcPct val="0"/>
              </a:spcBef>
              <a:spcAft>
                <a:spcPts val="675"/>
              </a:spcAft>
              <a:buFont typeface="Wingdings" panose="05000000000000000000" pitchFamily="2" charset="2"/>
              <a:buChar char="ü"/>
            </a:pPr>
            <a:r>
              <a:rPr lang="en-GB" altLang="en-US" sz="2400" b="1" dirty="0">
                <a:solidFill>
                  <a:srgbClr val="7030A0"/>
                </a:solidFill>
                <a:latin typeface="+mn-lt"/>
                <a:cs typeface="Times New Roman" panose="02020603050405020304" pitchFamily="18" charset="0"/>
              </a:rPr>
              <a:t>No GM</a:t>
            </a:r>
            <a:endParaRPr lang="en-IN" altLang="en-US" sz="2400" b="1" dirty="0">
              <a:solidFill>
                <a:srgbClr val="7030A0"/>
              </a:solidFill>
              <a:latin typeface="+mn-lt"/>
              <a:cs typeface="Times New Roman" panose="02020603050405020304" pitchFamily="18" charset="0"/>
            </a:endParaRPr>
          </a:p>
        </p:txBody>
      </p:sp>
      <p:pic>
        <p:nvPicPr>
          <p:cNvPr id="6" name="Picture 5"/>
          <p:cNvPicPr>
            <a:picLocks noChangeAspect="1"/>
          </p:cNvPicPr>
          <p:nvPr/>
        </p:nvPicPr>
        <p:blipFill>
          <a:blip r:embed="rId3">
            <a:clrChange>
              <a:clrFrom>
                <a:srgbClr val="A44F3A"/>
              </a:clrFrom>
              <a:clrTo>
                <a:srgbClr val="A44F3A">
                  <a:alpha val="0"/>
                </a:srgbClr>
              </a:clrTo>
            </a:clrChange>
          </a:blip>
          <a:stretch>
            <a:fillRect/>
          </a:stretch>
        </p:blipFill>
        <p:spPr>
          <a:xfrm>
            <a:off x="794573" y="2216945"/>
            <a:ext cx="1721757" cy="1721757"/>
          </a:xfrm>
          <a:prstGeom prst="ellipse">
            <a:avLst/>
          </a:prstGeom>
          <a:ln>
            <a:noFill/>
          </a:ln>
          <a:effectLst>
            <a:softEdge rad="112500"/>
          </a:effectLst>
        </p:spPr>
      </p:pic>
      <p:sp>
        <p:nvSpPr>
          <p:cNvPr id="10" name="TextBox 17"/>
          <p:cNvSpPr txBox="1">
            <a:spLocks noChangeArrowheads="1"/>
          </p:cNvSpPr>
          <p:nvPr/>
        </p:nvSpPr>
        <p:spPr bwMode="auto">
          <a:xfrm>
            <a:off x="6545518" y="5599267"/>
            <a:ext cx="1930079"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IN" altLang="en-US" sz="2000" b="1" dirty="0">
                <a:latin typeface="+mn-lt"/>
              </a:rPr>
              <a:t>Valencia</a:t>
            </a:r>
          </a:p>
          <a:p>
            <a:pPr algn="ctr">
              <a:spcBef>
                <a:spcPct val="0"/>
              </a:spcBef>
              <a:buFontTx/>
              <a:buNone/>
            </a:pPr>
            <a:r>
              <a:rPr lang="en-US" altLang="en-US" sz="2000" b="1" dirty="0">
                <a:latin typeface="+mn-lt"/>
              </a:rPr>
              <a:t>(Red Natal)</a:t>
            </a:r>
            <a:endParaRPr lang="en-IN" altLang="en-US" sz="2000" b="1" dirty="0">
              <a:latin typeface="+mn-lt"/>
            </a:endParaRPr>
          </a:p>
        </p:txBody>
      </p:sp>
      <p:sp>
        <p:nvSpPr>
          <p:cNvPr id="11" name="TextBox 18"/>
          <p:cNvSpPr txBox="1">
            <a:spLocks noChangeArrowheads="1"/>
          </p:cNvSpPr>
          <p:nvPr/>
        </p:nvSpPr>
        <p:spPr bwMode="auto">
          <a:xfrm>
            <a:off x="1070036" y="5507421"/>
            <a:ext cx="1328567"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latin typeface="+mn-lt"/>
              </a:rPr>
              <a:t>Virginia</a:t>
            </a:r>
            <a:endParaRPr lang="en-IN" altLang="en-US" sz="2000" b="1" dirty="0">
              <a:latin typeface="+mn-lt"/>
            </a:endParaRPr>
          </a:p>
          <a:p>
            <a:pPr algn="ctr">
              <a:spcBef>
                <a:spcPct val="0"/>
              </a:spcBef>
              <a:buFontTx/>
              <a:buNone/>
            </a:pPr>
            <a:r>
              <a:rPr lang="en-IN" altLang="en-US" sz="2000" b="1" dirty="0">
                <a:latin typeface="+mn-lt"/>
              </a:rPr>
              <a:t>(Bold)</a:t>
            </a:r>
          </a:p>
        </p:txBody>
      </p:sp>
      <p:sp>
        <p:nvSpPr>
          <p:cNvPr id="12" name="TextBox 19"/>
          <p:cNvSpPr txBox="1">
            <a:spLocks noChangeArrowheads="1"/>
          </p:cNvSpPr>
          <p:nvPr/>
        </p:nvSpPr>
        <p:spPr bwMode="auto">
          <a:xfrm>
            <a:off x="4189130" y="5545067"/>
            <a:ext cx="1523093"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IN" altLang="en-US" sz="2000" b="1" dirty="0">
                <a:latin typeface="+mn-lt"/>
              </a:rPr>
              <a:t>Spanish</a:t>
            </a:r>
          </a:p>
          <a:p>
            <a:pPr algn="ctr">
              <a:spcBef>
                <a:spcPct val="0"/>
              </a:spcBef>
              <a:buFontTx/>
              <a:buNone/>
            </a:pPr>
            <a:r>
              <a:rPr lang="en-US" altLang="en-US" sz="2000" b="1" dirty="0">
                <a:latin typeface="+mn-lt"/>
              </a:rPr>
              <a:t>(Java)</a:t>
            </a:r>
            <a:endParaRPr lang="en-IN" altLang="en-US" sz="2000" b="1" dirty="0">
              <a:latin typeface="+mn-lt"/>
            </a:endParaRPr>
          </a:p>
        </p:txBody>
      </p:sp>
      <p:pic>
        <p:nvPicPr>
          <p:cNvPr id="13" name="Picture 12"/>
          <p:cNvPicPr>
            <a:picLocks noChangeAspect="1"/>
          </p:cNvPicPr>
          <p:nvPr/>
        </p:nvPicPr>
        <p:blipFill>
          <a:blip r:embed="rId4"/>
          <a:stretch>
            <a:fillRect/>
          </a:stretch>
        </p:blipFill>
        <p:spPr>
          <a:xfrm>
            <a:off x="6545518" y="3938702"/>
            <a:ext cx="1680369" cy="1647258"/>
          </a:xfrm>
          <a:prstGeom prst="ellipse">
            <a:avLst/>
          </a:prstGeom>
          <a:ln>
            <a:noFill/>
          </a:ln>
          <a:effectLst>
            <a:softEdge rad="112500"/>
          </a:effectLst>
        </p:spPr>
      </p:pic>
      <p:pic>
        <p:nvPicPr>
          <p:cNvPr id="14" name="Picture 13"/>
          <p:cNvPicPr>
            <a:picLocks noChangeAspect="1"/>
          </p:cNvPicPr>
          <p:nvPr/>
        </p:nvPicPr>
        <p:blipFill>
          <a:blip r:embed="rId5"/>
          <a:stretch>
            <a:fillRect/>
          </a:stretch>
        </p:blipFill>
        <p:spPr>
          <a:xfrm>
            <a:off x="4189130" y="3938702"/>
            <a:ext cx="1710282" cy="1660565"/>
          </a:xfrm>
          <a:prstGeom prst="ellipse">
            <a:avLst/>
          </a:prstGeom>
          <a:ln>
            <a:noFill/>
          </a:ln>
          <a:effectLst>
            <a:softEdge rad="112500"/>
          </a:effectLst>
        </p:spPr>
      </p:pic>
      <p:pic>
        <p:nvPicPr>
          <p:cNvPr id="15" name="Picture 14"/>
          <p:cNvPicPr>
            <a:picLocks noChangeAspect="1"/>
          </p:cNvPicPr>
          <p:nvPr/>
        </p:nvPicPr>
        <p:blipFill>
          <a:blip r:embed="rId6"/>
          <a:stretch>
            <a:fillRect/>
          </a:stretch>
        </p:blipFill>
        <p:spPr>
          <a:xfrm>
            <a:off x="885371" y="3915241"/>
            <a:ext cx="1697898" cy="1604044"/>
          </a:xfrm>
          <a:prstGeom prst="ellipse">
            <a:avLst/>
          </a:prstGeom>
          <a:ln>
            <a:noFill/>
          </a:ln>
          <a:effectLst>
            <a:softEdge rad="112500"/>
          </a:effectLst>
        </p:spPr>
      </p:pic>
    </p:spTree>
    <p:extLst>
      <p:ext uri="{BB962C8B-B14F-4D97-AF65-F5344CB8AC3E}">
        <p14:creationId xmlns:p14="http://schemas.microsoft.com/office/powerpoint/2010/main" val="291793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2057400"/>
            <a:ext cx="3384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States </a:t>
            </a:r>
          </a:p>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producing </a:t>
            </a:r>
          </a:p>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Bold (Runner) </a:t>
            </a:r>
          </a:p>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and </a:t>
            </a:r>
          </a:p>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Java (Spanish) </a:t>
            </a:r>
          </a:p>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variety of </a:t>
            </a:r>
          </a:p>
          <a:p>
            <a:pPr eaLnBrk="1" fontAlgn="b" hangingPunct="1">
              <a:spcBef>
                <a:spcPct val="0"/>
              </a:spcBef>
              <a:buFontTx/>
              <a:buNone/>
            </a:pPr>
            <a:r>
              <a:rPr lang="en-US" altLang="zh-CN" sz="2400" b="1" dirty="0">
                <a:latin typeface="Calibri" panose="020F0502020204030204" pitchFamily="34" charset="0"/>
                <a:ea typeface="宋体" panose="02010600030101010101" pitchFamily="2" charset="-122"/>
              </a:rPr>
              <a:t>Groundnut</a:t>
            </a:r>
          </a:p>
          <a:p>
            <a:pPr algn="ctr" eaLnBrk="1" fontAlgn="b" hangingPunct="1">
              <a:spcBef>
                <a:spcPct val="0"/>
              </a:spcBef>
              <a:buFontTx/>
              <a:buNone/>
            </a:pPr>
            <a:endParaRPr lang="en-US" altLang="en-US" sz="2400" dirty="0">
              <a:latin typeface="Calibri" panose="020F0502020204030204" pitchFamily="34" charset="0"/>
            </a:endParaRPr>
          </a:p>
        </p:txBody>
      </p:sp>
      <p:sp>
        <p:nvSpPr>
          <p:cNvPr id="6" name="Rectangle 5"/>
          <p:cNvSpPr/>
          <p:nvPr/>
        </p:nvSpPr>
        <p:spPr>
          <a:xfrm>
            <a:off x="7543800" y="2038350"/>
            <a:ext cx="457200" cy="304800"/>
          </a:xfrm>
          <a:prstGeom prst="rect">
            <a:avLst/>
          </a:prstGeom>
          <a:solidFill>
            <a:srgbClr val="FFABA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17"/>
          <p:cNvSpPr txBox="1">
            <a:spLocks noChangeArrowheads="1"/>
          </p:cNvSpPr>
          <p:nvPr/>
        </p:nvSpPr>
        <p:spPr bwMode="auto">
          <a:xfrm>
            <a:off x="7924800" y="2024063"/>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  </a:t>
            </a:r>
            <a:r>
              <a:rPr lang="en-US" altLang="en-US" sz="1800">
                <a:latin typeface="Calibri" panose="020F0502020204030204" pitchFamily="34" charset="0"/>
                <a:cs typeface="Arial" panose="020B0604020202020204" pitchFamily="34" charset="0"/>
              </a:rPr>
              <a:t>Java</a:t>
            </a:r>
          </a:p>
        </p:txBody>
      </p:sp>
      <p:sp>
        <p:nvSpPr>
          <p:cNvPr id="11" name="Rectangle 10"/>
          <p:cNvSpPr/>
          <p:nvPr/>
        </p:nvSpPr>
        <p:spPr>
          <a:xfrm>
            <a:off x="7543800" y="2557463"/>
            <a:ext cx="457200" cy="304800"/>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xtBox 18"/>
          <p:cNvSpPr txBox="1">
            <a:spLocks noChangeArrowheads="1"/>
          </p:cNvSpPr>
          <p:nvPr/>
        </p:nvSpPr>
        <p:spPr bwMode="auto">
          <a:xfrm>
            <a:off x="8043863" y="253523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cs typeface="Arial" panose="020B0604020202020204" pitchFamily="34" charset="0"/>
              </a:rPr>
              <a:t>Bold</a:t>
            </a:r>
          </a:p>
        </p:txBody>
      </p:sp>
      <p:sp>
        <p:nvSpPr>
          <p:cNvPr id="13" name="Rectangle 12"/>
          <p:cNvSpPr/>
          <p:nvPr/>
        </p:nvSpPr>
        <p:spPr>
          <a:xfrm>
            <a:off x="7543800" y="3048000"/>
            <a:ext cx="457200" cy="304800"/>
          </a:xfrm>
          <a:prstGeom prst="rect">
            <a:avLst/>
          </a:prstGeom>
          <a:solidFill>
            <a:srgbClr val="C1F41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TextBox 19"/>
          <p:cNvSpPr txBox="1">
            <a:spLocks noChangeArrowheads="1"/>
          </p:cNvSpPr>
          <p:nvPr/>
        </p:nvSpPr>
        <p:spPr bwMode="auto">
          <a:xfrm>
            <a:off x="8058150" y="3024188"/>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cs typeface="Arial" panose="020B0604020202020204" pitchFamily="34" charset="0"/>
              </a:rPr>
              <a:t>Both</a:t>
            </a:r>
          </a:p>
        </p:txBody>
      </p:sp>
      <p:sp>
        <p:nvSpPr>
          <p:cNvPr id="15" name="TextBox 16"/>
          <p:cNvSpPr txBox="1">
            <a:spLocks noChangeArrowheads="1"/>
          </p:cNvSpPr>
          <p:nvPr/>
        </p:nvSpPr>
        <p:spPr bwMode="auto">
          <a:xfrm>
            <a:off x="6477000" y="3886200"/>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a:latin typeface="Calibri" panose="020F0502020204030204" pitchFamily="34" charset="0"/>
                <a:ea typeface="Arial Unicode MS" pitchFamily="34" charset="-128"/>
              </a:rPr>
              <a:t>Total Indian Winter and Summer Production</a:t>
            </a:r>
          </a:p>
        </p:txBody>
      </p:sp>
      <p:sp>
        <p:nvSpPr>
          <p:cNvPr id="16" name="TextBox 23"/>
          <p:cNvSpPr txBox="1">
            <a:spLocks noChangeArrowheads="1"/>
          </p:cNvSpPr>
          <p:nvPr/>
        </p:nvSpPr>
        <p:spPr bwMode="auto">
          <a:xfrm>
            <a:off x="6724650" y="4037013"/>
            <a:ext cx="2209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a:latin typeface="Calibri" panose="020F0502020204030204" pitchFamily="34" charset="0"/>
                <a:ea typeface="Arial Unicode MS" pitchFamily="34" charset="-128"/>
              </a:rPr>
              <a:t>Java (60-65%): Bold (35-40%) </a:t>
            </a:r>
          </a:p>
        </p:txBody>
      </p:sp>
      <p:sp>
        <p:nvSpPr>
          <p:cNvPr id="17" name="TextBox 1"/>
          <p:cNvSpPr txBox="1">
            <a:spLocks noChangeArrowheads="1"/>
          </p:cNvSpPr>
          <p:nvPr/>
        </p:nvSpPr>
        <p:spPr bwMode="auto">
          <a:xfrm>
            <a:off x="152400" y="49530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200">
                <a:latin typeface="Calibri" panose="020F0502020204030204" pitchFamily="34" charset="0"/>
              </a:rPr>
              <a:t>Java also being grown in some packets of Rajasthan  and Uttar Pradesh</a:t>
            </a:r>
          </a:p>
        </p:txBody>
      </p:sp>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963" y="1524000"/>
            <a:ext cx="39719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63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0" y="13716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zh-CN" sz="2400" b="1" dirty="0">
                <a:solidFill>
                  <a:schemeClr val="hlink"/>
                </a:solidFill>
                <a:latin typeface="Calibri" panose="020F0502020204030204" pitchFamily="34" charset="0"/>
                <a:ea typeface="宋体" panose="02010600030101010101" pitchFamily="2" charset="-122"/>
              </a:rPr>
              <a:t>The harvest time in major states</a:t>
            </a:r>
          </a:p>
        </p:txBody>
      </p:sp>
      <p:graphicFrame>
        <p:nvGraphicFramePr>
          <p:cNvPr id="20" name="Group 177"/>
          <p:cNvGraphicFramePr>
            <a:graphicFrameLocks noGrp="1"/>
          </p:cNvGraphicFramePr>
          <p:nvPr>
            <p:extLst>
              <p:ext uri="{D42A27DB-BD31-4B8C-83A1-F6EECF244321}">
                <p14:modId xmlns:p14="http://schemas.microsoft.com/office/powerpoint/2010/main" val="206897855"/>
              </p:ext>
            </p:extLst>
          </p:nvPr>
        </p:nvGraphicFramePr>
        <p:xfrm>
          <a:off x="1371600" y="2362200"/>
          <a:ext cx="6934200" cy="1930400"/>
        </p:xfrm>
        <a:graphic>
          <a:graphicData uri="http://schemas.openxmlformats.org/drawingml/2006/table">
            <a:tbl>
              <a:tblPr/>
              <a:tblGrid>
                <a:gridCol w="1905685">
                  <a:extLst>
                    <a:ext uri="{9D8B030D-6E8A-4147-A177-3AD203B41FA5}">
                      <a16:colId xmlns:a16="http://schemas.microsoft.com/office/drawing/2014/main" xmlns="" val="20000"/>
                    </a:ext>
                  </a:extLst>
                </a:gridCol>
                <a:gridCol w="1792892">
                  <a:extLst>
                    <a:ext uri="{9D8B030D-6E8A-4147-A177-3AD203B41FA5}">
                      <a16:colId xmlns:a16="http://schemas.microsoft.com/office/drawing/2014/main" xmlns="" val="20001"/>
                    </a:ext>
                  </a:extLst>
                </a:gridCol>
                <a:gridCol w="1617812">
                  <a:extLst>
                    <a:ext uri="{9D8B030D-6E8A-4147-A177-3AD203B41FA5}">
                      <a16:colId xmlns:a16="http://schemas.microsoft.com/office/drawing/2014/main" xmlns="" val="20002"/>
                    </a:ext>
                  </a:extLst>
                </a:gridCol>
                <a:gridCol w="1617811">
                  <a:extLst>
                    <a:ext uri="{9D8B030D-6E8A-4147-A177-3AD203B41FA5}">
                      <a16:colId xmlns:a16="http://schemas.microsoft.com/office/drawing/2014/main" xmlns="" val="20003"/>
                    </a:ext>
                  </a:extLst>
                </a:gridCol>
              </a:tblGrid>
              <a:tr h="3047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00"/>
                          </a:solidFill>
                          <a:effectLst/>
                          <a:latin typeface="Calibri" pitchFamily="34" charset="0"/>
                          <a:ea typeface="Arial Unicode MS" pitchFamily="34" charset="-128"/>
                          <a:cs typeface="Arial Unicode MS" pitchFamily="34" charset="-128"/>
                        </a:rPr>
                        <a:t>State </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FFFF00"/>
                          </a:solidFill>
                          <a:effectLst/>
                          <a:latin typeface="Calibri" pitchFamily="34" charset="0"/>
                          <a:ea typeface="Arial Unicode MS" pitchFamily="34" charset="-128"/>
                          <a:cs typeface="Arial Unicode MS" pitchFamily="34" charset="-128"/>
                        </a:rPr>
                        <a:t>Kharif</a:t>
                      </a:r>
                      <a:r>
                        <a:rPr kumimoji="0" lang="en-US" altLang="en-US" sz="1400" b="1" i="0" u="none" strike="noStrike" cap="none" normalizeH="0" baseline="0" dirty="0" smtClean="0">
                          <a:ln>
                            <a:noFill/>
                          </a:ln>
                          <a:solidFill>
                            <a:srgbClr val="FFFF00"/>
                          </a:solidFill>
                          <a:effectLst/>
                          <a:latin typeface="Calibri" pitchFamily="34" charset="0"/>
                          <a:ea typeface="Arial Unicode MS" pitchFamily="34" charset="-128"/>
                          <a:cs typeface="Arial Unicode MS" pitchFamily="34" charset="-128"/>
                        </a:rPr>
                        <a:t> </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00"/>
                          </a:solidFill>
                          <a:effectLst/>
                          <a:latin typeface="Calibri" pitchFamily="34" charset="0"/>
                          <a:ea typeface="Arial Unicode MS" pitchFamily="34" charset="-128"/>
                          <a:cs typeface="Arial Unicode MS" pitchFamily="34" charset="-128"/>
                        </a:rPr>
                        <a:t>Rabi </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00"/>
                          </a:solidFill>
                          <a:effectLst/>
                          <a:latin typeface="Calibri" pitchFamily="34" charset="0"/>
                          <a:ea typeface="Arial Unicode MS" pitchFamily="34" charset="-128"/>
                          <a:cs typeface="Arial Unicode MS" pitchFamily="34" charset="-128"/>
                        </a:rPr>
                        <a:t>Summer</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extLst>
                  <a:ext uri="{0D108BD9-81ED-4DB2-BD59-A6C34878D82A}">
                    <a16:rowId xmlns:a16="http://schemas.microsoft.com/office/drawing/2014/main" xmlns="" val="10000"/>
                  </a:ext>
                </a:extLst>
              </a:tr>
              <a:tr h="26988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Gujarat</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Oct-Nov</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May-June</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r h="26988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Rajasthan</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Oct-Nov</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2"/>
                  </a:ext>
                </a:extLst>
              </a:tr>
              <a:tr h="26988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Maharashtra</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Oct-Nov</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Apr-May</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3"/>
                  </a:ext>
                </a:extLst>
              </a:tr>
              <a:tr h="26988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Andhra Pradesh</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Oct-Nov</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Feb-May</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4"/>
                  </a:ext>
                </a:extLst>
              </a:tr>
              <a:tr h="273056">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Karnataka</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Sep-Oct</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Feb-May</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5"/>
                  </a:ext>
                </a:extLst>
              </a:tr>
              <a:tr h="273056">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Tamil Nadu</a:t>
                      </a:r>
                    </a:p>
                  </a:txBody>
                  <a:tcPr marL="37788" marR="3778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marL="37788" marR="3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algn="ctr">
                        <a:spcBef>
                          <a:spcPts val="0"/>
                        </a:spcBef>
                        <a:spcAft>
                          <a:spcPts val="0"/>
                        </a:spcAft>
                      </a:pPr>
                      <a:endParaRPr lang="en-US" sz="1400" b="1" dirty="0">
                        <a:latin typeface="Calibri" pitchFamily="34" charset="0"/>
                        <a:ea typeface="Arial Unicode MS" pitchFamily="34" charset="-128"/>
                        <a:cs typeface="Arial Unicode MS" pitchFamily="34" charset="-128"/>
                      </a:endParaRPr>
                    </a:p>
                  </a:txBody>
                  <a:tcPr marL="37788" marR="3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Apr-May</a:t>
                      </a:r>
                    </a:p>
                  </a:txBody>
                  <a:tcPr marL="37788" marR="3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93460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0" y="1290638"/>
            <a:ext cx="8839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hlink"/>
                </a:solidFill>
                <a:latin typeface="Calibri" panose="020F0502020204030204" pitchFamily="34" charset="0"/>
              </a:rPr>
              <a:t>India's Export of Groundnuts (Tons) </a:t>
            </a:r>
            <a:endParaRPr lang="en-US" altLang="zh-CN" sz="2800" b="1" dirty="0">
              <a:solidFill>
                <a:schemeClr val="hlink"/>
              </a:solidFill>
              <a:latin typeface="Calibri" panose="020F0502020204030204" pitchFamily="34" charset="0"/>
              <a:ea typeface="SimSun" panose="02010600030101010101" pitchFamily="2" charset="-122"/>
            </a:endParaRPr>
          </a:p>
        </p:txBody>
      </p:sp>
      <p:graphicFrame>
        <p:nvGraphicFramePr>
          <p:cNvPr id="5" name="Table 4"/>
          <p:cNvGraphicFramePr>
            <a:graphicFrameLocks noGrp="1"/>
          </p:cNvGraphicFramePr>
          <p:nvPr>
            <p:extLst>
              <p:ext uri="{D42A27DB-BD31-4B8C-83A1-F6EECF244321}">
                <p14:modId xmlns:p14="http://schemas.microsoft.com/office/powerpoint/2010/main" val="228570445"/>
              </p:ext>
            </p:extLst>
          </p:nvPr>
        </p:nvGraphicFramePr>
        <p:xfrm>
          <a:off x="1143000" y="3063240"/>
          <a:ext cx="6857999" cy="2674666"/>
        </p:xfrm>
        <a:graphic>
          <a:graphicData uri="http://schemas.openxmlformats.org/drawingml/2006/table">
            <a:tbl>
              <a:tblPr firstRow="1" firstCol="1" bandRow="1">
                <a:tableStyleId>{5C22544A-7EE6-4342-B048-85BDC9FD1C3A}</a:tableStyleId>
              </a:tblPr>
              <a:tblGrid>
                <a:gridCol w="842211">
                  <a:extLst>
                    <a:ext uri="{9D8B030D-6E8A-4147-A177-3AD203B41FA5}">
                      <a16:colId xmlns:a16="http://schemas.microsoft.com/office/drawing/2014/main" xmlns="" val="20000"/>
                    </a:ext>
                  </a:extLst>
                </a:gridCol>
                <a:gridCol w="1824789">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295399">
                  <a:extLst>
                    <a:ext uri="{9D8B030D-6E8A-4147-A177-3AD203B41FA5}">
                      <a16:colId xmlns:a16="http://schemas.microsoft.com/office/drawing/2014/main" xmlns="" val="20004"/>
                    </a:ext>
                  </a:extLst>
                </a:gridCol>
              </a:tblGrid>
              <a:tr h="182903">
                <a:tc rowSpan="2">
                  <a:txBody>
                    <a:bodyPr/>
                    <a:lstStyle/>
                    <a:p>
                      <a:pPr marL="0" marR="0" algn="ctr">
                        <a:spcBef>
                          <a:spcPts val="0"/>
                        </a:spcBef>
                        <a:spcAft>
                          <a:spcPts val="0"/>
                        </a:spcAft>
                      </a:pPr>
                      <a:r>
                        <a:rPr lang="en-US" sz="1200" dirty="0" err="1">
                          <a:solidFill>
                            <a:schemeClr val="tx1"/>
                          </a:solidFill>
                          <a:effectLst/>
                          <a:latin typeface="+mn-lt"/>
                          <a:cs typeface="Calibri" panose="020F0502020204030204" pitchFamily="34" charset="0"/>
                        </a:rPr>
                        <a:t>S.No</a:t>
                      </a:r>
                      <a:r>
                        <a:rPr lang="en-US" sz="1200" dirty="0">
                          <a:solidFill>
                            <a:schemeClr val="tx1"/>
                          </a:solidFill>
                          <a:effectLst/>
                          <a:latin typeface="+mn-lt"/>
                          <a:cs typeface="Calibri" panose="020F0502020204030204" pitchFamily="34" charset="0"/>
                        </a:rPr>
                        <a:t>.</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lgn="l">
                        <a:spcBef>
                          <a:spcPts val="0"/>
                        </a:spcBef>
                        <a:spcAft>
                          <a:spcPts val="0"/>
                        </a:spcAft>
                      </a:pPr>
                      <a:r>
                        <a:rPr lang="en-US" sz="1200" dirty="0">
                          <a:solidFill>
                            <a:schemeClr val="tx1"/>
                          </a:solidFill>
                          <a:effectLst/>
                          <a:latin typeface="+mn-lt"/>
                          <a:cs typeface="Calibri" panose="020F0502020204030204" pitchFamily="34" charset="0"/>
                        </a:rPr>
                        <a:t>Country</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200" dirty="0" smtClean="0">
                          <a:solidFill>
                            <a:schemeClr val="tx1"/>
                          </a:solidFill>
                          <a:effectLst/>
                          <a:latin typeface="+mn-lt"/>
                          <a:cs typeface="Calibri" panose="020F0502020204030204" pitchFamily="34" charset="0"/>
                        </a:rPr>
                        <a:t>2020-21</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200" dirty="0" smtClean="0">
                          <a:solidFill>
                            <a:schemeClr val="tx1"/>
                          </a:solidFill>
                          <a:effectLst/>
                          <a:latin typeface="+mn-lt"/>
                          <a:cs typeface="Calibri" panose="020F0502020204030204" pitchFamily="34" charset="0"/>
                        </a:rPr>
                        <a:t>2019-20</a:t>
                      </a:r>
                      <a:endParaRPr lang="en-US" sz="1200"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marL="0" marR="0" algn="ctr">
                        <a:spcBef>
                          <a:spcPts val="0"/>
                        </a:spcBef>
                        <a:spcAft>
                          <a:spcPts val="0"/>
                        </a:spcAft>
                      </a:pPr>
                      <a:r>
                        <a:rPr lang="en-US" sz="1200" b="1">
                          <a:solidFill>
                            <a:schemeClr val="tx1"/>
                          </a:solidFill>
                          <a:effectLst/>
                          <a:latin typeface="+mn-lt"/>
                          <a:cs typeface="Calibri" panose="020F0502020204030204" pitchFamily="34" charset="0"/>
                        </a:rPr>
                        <a:t>% Share</a:t>
                      </a:r>
                      <a:endParaRPr lang="en-US" sz="1200" b="1">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182903">
                <a:tc vMerge="1">
                  <a:txBody>
                    <a:bodyPr/>
                    <a:lstStyle/>
                    <a:p>
                      <a:endParaRPr lang="en-US"/>
                    </a:p>
                  </a:txBody>
                  <a:tcPr/>
                </a:tc>
                <a:tc vMerge="1">
                  <a:txBody>
                    <a:bodyPr/>
                    <a:lstStyle/>
                    <a:p>
                      <a:pPr marL="0" marR="0" algn="ctr">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Qty</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Qty</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tc>
                <a:extLst>
                  <a:ext uri="{0D108BD9-81ED-4DB2-BD59-A6C34878D82A}">
                    <a16:rowId xmlns:a16="http://schemas.microsoft.com/office/drawing/2014/main" xmlns="" val="10001"/>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1</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INDONESIA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211,860.18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213,821.57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33.18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2"/>
                  </a:ext>
                </a:extLst>
              </a:tr>
              <a:tr h="182903">
                <a:tc>
                  <a:txBody>
                    <a:bodyPr/>
                    <a:lstStyle/>
                    <a:p>
                      <a:pPr marL="0" marR="0" algn="ctr" defTabSz="914400" rtl="0" eaLnBrk="1" latinLnBrk="0" hangingPunct="1">
                        <a:spcBef>
                          <a:spcPts val="0"/>
                        </a:spcBef>
                        <a:spcAft>
                          <a:spcPts val="0"/>
                        </a:spcAft>
                      </a:pPr>
                      <a:r>
                        <a:rPr lang="en-US" sz="1200" b="1" kern="1200" dirty="0">
                          <a:solidFill>
                            <a:schemeClr val="tx1"/>
                          </a:solidFill>
                          <a:effectLst/>
                          <a:latin typeface="+mn-lt"/>
                          <a:ea typeface="+mn-ea"/>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VIETNAM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129,922.00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140,453.68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20.35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3</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CHINA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73,190.67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34,082.00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4"/>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4</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PHILIPPINES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45,751.51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47,672.62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7.16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5"/>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5</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MALAYSIA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35,351.19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dirty="0">
                          <a:solidFill>
                            <a:srgbClr val="000000"/>
                          </a:solidFill>
                          <a:effectLst/>
                          <a:latin typeface="+mn-lt"/>
                        </a:rPr>
                        <a:t>35,145.76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6"/>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6</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THAILAND</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33,762.60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30,022.84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7"/>
                  </a:ext>
                </a:extLst>
              </a:tr>
              <a:tr h="182903">
                <a:tc>
                  <a:txBody>
                    <a:bodyPr/>
                    <a:lstStyle/>
                    <a:p>
                      <a:pPr marL="0" marR="0" algn="ctr">
                        <a:spcBef>
                          <a:spcPts val="0"/>
                        </a:spcBef>
                        <a:spcAft>
                          <a:spcPts val="0"/>
                        </a:spcAft>
                      </a:pPr>
                      <a:r>
                        <a:rPr lang="en-US" sz="1200" b="1">
                          <a:solidFill>
                            <a:schemeClr val="tx1"/>
                          </a:solidFill>
                          <a:effectLst/>
                          <a:latin typeface="+mn-lt"/>
                          <a:cs typeface="Calibri" panose="020F0502020204030204" pitchFamily="34" charset="0"/>
                        </a:rPr>
                        <a:t>7</a:t>
                      </a:r>
                      <a:endParaRPr lang="en-US" sz="1200" b="1">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smtClean="0">
                          <a:solidFill>
                            <a:srgbClr val="000000"/>
                          </a:solidFill>
                          <a:effectLst/>
                          <a:latin typeface="+mn-lt"/>
                        </a:rPr>
                        <a:t>UAE</a:t>
                      </a:r>
                      <a:endParaRPr lang="en-US" sz="1200" b="0" i="0"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14,088.31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13,112.60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8"/>
                  </a:ext>
                </a:extLst>
              </a:tr>
              <a:tr h="182903">
                <a:tc>
                  <a:txBody>
                    <a:bodyPr/>
                    <a:lstStyle/>
                    <a:p>
                      <a:pPr marL="0" marR="0" algn="ctr">
                        <a:spcBef>
                          <a:spcPts val="0"/>
                        </a:spcBef>
                        <a:spcAft>
                          <a:spcPts val="0"/>
                        </a:spcAft>
                      </a:pPr>
                      <a:r>
                        <a:rPr lang="en-US" sz="1200" b="1">
                          <a:solidFill>
                            <a:schemeClr val="tx1"/>
                          </a:solidFill>
                          <a:effectLst/>
                          <a:latin typeface="+mn-lt"/>
                          <a:cs typeface="Calibri" panose="020F0502020204030204" pitchFamily="34" charset="0"/>
                        </a:rPr>
                        <a:t>8</a:t>
                      </a:r>
                      <a:endParaRPr lang="en-US" sz="1200" b="1">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dirty="0">
                          <a:solidFill>
                            <a:srgbClr val="000000"/>
                          </a:solidFill>
                          <a:effectLst/>
                          <a:latin typeface="+mn-lt"/>
                        </a:rPr>
                        <a:t>NEPAL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dirty="0">
                          <a:solidFill>
                            <a:srgbClr val="000000"/>
                          </a:solidFill>
                          <a:effectLst/>
                          <a:latin typeface="+mn-lt"/>
                        </a:rPr>
                        <a:t>12,347.68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13,755.10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9"/>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9</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a:solidFill>
                            <a:srgbClr val="000000"/>
                          </a:solidFill>
                          <a:effectLst/>
                          <a:latin typeface="+mn-lt"/>
                        </a:rPr>
                        <a:t>RUSSIA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dirty="0">
                          <a:solidFill>
                            <a:srgbClr val="000000"/>
                          </a:solidFill>
                          <a:effectLst/>
                          <a:latin typeface="+mn-lt"/>
                        </a:rPr>
                        <a:t>12,267.40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20,203.48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10"/>
                  </a:ext>
                </a:extLst>
              </a:tr>
              <a:tr h="182903">
                <a:tc>
                  <a:txBody>
                    <a:bodyPr/>
                    <a:lstStyle/>
                    <a:p>
                      <a:pPr marL="0" marR="0" algn="ctr">
                        <a:spcBef>
                          <a:spcPts val="0"/>
                        </a:spcBef>
                        <a:spcAft>
                          <a:spcPts val="0"/>
                        </a:spcAft>
                      </a:pPr>
                      <a:r>
                        <a:rPr lang="en-US" sz="1200" b="1" dirty="0">
                          <a:solidFill>
                            <a:schemeClr val="tx1"/>
                          </a:solidFill>
                          <a:effectLst/>
                          <a:latin typeface="+mn-lt"/>
                          <a:cs typeface="Calibri" panose="020F0502020204030204" pitchFamily="34" charset="0"/>
                        </a:rPr>
                        <a:t>10</a:t>
                      </a:r>
                      <a:endParaRPr lang="en-US" sz="1200" b="1" dirty="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a:solidFill>
                            <a:srgbClr val="000000"/>
                          </a:solidFill>
                          <a:effectLst/>
                          <a:latin typeface="+mn-lt"/>
                        </a:rPr>
                        <a:t>UKRAINE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dirty="0">
                          <a:solidFill>
                            <a:srgbClr val="000000"/>
                          </a:solidFill>
                          <a:effectLst/>
                          <a:latin typeface="+mn-lt"/>
                        </a:rPr>
                        <a:t>10,812.00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dirty="0">
                          <a:solidFill>
                            <a:srgbClr val="000000"/>
                          </a:solidFill>
                          <a:effectLst/>
                          <a:latin typeface="+mn-lt"/>
                        </a:rPr>
                        <a:t>15,107.00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11"/>
                  </a:ext>
                </a:extLst>
              </a:tr>
              <a:tr h="182903">
                <a:tc>
                  <a:txBody>
                    <a:bodyPr/>
                    <a:lstStyle/>
                    <a:p>
                      <a:pPr marL="0" marR="0">
                        <a:spcBef>
                          <a:spcPts val="0"/>
                        </a:spcBef>
                        <a:spcAft>
                          <a:spcPts val="0"/>
                        </a:spcAft>
                      </a:pPr>
                      <a:r>
                        <a:rPr lang="en-US" sz="1200" b="1">
                          <a:solidFill>
                            <a:schemeClr val="tx1"/>
                          </a:solidFill>
                          <a:effectLst/>
                          <a:latin typeface="+mn-lt"/>
                          <a:cs typeface="Calibri" panose="020F0502020204030204" pitchFamily="34" charset="0"/>
                        </a:rPr>
                        <a:t> </a:t>
                      </a:r>
                      <a:endParaRPr lang="en-US" sz="1200" b="1">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0" i="0" u="none" strike="noStrike">
                          <a:solidFill>
                            <a:srgbClr val="000000"/>
                          </a:solidFill>
                          <a:effectLst/>
                          <a:latin typeface="+mn-lt"/>
                        </a:rPr>
                        <a:t>Others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59229.38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dirty="0">
                          <a:solidFill>
                            <a:srgbClr val="000000"/>
                          </a:solidFill>
                          <a:effectLst/>
                          <a:latin typeface="+mn-lt"/>
                        </a:rPr>
                        <a:t>101066.27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0" i="0" u="none" strike="noStrike">
                          <a:solidFill>
                            <a:srgbClr val="000000"/>
                          </a:solidFill>
                          <a:effectLst/>
                          <a:latin typeface="+mn-lt"/>
                        </a:rPr>
                        <a:t>9.28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12"/>
                  </a:ext>
                </a:extLst>
              </a:tr>
              <a:tr h="182903">
                <a:tc>
                  <a:txBody>
                    <a:bodyPr/>
                    <a:lstStyle/>
                    <a:p>
                      <a:pPr marL="0" marR="0">
                        <a:spcBef>
                          <a:spcPts val="0"/>
                        </a:spcBef>
                        <a:spcAft>
                          <a:spcPts val="0"/>
                        </a:spcAft>
                      </a:pPr>
                      <a:r>
                        <a:rPr lang="en-US" sz="1200">
                          <a:solidFill>
                            <a:schemeClr val="tx1"/>
                          </a:solidFill>
                          <a:effectLst/>
                          <a:latin typeface="+mn-lt"/>
                          <a:cs typeface="Calibri" panose="020F0502020204030204" pitchFamily="34" charset="0"/>
                        </a:rPr>
                        <a:t> </a:t>
                      </a:r>
                      <a:endParaRPr lang="en-US" sz="1200">
                        <a:solidFill>
                          <a:schemeClr val="tx1"/>
                        </a:solidFill>
                        <a:effectLst/>
                        <a:latin typeface="+mn-lt"/>
                        <a:ea typeface="Times New Roman" panose="02020603050405020304" pitchFamily="18"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US" sz="1200" b="1" i="0" u="none" strike="noStrike">
                          <a:solidFill>
                            <a:srgbClr val="000000"/>
                          </a:solidFill>
                          <a:effectLst/>
                          <a:latin typeface="+mn-lt"/>
                        </a:rPr>
                        <a:t>Total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a:solidFill>
                            <a:srgbClr val="000000"/>
                          </a:solidFill>
                          <a:effectLst/>
                          <a:latin typeface="+mn-lt"/>
                        </a:rPr>
                        <a:t>638,582.92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dirty="0">
                          <a:solidFill>
                            <a:srgbClr val="000000"/>
                          </a:solidFill>
                          <a:effectLst/>
                          <a:latin typeface="+mn-lt"/>
                        </a:rPr>
                        <a:t>664,442.92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200" b="1" i="0" u="none" strike="noStrike" dirty="0">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13"/>
                  </a:ext>
                </a:extLst>
              </a:tr>
            </a:tbl>
          </a:graphicData>
        </a:graphic>
      </p:graphicFrame>
      <p:sp>
        <p:nvSpPr>
          <p:cNvPr id="6" name="Rectangle 11"/>
          <p:cNvSpPr>
            <a:spLocks noChangeArrowheads="1"/>
          </p:cNvSpPr>
          <p:nvPr/>
        </p:nvSpPr>
        <p:spPr bwMode="auto">
          <a:xfrm>
            <a:off x="152400" y="5737906"/>
            <a:ext cx="1485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000" b="1" dirty="0">
                <a:latin typeface="Calibri" panose="020F0502020204030204" pitchFamily="34" charset="0"/>
              </a:rPr>
              <a:t> Source MOC</a:t>
            </a:r>
          </a:p>
        </p:txBody>
      </p:sp>
      <p:sp>
        <p:nvSpPr>
          <p:cNvPr id="8" name="Rectangle 3">
            <a:extLst/>
          </p:cNvPr>
          <p:cNvSpPr>
            <a:spLocks noChangeArrowheads="1"/>
          </p:cNvSpPr>
          <p:nvPr/>
        </p:nvSpPr>
        <p:spPr bwMode="auto">
          <a:xfrm>
            <a:off x="4049486" y="1757362"/>
            <a:ext cx="3962400" cy="1200150"/>
          </a:xfrm>
          <a:prstGeom prst="rect">
            <a:avLst/>
          </a:prstGeom>
          <a:solidFill>
            <a:schemeClr val="accent6">
              <a:lumMod val="75000"/>
            </a:schemeClr>
          </a:solidFill>
          <a:ln>
            <a:noFill/>
          </a:ln>
        </p:spPr>
        <p:txBody>
          <a:bodyPr wrap="square">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380"/>
              </a:spcAft>
              <a:buFont typeface="Arial" panose="020B0604020202020204" pitchFamily="34" charset="0"/>
              <a:buNone/>
              <a:defRPr/>
            </a:pPr>
            <a:r>
              <a:rPr lang="en-US" altLang="en-US" sz="2400" b="1" dirty="0">
                <a:latin typeface="+mn-lt"/>
              </a:rPr>
              <a:t>Nearly 13% of the annual kernel production is processed for export</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743" y="1757362"/>
            <a:ext cx="314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824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457450" y="1412689"/>
            <a:ext cx="535577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hlink"/>
                </a:solidFill>
                <a:latin typeface="Calibri" panose="020F0502020204030204" pitchFamily="34" charset="0"/>
              </a:rPr>
              <a:t>India's </a:t>
            </a:r>
            <a:r>
              <a:rPr lang="en-US" altLang="en-US" sz="2400" b="1" dirty="0" smtClean="0">
                <a:solidFill>
                  <a:schemeClr val="hlink"/>
                </a:solidFill>
                <a:latin typeface="Calibri" panose="020F0502020204030204" pitchFamily="34" charset="0"/>
              </a:rPr>
              <a:t>Export </a:t>
            </a:r>
            <a:r>
              <a:rPr lang="en-US" altLang="en-US" sz="2400" b="1" dirty="0">
                <a:solidFill>
                  <a:schemeClr val="hlink"/>
                </a:solidFill>
                <a:latin typeface="Calibri" panose="020F0502020204030204" pitchFamily="34" charset="0"/>
              </a:rPr>
              <a:t>of Groundnut oil </a:t>
            </a:r>
            <a:endParaRPr lang="en-US" altLang="zh-CN" sz="2400" b="1" dirty="0">
              <a:solidFill>
                <a:schemeClr val="hlink"/>
              </a:solidFill>
              <a:latin typeface="Calibri" panose="020F0502020204030204" pitchFamily="34" charset="0"/>
              <a:ea typeface="SimSun" panose="02010600030101010101" pitchFamily="2" charset="-122"/>
            </a:endParaRPr>
          </a:p>
        </p:txBody>
      </p:sp>
      <p:pic>
        <p:nvPicPr>
          <p:cNvPr id="6" name="Picture 34" descr="Image result for groundnut 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395015"/>
            <a:ext cx="21717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306607881"/>
              </p:ext>
            </p:extLst>
          </p:nvPr>
        </p:nvGraphicFramePr>
        <p:xfrm>
          <a:off x="536575" y="3575844"/>
          <a:ext cx="8531225" cy="935037"/>
        </p:xfrm>
        <a:graphic>
          <a:graphicData uri="http://schemas.openxmlformats.org/drawingml/2006/table">
            <a:tbl>
              <a:tblPr firstRow="1" bandRow="1">
                <a:tableStyleId>{5C22544A-7EE6-4342-B048-85BDC9FD1C3A}</a:tableStyleId>
              </a:tblPr>
              <a:tblGrid>
                <a:gridCol w="2892425">
                  <a:extLst>
                    <a:ext uri="{9D8B030D-6E8A-4147-A177-3AD203B41FA5}">
                      <a16:colId xmlns:a16="http://schemas.microsoft.com/office/drawing/2014/main" xmlns="" val="20000"/>
                    </a:ext>
                  </a:extLst>
                </a:gridCol>
                <a:gridCol w="1534692">
                  <a:extLst>
                    <a:ext uri="{9D8B030D-6E8A-4147-A177-3AD203B41FA5}">
                      <a16:colId xmlns:a16="http://schemas.microsoft.com/office/drawing/2014/main" xmlns="" val="20001"/>
                    </a:ext>
                  </a:extLst>
                </a:gridCol>
                <a:gridCol w="1237747">
                  <a:extLst>
                    <a:ext uri="{9D8B030D-6E8A-4147-A177-3AD203B41FA5}">
                      <a16:colId xmlns:a16="http://schemas.microsoft.com/office/drawing/2014/main" xmlns="" val="20002"/>
                    </a:ext>
                  </a:extLst>
                </a:gridCol>
                <a:gridCol w="1368036">
                  <a:extLst>
                    <a:ext uri="{9D8B030D-6E8A-4147-A177-3AD203B41FA5}">
                      <a16:colId xmlns:a16="http://schemas.microsoft.com/office/drawing/2014/main" xmlns="" val="20003"/>
                    </a:ext>
                  </a:extLst>
                </a:gridCol>
                <a:gridCol w="1498325">
                  <a:extLst>
                    <a:ext uri="{9D8B030D-6E8A-4147-A177-3AD203B41FA5}">
                      <a16:colId xmlns:a16="http://schemas.microsoft.com/office/drawing/2014/main" xmlns="" val="20004"/>
                    </a:ext>
                  </a:extLst>
                </a:gridCol>
              </a:tblGrid>
              <a:tr h="579520">
                <a:tc>
                  <a:txBody>
                    <a:bodyPr/>
                    <a:lstStyle/>
                    <a:p>
                      <a:r>
                        <a:rPr lang="en-US" sz="1600" b="1" dirty="0">
                          <a:solidFill>
                            <a:srgbClr val="C00000"/>
                          </a:solidFill>
                          <a:latin typeface="Calibri" panose="020F0502020204030204" pitchFamily="34" charset="0"/>
                        </a:rPr>
                        <a:t>Year</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smtClean="0">
                          <a:solidFill>
                            <a:srgbClr val="C00000"/>
                          </a:solidFill>
                          <a:latin typeface="Calibri" panose="020F0502020204030204" pitchFamily="34" charset="0"/>
                        </a:rPr>
                        <a:t>2020-2021</a:t>
                      </a:r>
                      <a:endParaRPr lang="en-US" sz="1600" b="1" dirty="0">
                        <a:solidFill>
                          <a:srgbClr val="C00000"/>
                        </a:solidFill>
                        <a:latin typeface="Calibri" panose="020F0502020204030204" pitchFamily="34" charset="0"/>
                      </a:endParaRP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C00000"/>
                          </a:solidFill>
                          <a:latin typeface="Calibri" panose="020F0502020204030204" pitchFamily="34" charset="0"/>
                        </a:rPr>
                        <a:t>2019-20</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C00000"/>
                          </a:solidFill>
                          <a:latin typeface="Calibri" panose="020F0502020204030204" pitchFamily="34" charset="0"/>
                        </a:rPr>
                        <a:t>2018-19</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C00000"/>
                          </a:solidFill>
                          <a:latin typeface="Calibri" panose="020F0502020204030204" pitchFamily="34" charset="0"/>
                        </a:rPr>
                        <a:t>2017-18</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55517">
                <a:tc>
                  <a:txBody>
                    <a:bodyPr/>
                    <a:lstStyle/>
                    <a:p>
                      <a:r>
                        <a:rPr lang="en-US" sz="1600" b="1" dirty="0">
                          <a:latin typeface="Calibri" panose="020F0502020204030204" pitchFamily="34" charset="0"/>
                        </a:rPr>
                        <a:t>India Export Quantity (Tons)</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2,43,337</a:t>
                      </a:r>
                      <a:endParaRPr lang="en-US" sz="1600" b="1" dirty="0">
                        <a:latin typeface="Calibri" panose="020F0502020204030204" pitchFamily="34" charset="0"/>
                      </a:endParaRP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42698</a:t>
                      </a:r>
                      <a:endParaRPr lang="en-US" sz="1600" b="1" dirty="0">
                        <a:latin typeface="Calibri" panose="020F0502020204030204" pitchFamily="34" charset="0"/>
                      </a:endParaRP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17057</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12171</a:t>
                      </a:r>
                    </a:p>
                  </a:txBody>
                  <a:tcPr marT="45752" marB="45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bl>
          </a:graphicData>
        </a:graphic>
      </p:graphicFrame>
      <p:sp>
        <p:nvSpPr>
          <p:cNvPr id="8" name="TextBox 2"/>
          <p:cNvSpPr txBox="1">
            <a:spLocks noChangeArrowheads="1"/>
          </p:cNvSpPr>
          <p:nvPr/>
        </p:nvSpPr>
        <p:spPr bwMode="auto">
          <a:xfrm>
            <a:off x="460375" y="4862513"/>
            <a:ext cx="86074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600" b="1" dirty="0"/>
              <a:t>India has exported </a:t>
            </a:r>
            <a:r>
              <a:rPr lang="en-US" altLang="en-US" sz="1600" b="1" dirty="0" smtClean="0"/>
              <a:t>2,43,337 tons </a:t>
            </a:r>
            <a:r>
              <a:rPr lang="en-US" altLang="en-US" sz="1600" b="1" dirty="0"/>
              <a:t>of groundnut oil during </a:t>
            </a:r>
            <a:r>
              <a:rPr lang="en-US" altLang="en-US" sz="1600" b="1" dirty="0" smtClean="0"/>
              <a:t>2020-21 out </a:t>
            </a:r>
            <a:r>
              <a:rPr lang="en-US" altLang="en-US" sz="1600" b="1" dirty="0"/>
              <a:t>of which export to China was </a:t>
            </a:r>
            <a:r>
              <a:rPr lang="en-US" altLang="en-US" sz="1600" b="1" dirty="0" smtClean="0"/>
              <a:t>2,34,087 </a:t>
            </a:r>
            <a:r>
              <a:rPr lang="en-US" altLang="en-US" sz="1600" b="1" dirty="0"/>
              <a:t>tons</a:t>
            </a:r>
            <a:r>
              <a:rPr lang="en-US" altLang="en-US" sz="1600" b="1" dirty="0" smtClean="0"/>
              <a:t>.</a:t>
            </a:r>
            <a:endParaRPr lang="en-US" altLang="en-US" sz="1600" b="1" dirty="0"/>
          </a:p>
          <a:p>
            <a:pPr>
              <a:spcBef>
                <a:spcPct val="0"/>
              </a:spcBef>
              <a:buFontTx/>
              <a:buNone/>
            </a:pPr>
            <a:endParaRPr lang="en-US" altLang="en-US" sz="1800" dirty="0"/>
          </a:p>
        </p:txBody>
      </p:sp>
      <p:sp>
        <p:nvSpPr>
          <p:cNvPr id="9" name="Rectangle 11"/>
          <p:cNvSpPr>
            <a:spLocks noChangeArrowheads="1"/>
          </p:cNvSpPr>
          <p:nvPr/>
        </p:nvSpPr>
        <p:spPr bwMode="auto">
          <a:xfrm>
            <a:off x="0" y="4554736"/>
            <a:ext cx="1485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b="1" dirty="0">
                <a:solidFill>
                  <a:srgbClr val="4810D4"/>
                </a:solidFill>
                <a:latin typeface="Calibri" panose="020F0502020204030204" pitchFamily="34" charset="0"/>
              </a:rPr>
              <a:t> Source MOC</a:t>
            </a:r>
          </a:p>
        </p:txBody>
      </p:sp>
      <p:sp>
        <p:nvSpPr>
          <p:cNvPr id="10" name="Rectangle 3"/>
          <p:cNvSpPr>
            <a:spLocks noChangeArrowheads="1"/>
          </p:cNvSpPr>
          <p:nvPr/>
        </p:nvSpPr>
        <p:spPr bwMode="auto">
          <a:xfrm>
            <a:off x="4764087" y="1940638"/>
            <a:ext cx="4194175" cy="11490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indent="15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75"/>
              </a:spcAft>
              <a:buFontTx/>
              <a:buNone/>
            </a:pPr>
            <a:r>
              <a:rPr lang="en-US" altLang="en-US" sz="1900" b="1" dirty="0">
                <a:latin typeface="+mn-lt"/>
                <a:cs typeface="Times New Roman" panose="02020603050405020304" pitchFamily="18" charset="0"/>
              </a:rPr>
              <a:t>Share in Global </a:t>
            </a:r>
            <a:r>
              <a:rPr lang="en-US" altLang="en-US" sz="1900" b="1" dirty="0" err="1">
                <a:latin typeface="+mn-lt"/>
                <a:cs typeface="Times New Roman" panose="02020603050405020304" pitchFamily="18" charset="0"/>
              </a:rPr>
              <a:t>Prod’n</a:t>
            </a:r>
            <a:r>
              <a:rPr lang="en-US" altLang="en-US" sz="1900" b="1" dirty="0">
                <a:latin typeface="+mn-lt"/>
                <a:cs typeface="Times New Roman" panose="02020603050405020304" pitchFamily="18" charset="0"/>
              </a:rPr>
              <a:t> 	    ≈ </a:t>
            </a:r>
            <a:r>
              <a:rPr lang="en-US" altLang="en-US" sz="1900" b="1" dirty="0" smtClean="0">
                <a:latin typeface="+mn-lt"/>
                <a:cs typeface="Times New Roman" panose="02020603050405020304" pitchFamily="18" charset="0"/>
              </a:rPr>
              <a:t>15.46</a:t>
            </a:r>
            <a:r>
              <a:rPr lang="en-US" altLang="en-US" sz="1900" b="1" dirty="0">
                <a:latin typeface="+mn-lt"/>
                <a:cs typeface="Times New Roman" panose="02020603050405020304" pitchFamily="18" charset="0"/>
              </a:rPr>
              <a:t>%</a:t>
            </a:r>
          </a:p>
          <a:p>
            <a:pPr eaLnBrk="1" hangingPunct="1">
              <a:spcBef>
                <a:spcPct val="0"/>
              </a:spcBef>
              <a:spcAft>
                <a:spcPts val="675"/>
              </a:spcAft>
              <a:buFontTx/>
              <a:buNone/>
            </a:pPr>
            <a:r>
              <a:rPr lang="en-US" altLang="en-US" sz="1900" b="1" dirty="0">
                <a:latin typeface="+mn-lt"/>
                <a:cs typeface="Times New Roman" panose="02020603050405020304" pitchFamily="18" charset="0"/>
              </a:rPr>
              <a:t>Share in Global Exports 	    ≈ </a:t>
            </a:r>
            <a:r>
              <a:rPr lang="en-US" altLang="en-US" sz="1900" b="1" dirty="0" smtClean="0">
                <a:latin typeface="+mn-lt"/>
                <a:cs typeface="Times New Roman" panose="02020603050405020304" pitchFamily="18" charset="0"/>
              </a:rPr>
              <a:t>50.22%</a:t>
            </a:r>
            <a:endParaRPr lang="en-US" altLang="en-US" sz="1900" b="1" dirty="0">
              <a:latin typeface="+mn-lt"/>
              <a:cs typeface="Times New Roman" panose="02020603050405020304" pitchFamily="18" charset="0"/>
            </a:endParaRPr>
          </a:p>
          <a:p>
            <a:pPr eaLnBrk="1" hangingPunct="1">
              <a:spcBef>
                <a:spcPct val="0"/>
              </a:spcBef>
              <a:spcAft>
                <a:spcPts val="675"/>
              </a:spcAft>
              <a:buFontTx/>
              <a:buNone/>
            </a:pPr>
            <a:r>
              <a:rPr lang="en-US" altLang="en-US" sz="1900" b="1" dirty="0">
                <a:latin typeface="+mn-lt"/>
                <a:cs typeface="Times New Roman" panose="02020603050405020304" pitchFamily="18" charset="0"/>
              </a:rPr>
              <a:t>Extent of </a:t>
            </a:r>
            <a:r>
              <a:rPr lang="en-US" altLang="en-US" sz="1900" b="1" dirty="0" err="1">
                <a:latin typeface="+mn-lt"/>
                <a:cs typeface="Times New Roman" panose="02020603050405020304" pitchFamily="18" charset="0"/>
              </a:rPr>
              <a:t>Prod’n</a:t>
            </a:r>
            <a:r>
              <a:rPr lang="en-US" altLang="en-US" sz="1900" b="1" dirty="0">
                <a:latin typeface="+mn-lt"/>
                <a:cs typeface="Times New Roman" panose="02020603050405020304" pitchFamily="18" charset="0"/>
              </a:rPr>
              <a:t> Exported    </a:t>
            </a:r>
            <a:r>
              <a:rPr lang="en-US" altLang="en-US" sz="1900" b="1" dirty="0" smtClean="0">
                <a:latin typeface="+mn-lt"/>
                <a:cs typeface="Times New Roman" panose="02020603050405020304" pitchFamily="18" charset="0"/>
              </a:rPr>
              <a:t>   ≈ 36.73%</a:t>
            </a:r>
          </a:p>
        </p:txBody>
      </p:sp>
      <p:sp>
        <p:nvSpPr>
          <p:cNvPr id="2" name="TextBox 1"/>
          <p:cNvSpPr txBox="1"/>
          <p:nvPr/>
        </p:nvSpPr>
        <p:spPr>
          <a:xfrm>
            <a:off x="6598377" y="3089671"/>
            <a:ext cx="2429690" cy="338554"/>
          </a:xfrm>
          <a:prstGeom prst="rect">
            <a:avLst/>
          </a:prstGeom>
          <a:noFill/>
        </p:spPr>
        <p:txBody>
          <a:bodyPr wrap="square" rtlCol="0">
            <a:spAutoFit/>
          </a:bodyPr>
          <a:lstStyle/>
          <a:p>
            <a:r>
              <a:rPr lang="en-US" sz="1600" b="1" dirty="0" smtClean="0">
                <a:solidFill>
                  <a:srgbClr val="4810D4"/>
                </a:solidFill>
              </a:rPr>
              <a:t>Source: Oil World 2021</a:t>
            </a:r>
            <a:endParaRPr lang="en-US" sz="1600" b="1" dirty="0">
              <a:solidFill>
                <a:srgbClr val="4810D4"/>
              </a:solidFill>
            </a:endParaRPr>
          </a:p>
        </p:txBody>
      </p:sp>
    </p:spTree>
    <p:extLst>
      <p:ext uri="{BB962C8B-B14F-4D97-AF65-F5344CB8AC3E}">
        <p14:creationId xmlns:p14="http://schemas.microsoft.com/office/powerpoint/2010/main" val="3605046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364456"/>
            <a:ext cx="8839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hlink"/>
                </a:solidFill>
                <a:latin typeface="Calibri" panose="020F0502020204030204" pitchFamily="34" charset="0"/>
              </a:rPr>
              <a:t>India's Export of Peanut Butter</a:t>
            </a:r>
            <a:endParaRPr lang="en-US" altLang="zh-CN" sz="2800" b="1" dirty="0">
              <a:solidFill>
                <a:schemeClr val="hlink"/>
              </a:solidFill>
              <a:latin typeface="Calibri" panose="020F0502020204030204" pitchFamily="34" charset="0"/>
              <a:ea typeface="SimSun" panose="02010600030101010101" pitchFamily="2" charset="-122"/>
            </a:endParaRPr>
          </a:p>
        </p:txBody>
      </p:sp>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1346200"/>
            <a:ext cx="15684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5525" y="1265238"/>
            <a:ext cx="153193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215188" y="2755900"/>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b="1" dirty="0">
                <a:latin typeface="Calibri" panose="020F0502020204030204" pitchFamily="34" charset="0"/>
              </a:rPr>
              <a:t> (QTY in Tons)</a:t>
            </a:r>
          </a:p>
        </p:txBody>
      </p:sp>
      <p:graphicFrame>
        <p:nvGraphicFramePr>
          <p:cNvPr id="6" name="Table 5"/>
          <p:cNvGraphicFramePr>
            <a:graphicFrameLocks noGrp="1"/>
          </p:cNvGraphicFramePr>
          <p:nvPr>
            <p:extLst>
              <p:ext uri="{D42A27DB-BD31-4B8C-83A1-F6EECF244321}">
                <p14:modId xmlns:p14="http://schemas.microsoft.com/office/powerpoint/2010/main" val="4145283172"/>
              </p:ext>
            </p:extLst>
          </p:nvPr>
        </p:nvGraphicFramePr>
        <p:xfrm>
          <a:off x="471488" y="3106738"/>
          <a:ext cx="7967119" cy="690562"/>
        </p:xfrm>
        <a:graphic>
          <a:graphicData uri="http://schemas.openxmlformats.org/drawingml/2006/table">
            <a:tbl>
              <a:tblPr firstRow="1" bandRow="1">
                <a:tableStyleId>{5C22544A-7EE6-4342-B048-85BDC9FD1C3A}</a:tableStyleId>
              </a:tblPr>
              <a:tblGrid>
                <a:gridCol w="959005">
                  <a:extLst>
                    <a:ext uri="{9D8B030D-6E8A-4147-A177-3AD203B41FA5}">
                      <a16:colId xmlns:a16="http://schemas.microsoft.com/office/drawing/2014/main" xmlns="" val="20000"/>
                    </a:ext>
                  </a:extLst>
                </a:gridCol>
                <a:gridCol w="1180314">
                  <a:extLst>
                    <a:ext uri="{9D8B030D-6E8A-4147-A177-3AD203B41FA5}">
                      <a16:colId xmlns:a16="http://schemas.microsoft.com/office/drawing/2014/main" xmlns="" val="2340628077"/>
                    </a:ext>
                  </a:extLst>
                </a:gridCol>
                <a:gridCol w="1180314">
                  <a:extLst>
                    <a:ext uri="{9D8B030D-6E8A-4147-A177-3AD203B41FA5}">
                      <a16:colId xmlns:a16="http://schemas.microsoft.com/office/drawing/2014/main" xmlns="" val="20001"/>
                    </a:ext>
                  </a:extLst>
                </a:gridCol>
                <a:gridCol w="1180314">
                  <a:extLst>
                    <a:ext uri="{9D8B030D-6E8A-4147-A177-3AD203B41FA5}">
                      <a16:colId xmlns:a16="http://schemas.microsoft.com/office/drawing/2014/main" xmlns="" val="20002"/>
                    </a:ext>
                  </a:extLst>
                </a:gridCol>
                <a:gridCol w="885235">
                  <a:extLst>
                    <a:ext uri="{9D8B030D-6E8A-4147-A177-3AD203B41FA5}">
                      <a16:colId xmlns:a16="http://schemas.microsoft.com/office/drawing/2014/main" xmlns="" val="20003"/>
                    </a:ext>
                  </a:extLst>
                </a:gridCol>
                <a:gridCol w="1180314">
                  <a:extLst>
                    <a:ext uri="{9D8B030D-6E8A-4147-A177-3AD203B41FA5}">
                      <a16:colId xmlns:a16="http://schemas.microsoft.com/office/drawing/2014/main" xmlns="" val="20004"/>
                    </a:ext>
                  </a:extLst>
                </a:gridCol>
                <a:gridCol w="1401623">
                  <a:extLst>
                    <a:ext uri="{9D8B030D-6E8A-4147-A177-3AD203B41FA5}">
                      <a16:colId xmlns:a16="http://schemas.microsoft.com/office/drawing/2014/main" xmlns="" val="20005"/>
                    </a:ext>
                  </a:extLst>
                </a:gridCol>
              </a:tblGrid>
              <a:tr h="335284">
                <a:tc>
                  <a:txBody>
                    <a:bodyPr/>
                    <a:lstStyle/>
                    <a:p>
                      <a:r>
                        <a:rPr lang="en-US" sz="1600" b="1" dirty="0">
                          <a:solidFill>
                            <a:srgbClr val="FF0000"/>
                          </a:solidFill>
                          <a:latin typeface="Calibri" panose="020F0502020204030204" pitchFamily="34" charset="0"/>
                        </a:rPr>
                        <a:t>Year</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smtClean="0">
                          <a:solidFill>
                            <a:srgbClr val="FF0000"/>
                          </a:solidFill>
                          <a:latin typeface="Calibri" panose="020F0502020204030204" pitchFamily="34" charset="0"/>
                        </a:rPr>
                        <a:t>2020-21</a:t>
                      </a:r>
                      <a:endParaRPr lang="en-US" sz="1600" b="1" dirty="0">
                        <a:solidFill>
                          <a:srgbClr val="FF0000"/>
                        </a:solidFill>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FF0000"/>
                          </a:solidFill>
                          <a:latin typeface="Calibri" panose="020F0502020204030204" pitchFamily="34" charset="0"/>
                        </a:rPr>
                        <a:t>2019-20</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FF0000"/>
                          </a:solidFill>
                          <a:latin typeface="Calibri" panose="020F0502020204030204" pitchFamily="34" charset="0"/>
                        </a:rPr>
                        <a:t>2018-19</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FF0000"/>
                          </a:solidFill>
                          <a:latin typeface="Calibri" panose="020F0502020204030204" pitchFamily="34" charset="0"/>
                        </a:rPr>
                        <a:t>2017-18</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FF0000"/>
                          </a:solidFill>
                          <a:latin typeface="Calibri" panose="020F0502020204030204" pitchFamily="34" charset="0"/>
                        </a:rPr>
                        <a:t>2016-17</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solidFill>
                            <a:srgbClr val="FF0000"/>
                          </a:solidFill>
                          <a:latin typeface="Calibri" panose="020F0502020204030204" pitchFamily="34" charset="0"/>
                        </a:rPr>
                        <a:t>2015-16</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55278">
                <a:tc>
                  <a:txBody>
                    <a:bodyPr/>
                    <a:lstStyle/>
                    <a:p>
                      <a:r>
                        <a:rPr lang="en-US" sz="1600" b="1" dirty="0">
                          <a:latin typeface="Calibri" panose="020F0502020204030204" pitchFamily="34" charset="0"/>
                        </a:rPr>
                        <a:t>Quantity</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25000</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14600</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12200</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11664</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8775</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a:latin typeface="Calibri" panose="020F0502020204030204" pitchFamily="34" charset="0"/>
                        </a:rPr>
                        <a:t>7634</a:t>
                      </a: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bl>
          </a:graphicData>
        </a:graphic>
      </p:graphicFrame>
      <p:sp>
        <p:nvSpPr>
          <p:cNvPr id="7" name="Rectangle 11"/>
          <p:cNvSpPr>
            <a:spLocks noChangeArrowheads="1"/>
          </p:cNvSpPr>
          <p:nvPr/>
        </p:nvSpPr>
        <p:spPr bwMode="auto">
          <a:xfrm>
            <a:off x="-285750" y="3844925"/>
            <a:ext cx="1485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000" b="1" dirty="0">
                <a:latin typeface="Calibri" panose="020F0502020204030204" pitchFamily="34" charset="0"/>
              </a:rPr>
              <a:t> Source: </a:t>
            </a:r>
            <a:r>
              <a:rPr lang="en-US" altLang="en-US" sz="1000" b="1" dirty="0" smtClean="0">
                <a:latin typeface="Calibri" panose="020F0502020204030204" pitchFamily="34" charset="0"/>
              </a:rPr>
              <a:t>Trade</a:t>
            </a:r>
            <a:endParaRPr lang="en-US" altLang="en-US" sz="1000" b="1" dirty="0">
              <a:latin typeface="Calibri" panose="020F0502020204030204" pitchFamily="34" charset="0"/>
            </a:endParaRPr>
          </a:p>
        </p:txBody>
      </p:sp>
      <p:sp>
        <p:nvSpPr>
          <p:cNvPr id="8" name="TextBox 2"/>
          <p:cNvSpPr txBox="1">
            <a:spLocks noChangeArrowheads="1"/>
          </p:cNvSpPr>
          <p:nvPr/>
        </p:nvSpPr>
        <p:spPr bwMode="auto">
          <a:xfrm>
            <a:off x="228600" y="4090988"/>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a:latin typeface="Calibri" panose="020F0502020204030204" pitchFamily="34" charset="0"/>
              </a:rPr>
              <a:t>Peanut Butter production capacity in India is about </a:t>
            </a:r>
            <a:r>
              <a:rPr lang="en-US" altLang="en-US" sz="1600" b="1" dirty="0" smtClean="0">
                <a:latin typeface="Calibri" panose="020F0502020204030204" pitchFamily="34" charset="0"/>
              </a:rPr>
              <a:t>40,000 </a:t>
            </a:r>
            <a:r>
              <a:rPr lang="en-US" altLang="en-US" sz="1600" b="1" dirty="0">
                <a:latin typeface="Calibri" panose="020F0502020204030204" pitchFamily="34" charset="0"/>
              </a:rPr>
              <a:t>tons per annum.</a:t>
            </a:r>
          </a:p>
          <a:p>
            <a:pPr>
              <a:spcBef>
                <a:spcPct val="0"/>
              </a:spcBef>
              <a:buFontTx/>
              <a:buNone/>
            </a:pPr>
            <a:endParaRPr lang="en-US" altLang="en-US" sz="1600" b="1" dirty="0">
              <a:latin typeface="Calibri" panose="020F0502020204030204" pitchFamily="34" charset="0"/>
            </a:endParaRPr>
          </a:p>
          <a:p>
            <a:pPr>
              <a:spcBef>
                <a:spcPct val="0"/>
              </a:spcBef>
              <a:buFontTx/>
              <a:buNone/>
            </a:pPr>
            <a:r>
              <a:rPr lang="en-US" altLang="en-US" sz="1600" b="1" dirty="0">
                <a:latin typeface="Calibri" panose="020F0502020204030204" pitchFamily="34" charset="0"/>
              </a:rPr>
              <a:t>India also exports about 25,000 tons of Blanched Groundnuts annually</a:t>
            </a:r>
            <a:r>
              <a:rPr lang="en-US" altLang="en-US" sz="1600" b="1" dirty="0" smtClean="0">
                <a:latin typeface="Calibri" panose="020F0502020204030204" pitchFamily="34" charset="0"/>
              </a:rPr>
              <a:t>. </a:t>
            </a:r>
          </a:p>
          <a:p>
            <a:pPr>
              <a:spcBef>
                <a:spcPct val="0"/>
              </a:spcBef>
              <a:buFontTx/>
              <a:buNone/>
            </a:pPr>
            <a:endParaRPr lang="en-US" altLang="en-US" sz="1600" b="1" dirty="0">
              <a:latin typeface="Calibri" panose="020F0502020204030204" pitchFamily="34" charset="0"/>
            </a:endParaRPr>
          </a:p>
          <a:p>
            <a:pPr>
              <a:spcBef>
                <a:spcPct val="0"/>
              </a:spcBef>
              <a:buFontTx/>
              <a:buNone/>
            </a:pPr>
            <a:r>
              <a:rPr lang="en-US" altLang="en-US" sz="1600" b="1" dirty="0" smtClean="0">
                <a:latin typeface="Calibri" panose="020F0502020204030204" pitchFamily="34" charset="0"/>
              </a:rPr>
              <a:t>China did not import Indian Blanched Peanuts and Peanut Butter during 2020-21.</a:t>
            </a:r>
            <a:endParaRPr lang="en-US" altLang="en-US" sz="1600" b="1" dirty="0">
              <a:latin typeface="Calibri" panose="020F0502020204030204" pitchFamily="34" charset="0"/>
            </a:endParaRPr>
          </a:p>
          <a:p>
            <a:pPr>
              <a:spcBef>
                <a:spcPct val="0"/>
              </a:spcBef>
              <a:buFontTx/>
              <a:buNone/>
            </a:pPr>
            <a:endParaRPr lang="en-US" altLang="en-US" sz="1600" b="1" dirty="0">
              <a:latin typeface="Calibri" panose="020F0502020204030204" pitchFamily="34" charset="0"/>
            </a:endParaRPr>
          </a:p>
          <a:p>
            <a:pPr>
              <a:spcBef>
                <a:spcPct val="0"/>
              </a:spcBef>
              <a:buFontTx/>
              <a:buNone/>
            </a:pPr>
            <a:r>
              <a:rPr lang="en-US" altLang="en-US" sz="1600" b="1" dirty="0">
                <a:latin typeface="Calibri" panose="020F0502020204030204" pitchFamily="34" charset="0"/>
              </a:rPr>
              <a:t>Blanched Peanuts and Peanut Butter is exported to Netherlands, Russia, South Africa, Iraq, UAE, Afghanistan, </a:t>
            </a:r>
            <a:r>
              <a:rPr lang="en-US" altLang="en-US" sz="1600" b="1" dirty="0" smtClean="0">
                <a:latin typeface="Calibri" panose="020F0502020204030204" pitchFamily="34" charset="0"/>
              </a:rPr>
              <a:t>USA.</a:t>
            </a:r>
            <a:endParaRPr lang="en-US" altLang="en-US" sz="1600" b="1" dirty="0">
              <a:latin typeface="Calibri" panose="020F0502020204030204" pitchFamily="34" charset="0"/>
            </a:endParaRPr>
          </a:p>
          <a:p>
            <a:pPr>
              <a:spcBef>
                <a:spcPct val="0"/>
              </a:spcBef>
              <a:buFontTx/>
              <a:buNone/>
            </a:pPr>
            <a:endParaRPr lang="en-US" altLang="en-US" sz="2000" b="1" dirty="0">
              <a:latin typeface="Calibri" panose="020F0502020204030204" pitchFamily="34" charset="0"/>
            </a:endParaRPr>
          </a:p>
          <a:p>
            <a:pPr>
              <a:spcBef>
                <a:spcPct val="0"/>
              </a:spcBef>
              <a:buFontTx/>
              <a:buNone/>
            </a:pPr>
            <a:endParaRPr lang="en-US" altLang="en-US" sz="2000" b="1" dirty="0">
              <a:latin typeface="Calibri" panose="020F0502020204030204" pitchFamily="34" charset="0"/>
            </a:endParaRPr>
          </a:p>
        </p:txBody>
      </p:sp>
    </p:spTree>
    <p:extLst>
      <p:ext uri="{BB962C8B-B14F-4D97-AF65-F5344CB8AC3E}">
        <p14:creationId xmlns:p14="http://schemas.microsoft.com/office/powerpoint/2010/main" val="352196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58888"/>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More than Six Decades of Service to Oilseeds &amp; Oils Industry</a:t>
            </a:r>
          </a:p>
        </p:txBody>
      </p:sp>
      <p:sp>
        <p:nvSpPr>
          <p:cNvPr id="5" name="Rectangle 8"/>
          <p:cNvSpPr>
            <a:spLocks noChangeArrowheads="1"/>
          </p:cNvSpPr>
          <p:nvPr/>
        </p:nvSpPr>
        <p:spPr bwMode="auto">
          <a:xfrm>
            <a:off x="595313" y="1766888"/>
            <a:ext cx="8115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SzPts val="2000"/>
              <a:buFont typeface="Wingdings" panose="05000000000000000000" pitchFamily="2" charset="2"/>
              <a:buChar char="Ø"/>
            </a:pPr>
            <a:r>
              <a:rPr lang="en-US" altLang="en-US" sz="1600" b="1" dirty="0">
                <a:latin typeface="Calibri" panose="020F0502020204030204" pitchFamily="34" charset="0"/>
                <a:cs typeface="Calibri" panose="020F0502020204030204" pitchFamily="34" charset="0"/>
              </a:rPr>
              <a:t>  </a:t>
            </a:r>
            <a:r>
              <a:rPr lang="en-US" altLang="en-US" sz="1600" b="1" dirty="0">
                <a:solidFill>
                  <a:srgbClr val="000000"/>
                </a:solidFill>
                <a:latin typeface="Calibri" panose="020F0502020204030204" pitchFamily="34" charset="0"/>
                <a:cs typeface="Calibri" panose="020F0502020204030204" pitchFamily="34" charset="0"/>
              </a:rPr>
              <a:t>Designated as nodal body by Ministry of Commerce, Govt. of India for Promotion and Development exports of oilseeds and oils</a:t>
            </a:r>
            <a:endParaRPr lang="en-IN" altLang="en-US" sz="1600" dirty="0">
              <a:latin typeface="Calibri" panose="020F0502020204030204" pitchFamily="34" charset="0"/>
              <a:cs typeface="Calibri" panose="020F0502020204030204" pitchFamily="34" charset="0"/>
            </a:endParaRPr>
          </a:p>
          <a:p>
            <a:pPr algn="just" eaLnBrk="1" hangingPunct="1">
              <a:spcBef>
                <a:spcPct val="0"/>
              </a:spcBef>
              <a:buFontTx/>
              <a:buNone/>
            </a:pPr>
            <a:endParaRPr lang="en-US" altLang="en-US" sz="1600" b="1" dirty="0">
              <a:latin typeface="Calibri" panose="020F0502020204030204" pitchFamily="34" charset="0"/>
              <a:cs typeface="Calibri" panose="020F0502020204030204" pitchFamily="34" charset="0"/>
            </a:endParaRPr>
          </a:p>
          <a:p>
            <a:pPr algn="just" eaLnBrk="1" hangingPunct="1">
              <a:spcBef>
                <a:spcPct val="0"/>
              </a:spcBef>
              <a:buSzPts val="2000"/>
              <a:buFont typeface="Wingdings" panose="05000000000000000000" pitchFamily="2" charset="2"/>
              <a:buChar char="Ø"/>
            </a:pPr>
            <a:r>
              <a:rPr lang="en-US" altLang="en-US" sz="1600" b="1" dirty="0">
                <a:latin typeface="Calibri" panose="020F0502020204030204" pitchFamily="34" charset="0"/>
                <a:cs typeface="Calibri" panose="020F0502020204030204" pitchFamily="34" charset="0"/>
              </a:rPr>
              <a:t>  </a:t>
            </a:r>
            <a:r>
              <a:rPr lang="en-US" altLang="en-US" sz="1600" b="1" dirty="0">
                <a:solidFill>
                  <a:srgbClr val="000000"/>
                </a:solidFill>
                <a:latin typeface="Calibri" panose="020F0502020204030204" pitchFamily="34" charset="0"/>
                <a:cs typeface="Calibri" panose="020F0502020204030204" pitchFamily="34" charset="0"/>
              </a:rPr>
              <a:t>Issues Certificate of Export for Sesame Seed to EU as per DGFT requirement</a:t>
            </a:r>
            <a:endParaRPr lang="en-IN" altLang="en-US" sz="1600" dirty="0">
              <a:latin typeface="Calibri" panose="020F0502020204030204" pitchFamily="34" charset="0"/>
              <a:cs typeface="Calibri" panose="020F0502020204030204" pitchFamily="34" charset="0"/>
            </a:endParaRPr>
          </a:p>
          <a:p>
            <a:pPr algn="just" eaLnBrk="1" hangingPunct="1">
              <a:spcBef>
                <a:spcPct val="0"/>
              </a:spcBef>
              <a:buFontTx/>
              <a:buNone/>
            </a:pPr>
            <a:endParaRPr lang="en-US" altLang="en-US" sz="1600" b="1" dirty="0">
              <a:latin typeface="Calibri" panose="020F0502020204030204" pitchFamily="34" charset="0"/>
              <a:cs typeface="Calibri" panose="020F0502020204030204" pitchFamily="34" charset="0"/>
            </a:endParaRPr>
          </a:p>
          <a:p>
            <a:pPr algn="just" eaLnBrk="1" hangingPunct="1">
              <a:spcBef>
                <a:spcPct val="0"/>
              </a:spcBef>
              <a:buSzPts val="2000"/>
              <a:buFont typeface="Wingdings" panose="05000000000000000000" pitchFamily="2" charset="2"/>
              <a:buChar char="Ø"/>
            </a:pPr>
            <a:r>
              <a:rPr lang="en-US" altLang="en-US" sz="1600" b="1" dirty="0">
                <a:latin typeface="Calibri" panose="020F0502020204030204" pitchFamily="34" charset="0"/>
                <a:cs typeface="Calibri" panose="020F0502020204030204" pitchFamily="34" charset="0"/>
              </a:rPr>
              <a:t>  </a:t>
            </a:r>
            <a:r>
              <a:rPr lang="en-US" altLang="en-US" sz="1600" b="1" dirty="0">
                <a:solidFill>
                  <a:srgbClr val="000000"/>
                </a:solidFill>
                <a:latin typeface="Calibri" panose="020F0502020204030204" pitchFamily="34" charset="0"/>
                <a:cs typeface="Calibri" panose="020F0502020204030204" pitchFamily="34" charset="0"/>
              </a:rPr>
              <a:t>Issues Official (Health) Certificate for Sesame Seed as per EC legislation</a:t>
            </a:r>
          </a:p>
          <a:p>
            <a:pPr algn="just" eaLnBrk="1" hangingPunct="1">
              <a:spcBef>
                <a:spcPct val="0"/>
              </a:spcBef>
              <a:buSzPts val="2000"/>
              <a:buFontTx/>
              <a:buNone/>
            </a:pPr>
            <a:endParaRPr lang="en-IN" altLang="en-US" sz="1600" dirty="0">
              <a:latin typeface="Calibri" panose="020F0502020204030204" pitchFamily="34" charset="0"/>
              <a:cs typeface="Calibri" panose="020F0502020204030204" pitchFamily="34" charset="0"/>
            </a:endParaRPr>
          </a:p>
          <a:p>
            <a:pPr algn="just" eaLnBrk="1" hangingPunct="1">
              <a:spcBef>
                <a:spcPct val="0"/>
              </a:spcBef>
              <a:buFont typeface="Wingdings" panose="05000000000000000000" pitchFamily="2" charset="2"/>
              <a:buChar char="Ø"/>
            </a:pPr>
            <a:r>
              <a:rPr lang="en-US" altLang="en-US" sz="1600" b="1" dirty="0">
                <a:latin typeface="Calibri" panose="020F0502020204030204" pitchFamily="34" charset="0"/>
                <a:cs typeface="Calibri" panose="020F0502020204030204" pitchFamily="34" charset="0"/>
              </a:rPr>
              <a:t>  Some of the activities are: </a:t>
            </a:r>
          </a:p>
          <a:p>
            <a:pPr lvl="1" algn="just" eaLnBrk="1" hangingPunct="1">
              <a:spcBef>
                <a:spcPct val="0"/>
              </a:spcBef>
              <a:buFont typeface="Wingdings" panose="05000000000000000000" pitchFamily="2" charset="2"/>
              <a:buChar char="q"/>
            </a:pPr>
            <a:r>
              <a:rPr lang="en-US" altLang="en-US" sz="1600" b="1" dirty="0">
                <a:latin typeface="Calibri" panose="020F0502020204030204" pitchFamily="34" charset="0"/>
                <a:cs typeface="Calibri" panose="020F0502020204030204" pitchFamily="34" charset="0"/>
              </a:rPr>
              <a:t> Oilseeds Crop Survey, Export Awards, Regional Annual Meets</a:t>
            </a:r>
          </a:p>
          <a:p>
            <a:pPr lvl="1" algn="just" eaLnBrk="1" hangingPunct="1">
              <a:spcBef>
                <a:spcPct val="0"/>
              </a:spcBef>
              <a:buFont typeface="Wingdings" panose="05000000000000000000" pitchFamily="2" charset="2"/>
              <a:buChar char="q"/>
            </a:pPr>
            <a:r>
              <a:rPr lang="en-US" altLang="en-US" sz="1600" b="1" dirty="0">
                <a:latin typeface="Calibri" panose="020F0502020204030204" pitchFamily="34" charset="0"/>
                <a:cs typeface="Calibri" panose="020F0502020204030204" pitchFamily="34" charset="0"/>
              </a:rPr>
              <a:t> Arbitration for domestic and global contracts</a:t>
            </a:r>
          </a:p>
          <a:p>
            <a:pPr lvl="1" algn="just" eaLnBrk="1" hangingPunct="1">
              <a:spcBef>
                <a:spcPct val="0"/>
              </a:spcBef>
              <a:buFont typeface="Wingdings" panose="05000000000000000000" pitchFamily="2" charset="2"/>
              <a:buChar char="q"/>
            </a:pPr>
            <a:r>
              <a:rPr lang="en-US" altLang="en-US" sz="1600" b="1" dirty="0">
                <a:latin typeface="Calibri" panose="020F0502020204030204" pitchFamily="34" charset="0"/>
                <a:cs typeface="Calibri" panose="020F0502020204030204" pitchFamily="34" charset="0"/>
              </a:rPr>
              <a:t>Disseminate latest developments in consuming &amp; supplying countries </a:t>
            </a:r>
          </a:p>
          <a:p>
            <a:pPr lvl="1" algn="just" eaLnBrk="1" hangingPunct="1">
              <a:spcBef>
                <a:spcPct val="0"/>
              </a:spcBef>
              <a:buFont typeface="Wingdings" panose="05000000000000000000" pitchFamily="2" charset="2"/>
              <a:buChar char="q"/>
            </a:pPr>
            <a:r>
              <a:rPr lang="en-US" altLang="en-US" sz="1600" b="1" dirty="0">
                <a:latin typeface="Calibri" panose="020F0502020204030204" pitchFamily="34" charset="0"/>
                <a:cs typeface="Calibri" panose="020F0502020204030204" pitchFamily="34" charset="0"/>
              </a:rPr>
              <a:t>Capacity building programs enhancing quality , food safety systems, hygiene standards, quality requirement of importing countries </a:t>
            </a:r>
          </a:p>
          <a:p>
            <a:pPr lvl="1" algn="just" eaLnBrk="1" hangingPunct="1">
              <a:spcBef>
                <a:spcPct val="0"/>
              </a:spcBef>
              <a:buFont typeface="Wingdings" panose="05000000000000000000" pitchFamily="2" charset="2"/>
              <a:buChar char="q"/>
            </a:pPr>
            <a:r>
              <a:rPr lang="en-US" altLang="en-US" sz="1600" b="1" dirty="0">
                <a:latin typeface="Calibri" panose="020F0502020204030204" pitchFamily="34" charset="0"/>
                <a:cs typeface="Calibri" panose="020F0502020204030204" pitchFamily="34" charset="0"/>
              </a:rPr>
              <a:t>Create awareness amongst the farmers to use safe and permissible pesticides, GAP, GMP, documentary films on GAP and GMP. </a:t>
            </a:r>
          </a:p>
          <a:p>
            <a:pPr lvl="1" algn="just" eaLnBrk="1" hangingPunct="1">
              <a:spcBef>
                <a:spcPct val="0"/>
              </a:spcBef>
              <a:buFont typeface="Wingdings" panose="05000000000000000000" pitchFamily="2" charset="2"/>
              <a:buChar char="q"/>
            </a:pPr>
            <a:r>
              <a:rPr lang="en-US" altLang="en-US" sz="1600" b="1" dirty="0">
                <a:latin typeface="Calibri" panose="020F0502020204030204" pitchFamily="34" charset="0"/>
                <a:cs typeface="Calibri" panose="020F0502020204030204" pitchFamily="34" charset="0"/>
              </a:rPr>
              <a:t>Resolving issues faced by exporters </a:t>
            </a:r>
            <a:endParaRPr lang="en-IN" altLang="en-US" sz="1600" b="1" dirty="0">
              <a:latin typeface="Calibri" panose="020F0502020204030204" pitchFamily="34" charset="0"/>
              <a:cs typeface="Calibri" panose="020F0502020204030204" pitchFamily="34" charset="0"/>
            </a:endParaRPr>
          </a:p>
          <a:p>
            <a:pPr lvl="1" algn="just" eaLnBrk="1" hangingPunct="1">
              <a:spcBef>
                <a:spcPct val="0"/>
              </a:spcBef>
              <a:buFontTx/>
              <a:buNone/>
            </a:pPr>
            <a:endParaRPr lang="en-US" altLang="en-US" sz="1600" b="1" dirty="0">
              <a:latin typeface="Calibri" panose="020F0502020204030204" pitchFamily="34" charset="0"/>
              <a:cs typeface="Calibri" panose="020F0502020204030204" pitchFamily="34" charset="0"/>
            </a:endParaRPr>
          </a:p>
          <a:p>
            <a:pPr eaLnBrk="1" hangingPunct="1">
              <a:spcBef>
                <a:spcPct val="0"/>
              </a:spcBef>
              <a:buFont typeface="Wingdings" panose="05000000000000000000" pitchFamily="2" charset="2"/>
              <a:buChar char="Ø"/>
            </a:pPr>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277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364456"/>
            <a:ext cx="8839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hlink"/>
                </a:solidFill>
                <a:latin typeface="Calibri" panose="020F0502020204030204" pitchFamily="34" charset="0"/>
              </a:rPr>
              <a:t>India's Export </a:t>
            </a:r>
            <a:r>
              <a:rPr lang="en-US" altLang="en-US" sz="2800" b="1" dirty="0" smtClean="0">
                <a:solidFill>
                  <a:schemeClr val="hlink"/>
                </a:solidFill>
                <a:latin typeface="Calibri" panose="020F0502020204030204" pitchFamily="34" charset="0"/>
              </a:rPr>
              <a:t>Oilcakes/Meals (Tons)</a:t>
            </a:r>
            <a:endParaRPr lang="en-US" altLang="zh-CN" sz="2800" b="1" dirty="0">
              <a:solidFill>
                <a:schemeClr val="hlink"/>
              </a:solidFill>
              <a:latin typeface="Calibri" panose="020F0502020204030204" pitchFamily="34" charset="0"/>
              <a:ea typeface="SimSun" panose="02010600030101010101" pitchFamily="2" charset="-122"/>
            </a:endParaRPr>
          </a:p>
        </p:txBody>
      </p:sp>
      <p:graphicFrame>
        <p:nvGraphicFramePr>
          <p:cNvPr id="6" name="Table 5"/>
          <p:cNvGraphicFramePr>
            <a:graphicFrameLocks noGrp="1"/>
          </p:cNvGraphicFramePr>
          <p:nvPr>
            <p:extLst>
              <p:ext uri="{D42A27DB-BD31-4B8C-83A1-F6EECF244321}">
                <p14:modId xmlns:p14="http://schemas.microsoft.com/office/powerpoint/2010/main" val="3218333389"/>
              </p:ext>
            </p:extLst>
          </p:nvPr>
        </p:nvGraphicFramePr>
        <p:xfrm>
          <a:off x="171450" y="3871773"/>
          <a:ext cx="8496300" cy="1868804"/>
        </p:xfrm>
        <a:graphic>
          <a:graphicData uri="http://schemas.openxmlformats.org/drawingml/2006/table">
            <a:tbl>
              <a:tblPr firstRow="1" bandRow="1">
                <a:tableStyleId>{5C22544A-7EE6-4342-B048-85BDC9FD1C3A}</a:tableStyleId>
              </a:tblPr>
              <a:tblGrid>
                <a:gridCol w="3101686">
                  <a:extLst>
                    <a:ext uri="{9D8B030D-6E8A-4147-A177-3AD203B41FA5}">
                      <a16:colId xmlns:a16="http://schemas.microsoft.com/office/drawing/2014/main" xmlns="" val="20000"/>
                    </a:ext>
                  </a:extLst>
                </a:gridCol>
                <a:gridCol w="2970577">
                  <a:extLst>
                    <a:ext uri="{9D8B030D-6E8A-4147-A177-3AD203B41FA5}">
                      <a16:colId xmlns:a16="http://schemas.microsoft.com/office/drawing/2014/main" xmlns="" val="2340628077"/>
                    </a:ext>
                  </a:extLst>
                </a:gridCol>
                <a:gridCol w="2424037">
                  <a:extLst>
                    <a:ext uri="{9D8B030D-6E8A-4147-A177-3AD203B41FA5}">
                      <a16:colId xmlns:a16="http://schemas.microsoft.com/office/drawing/2014/main" xmlns="" val="20001"/>
                    </a:ext>
                  </a:extLst>
                </a:gridCol>
              </a:tblGrid>
              <a:tr h="335284">
                <a:tc>
                  <a:txBody>
                    <a:bodyPr/>
                    <a:lstStyle/>
                    <a:p>
                      <a:r>
                        <a:rPr lang="en-US" sz="1600" b="1" dirty="0" smtClean="0">
                          <a:solidFill>
                            <a:srgbClr val="FF0000"/>
                          </a:solidFill>
                          <a:latin typeface="Calibri" panose="020F0502020204030204" pitchFamily="34" charset="0"/>
                        </a:rPr>
                        <a:t>Oilcake/</a:t>
                      </a:r>
                      <a:r>
                        <a:rPr lang="en-US" sz="1600" b="1" baseline="0" dirty="0" smtClean="0">
                          <a:solidFill>
                            <a:srgbClr val="FF0000"/>
                          </a:solidFill>
                          <a:latin typeface="Calibri" panose="020F0502020204030204" pitchFamily="34" charset="0"/>
                        </a:rPr>
                        <a:t> Meal</a:t>
                      </a:r>
                      <a:endParaRPr lang="en-US" sz="1600" b="1" dirty="0">
                        <a:solidFill>
                          <a:srgbClr val="FF0000"/>
                        </a:solidFill>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smtClean="0">
                          <a:solidFill>
                            <a:srgbClr val="FF0000"/>
                          </a:solidFill>
                          <a:latin typeface="Calibri" panose="020F0502020204030204" pitchFamily="34" charset="0"/>
                        </a:rPr>
                        <a:t>Total Exports</a:t>
                      </a:r>
                      <a:endParaRPr lang="en-US" sz="1600" b="1" dirty="0">
                        <a:solidFill>
                          <a:srgbClr val="FF0000"/>
                        </a:solidFill>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smtClean="0">
                          <a:solidFill>
                            <a:srgbClr val="FF0000"/>
                          </a:solidFill>
                          <a:latin typeface="Calibri" panose="020F0502020204030204" pitchFamily="34" charset="0"/>
                        </a:rPr>
                        <a:t>Export to China</a:t>
                      </a:r>
                      <a:endParaRPr lang="en-US" sz="1600" b="1" dirty="0">
                        <a:solidFill>
                          <a:srgbClr val="FF0000"/>
                        </a:solidFill>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55278">
                <a:tc>
                  <a:txBody>
                    <a:bodyPr/>
                    <a:lstStyle/>
                    <a:p>
                      <a:r>
                        <a:rPr lang="en-US" sz="1600" b="1" dirty="0" smtClean="0">
                          <a:latin typeface="Calibri" panose="020F0502020204030204" pitchFamily="34" charset="0"/>
                        </a:rPr>
                        <a:t>Soya</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20,53,062</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29,782</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355278">
                <a:tc>
                  <a:txBody>
                    <a:bodyPr/>
                    <a:lstStyle/>
                    <a:p>
                      <a:r>
                        <a:rPr lang="en-US" sz="1600" b="1" dirty="0" smtClean="0">
                          <a:latin typeface="Calibri" panose="020F0502020204030204" pitchFamily="34" charset="0"/>
                        </a:rPr>
                        <a:t>Groundnut</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39,084</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0</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2"/>
                  </a:ext>
                </a:extLst>
              </a:tr>
              <a:tr h="355278">
                <a:tc>
                  <a:txBody>
                    <a:bodyPr/>
                    <a:lstStyle/>
                    <a:p>
                      <a:r>
                        <a:rPr lang="en-US" sz="1600" b="1" dirty="0" smtClean="0">
                          <a:latin typeface="Calibri" panose="020F0502020204030204" pitchFamily="34" charset="0"/>
                        </a:rPr>
                        <a:t>Other (Cotton, Rapeseed, Mustard, Sunflower, Safflower,</a:t>
                      </a:r>
                      <a:r>
                        <a:rPr lang="en-US" sz="1600" b="1" baseline="0" dirty="0" smtClean="0">
                          <a:latin typeface="Calibri" panose="020F0502020204030204" pitchFamily="34" charset="0"/>
                        </a:rPr>
                        <a:t> Sesame etc.)</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22,50,944</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600" b="1" dirty="0" smtClean="0">
                          <a:latin typeface="Calibri" panose="020F0502020204030204" pitchFamily="34" charset="0"/>
                        </a:rPr>
                        <a:t>10,767</a:t>
                      </a:r>
                      <a:endParaRPr lang="en-US" sz="1600" b="1" dirty="0">
                        <a:latin typeface="Calibri" panose="020F0502020204030204" pitchFamily="34" charset="0"/>
                      </a:endParaRPr>
                    </a:p>
                  </a:txBody>
                  <a:tcPr marL="91437" marR="91437"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bl>
          </a:graphicData>
        </a:graphic>
      </p:graphicFrame>
      <p:sp>
        <p:nvSpPr>
          <p:cNvPr id="7" name="Rectangle 11"/>
          <p:cNvSpPr>
            <a:spLocks noChangeArrowheads="1"/>
          </p:cNvSpPr>
          <p:nvPr/>
        </p:nvSpPr>
        <p:spPr bwMode="auto">
          <a:xfrm>
            <a:off x="-388168" y="5710212"/>
            <a:ext cx="148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200" b="1" dirty="0">
                <a:latin typeface="Calibri" panose="020F0502020204030204" pitchFamily="34" charset="0"/>
              </a:rPr>
              <a:t> Source: </a:t>
            </a:r>
            <a:r>
              <a:rPr lang="en-US" altLang="en-US" sz="1200" b="1" dirty="0" err="1" smtClean="0">
                <a:latin typeface="Calibri" panose="020F0502020204030204" pitchFamily="34" charset="0"/>
              </a:rPr>
              <a:t>MoC</a:t>
            </a:r>
            <a:endParaRPr lang="en-US" altLang="en-US" sz="1200" b="1" dirty="0">
              <a:latin typeface="Calibri" panose="020F0502020204030204" pitchFamily="34" charset="0"/>
            </a:endParaRPr>
          </a:p>
        </p:txBody>
      </p:sp>
      <p:sp>
        <p:nvSpPr>
          <p:cNvPr id="9" name="TextBox 8"/>
          <p:cNvSpPr txBox="1"/>
          <p:nvPr/>
        </p:nvSpPr>
        <p:spPr>
          <a:xfrm>
            <a:off x="7699303" y="5664045"/>
            <a:ext cx="1298864" cy="369332"/>
          </a:xfrm>
          <a:prstGeom prst="rect">
            <a:avLst/>
          </a:prstGeom>
          <a:noFill/>
        </p:spPr>
        <p:txBody>
          <a:bodyPr wrap="square" rtlCol="0">
            <a:spAutoFit/>
          </a:bodyPr>
          <a:lstStyle/>
          <a:p>
            <a:r>
              <a:rPr lang="en-US" dirty="0" smtClean="0"/>
              <a:t>2020-21</a:t>
            </a:r>
            <a:endParaRPr lang="en-US" dirty="0"/>
          </a:p>
        </p:txBody>
      </p:sp>
      <p:pic>
        <p:nvPicPr>
          <p:cNvPr id="10" name="Picture 8" descr="Groundnut C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39" y="1943851"/>
            <a:ext cx="1918180" cy="176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3947" y="1881764"/>
            <a:ext cx="189071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710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2" name="Picture 5" descr="46c356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447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bwMode="auto">
          <a:xfrm>
            <a:off x="1143000" y="3505200"/>
            <a:ext cx="6870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zh-CN" sz="2400" b="1" dirty="0">
                <a:latin typeface="Calibri" panose="020F0502020204030204" pitchFamily="34" charset="0"/>
                <a:ea typeface="SimSun" panose="02010600030101010101" pitchFamily="2" charset="-122"/>
              </a:rPr>
              <a:t>: Disclaimer :</a:t>
            </a:r>
          </a:p>
          <a:p>
            <a:pPr algn="ctr" eaLnBrk="1" hangingPunct="1">
              <a:buFontTx/>
              <a:buNone/>
            </a:pPr>
            <a:r>
              <a:rPr lang="en-US" altLang="zh-CN" sz="2000" dirty="0">
                <a:latin typeface="Calibri" panose="020F0502020204030204" pitchFamily="34" charset="0"/>
                <a:ea typeface="SimSun" panose="02010600030101010101" pitchFamily="2" charset="-122"/>
              </a:rPr>
              <a:t>The contents in this presentation are based on the feedback received by IOPEPC from the trade and the Government sources. It only represents observations and does not constitute basis for any business decision.</a:t>
            </a:r>
          </a:p>
        </p:txBody>
      </p:sp>
    </p:spTree>
    <p:extLst>
      <p:ext uri="{BB962C8B-B14F-4D97-AF65-F5344CB8AC3E}">
        <p14:creationId xmlns:p14="http://schemas.microsoft.com/office/powerpoint/2010/main" val="4119593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215153" y="3558988"/>
            <a:ext cx="868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latin typeface="Calibri" panose="020F0502020204030204" pitchFamily="34" charset="0"/>
              </a:rPr>
              <a:t>INDIAN OILSEEDS AND PRODUCE EXPORT PROMOTION COUNCIL</a:t>
            </a:r>
          </a:p>
          <a:p>
            <a:pPr algn="ctr" eaLnBrk="1" hangingPunct="1">
              <a:spcBef>
                <a:spcPct val="0"/>
              </a:spcBef>
              <a:buFontTx/>
              <a:buNone/>
            </a:pPr>
            <a:r>
              <a:rPr lang="en-US" altLang="en-US" sz="1800" dirty="0">
                <a:latin typeface="Calibri" panose="020F0502020204030204" pitchFamily="34" charset="0"/>
              </a:rPr>
              <a:t>(Under Ministry of Commerce, Government of INDIA)</a:t>
            </a:r>
          </a:p>
          <a:p>
            <a:pPr algn="ctr" eaLnBrk="1" hangingPunct="1">
              <a:spcBef>
                <a:spcPct val="0"/>
              </a:spcBef>
              <a:buFontTx/>
              <a:buNone/>
            </a:pPr>
            <a:r>
              <a:rPr lang="fi-FI" altLang="en-US" sz="1800" dirty="0">
                <a:latin typeface="Calibri" panose="020F0502020204030204" pitchFamily="34" charset="0"/>
              </a:rPr>
              <a:t>78/79, Bajaj Bhavan, Nariman Point, Mumbai - 400021. Maharashtra, </a:t>
            </a:r>
            <a:r>
              <a:rPr lang="en-US" altLang="en-US" sz="1800" dirty="0">
                <a:latin typeface="Calibri" panose="020F0502020204030204" pitchFamily="34" charset="0"/>
              </a:rPr>
              <a:t>INDIA</a:t>
            </a:r>
          </a:p>
          <a:p>
            <a:pPr algn="ctr" eaLnBrk="1" hangingPunct="1">
              <a:spcBef>
                <a:spcPct val="0"/>
              </a:spcBef>
              <a:buFontTx/>
              <a:buNone/>
            </a:pPr>
            <a:r>
              <a:rPr lang="en-US" altLang="en-US" sz="1800" dirty="0">
                <a:latin typeface="Calibri" panose="020F0502020204030204" pitchFamily="34" charset="0"/>
              </a:rPr>
              <a:t>Tel: (91 - 22) 2202 3225 / 9295 </a:t>
            </a:r>
            <a:br>
              <a:rPr lang="en-US" altLang="en-US" sz="1800" dirty="0">
                <a:latin typeface="Calibri" panose="020F0502020204030204" pitchFamily="34" charset="0"/>
              </a:rPr>
            </a:br>
            <a:r>
              <a:rPr lang="en-US" altLang="en-US" sz="1800" dirty="0">
                <a:latin typeface="Calibri" panose="020F0502020204030204" pitchFamily="34" charset="0"/>
              </a:rPr>
              <a:t>Fax : (91 - 22) 2202 9236</a:t>
            </a:r>
          </a:p>
          <a:p>
            <a:pPr algn="ctr" eaLnBrk="1" hangingPunct="1">
              <a:spcBef>
                <a:spcPct val="0"/>
              </a:spcBef>
              <a:buFontTx/>
              <a:buNone/>
            </a:pPr>
            <a:r>
              <a:rPr lang="en-US" altLang="en-US" sz="1800" dirty="0">
                <a:latin typeface="Calibri" panose="020F0502020204030204" pitchFamily="34" charset="0"/>
              </a:rPr>
              <a:t>E-mail: info@iopepc.org  </a:t>
            </a:r>
          </a:p>
        </p:txBody>
      </p:sp>
      <p:sp>
        <p:nvSpPr>
          <p:cNvPr id="3" name="TextBox 2"/>
          <p:cNvSpPr txBox="1"/>
          <p:nvPr/>
        </p:nvSpPr>
        <p:spPr>
          <a:xfrm>
            <a:off x="2622176" y="1653989"/>
            <a:ext cx="3684495" cy="1107996"/>
          </a:xfrm>
          <a:prstGeom prst="rect">
            <a:avLst/>
          </a:prstGeom>
          <a:noFill/>
        </p:spPr>
        <p:txBody>
          <a:bodyPr wrap="square" rtlCol="0">
            <a:spAutoFit/>
          </a:bodyPr>
          <a:lstStyle/>
          <a:p>
            <a:r>
              <a:rPr lang="en-US" sz="6600" dirty="0" smtClean="0"/>
              <a:t>Thank You</a:t>
            </a:r>
            <a:endParaRPr lang="en-US" sz="6600" dirty="0"/>
          </a:p>
        </p:txBody>
      </p:sp>
    </p:spTree>
    <p:extLst>
      <p:ext uri="{BB962C8B-B14F-4D97-AF65-F5344CB8AC3E}">
        <p14:creationId xmlns:p14="http://schemas.microsoft.com/office/powerpoint/2010/main" val="13158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58888"/>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Top 10 Producing Centers in the world</a:t>
            </a:r>
          </a:p>
        </p:txBody>
      </p:sp>
      <p:pic>
        <p:nvPicPr>
          <p:cNvPr id="9" name="Picture 5" descr="Map&#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766888"/>
            <a:ext cx="8158163" cy="296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p:cNvSpPr txBox="1">
            <a:spLocks noChangeArrowheads="1"/>
          </p:cNvSpPr>
          <p:nvPr/>
        </p:nvSpPr>
        <p:spPr bwMode="auto">
          <a:xfrm>
            <a:off x="381000" y="5061857"/>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b="1" dirty="0" smtClean="0">
                <a:latin typeface="+mn-lt"/>
              </a:rPr>
              <a:t>China, India, Nigeria, USA, Senegal, Sudan, Argentina, Myanmar, Tanzania and Indonesia (in decreasing order of annual production)</a:t>
            </a:r>
            <a:endParaRPr lang="en-IN" altLang="en-US" sz="2000" b="1" dirty="0" smtClean="0">
              <a:latin typeface="+mn-lt"/>
            </a:endParaRPr>
          </a:p>
        </p:txBody>
      </p:sp>
    </p:spTree>
    <p:extLst>
      <p:ext uri="{BB962C8B-B14F-4D97-AF65-F5344CB8AC3E}">
        <p14:creationId xmlns:p14="http://schemas.microsoft.com/office/powerpoint/2010/main" val="396121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42009" y="1196543"/>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Groundnut: The top five global players </a:t>
            </a:r>
          </a:p>
        </p:txBody>
      </p:sp>
      <p:graphicFrame>
        <p:nvGraphicFramePr>
          <p:cNvPr id="9" name="Table 8">
            <a:extLst/>
          </p:cNvPr>
          <p:cNvGraphicFramePr>
            <a:graphicFrameLocks noGrp="1"/>
          </p:cNvGraphicFramePr>
          <p:nvPr>
            <p:extLst>
              <p:ext uri="{D42A27DB-BD31-4B8C-83A1-F6EECF244321}">
                <p14:modId xmlns:p14="http://schemas.microsoft.com/office/powerpoint/2010/main" val="1225610874"/>
              </p:ext>
            </p:extLst>
          </p:nvPr>
        </p:nvGraphicFramePr>
        <p:xfrm>
          <a:off x="1140959" y="1654525"/>
          <a:ext cx="7000876" cy="3592840"/>
        </p:xfrm>
        <a:graphic>
          <a:graphicData uri="http://schemas.openxmlformats.org/drawingml/2006/table">
            <a:tbl>
              <a:tblPr>
                <a:tableStyleId>{5C22544A-7EE6-4342-B048-85BDC9FD1C3A}</a:tableStyleId>
              </a:tblPr>
              <a:tblGrid>
                <a:gridCol w="1822414">
                  <a:extLst>
                    <a:ext uri="{9D8B030D-6E8A-4147-A177-3AD203B41FA5}">
                      <a16:colId xmlns:a16="http://schemas.microsoft.com/office/drawing/2014/main" xmlns="" val="20000"/>
                    </a:ext>
                  </a:extLst>
                </a:gridCol>
                <a:gridCol w="2000518">
                  <a:extLst>
                    <a:ext uri="{9D8B030D-6E8A-4147-A177-3AD203B41FA5}">
                      <a16:colId xmlns:a16="http://schemas.microsoft.com/office/drawing/2014/main" xmlns="" val="20001"/>
                    </a:ext>
                  </a:extLst>
                </a:gridCol>
                <a:gridCol w="1774430">
                  <a:extLst>
                    <a:ext uri="{9D8B030D-6E8A-4147-A177-3AD203B41FA5}">
                      <a16:colId xmlns:a16="http://schemas.microsoft.com/office/drawing/2014/main" xmlns="" val="20002"/>
                    </a:ext>
                  </a:extLst>
                </a:gridCol>
                <a:gridCol w="1403514">
                  <a:extLst>
                    <a:ext uri="{9D8B030D-6E8A-4147-A177-3AD203B41FA5}">
                      <a16:colId xmlns:a16="http://schemas.microsoft.com/office/drawing/2014/main" xmlns="" val="20003"/>
                    </a:ext>
                  </a:extLst>
                </a:gridCol>
              </a:tblGrid>
              <a:tr h="34908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2400" b="1" u="none" strike="noStrike" dirty="0">
                          <a:solidFill>
                            <a:schemeClr val="bg1"/>
                          </a:solidFill>
                          <a:effectLst/>
                          <a:latin typeface="+mn-lt"/>
                        </a:rPr>
                        <a:t>Country</a:t>
                      </a:r>
                      <a:endParaRPr lang="en-IN" sz="2400" b="1" i="0" u="none" strike="noStrike" dirty="0">
                        <a:solidFill>
                          <a:schemeClr val="bg1"/>
                        </a:solidFill>
                        <a:effectLst/>
                        <a:latin typeface="+mn-lt"/>
                      </a:endParaRPr>
                    </a:p>
                  </a:txBody>
                  <a:tcPr marL="27000" marR="27000" marT="5716" marB="0" anchor="ctr">
                    <a:solidFill>
                      <a:srgbClr val="00B050"/>
                    </a:solidFill>
                  </a:tcPr>
                </a:tc>
                <a:tc>
                  <a:txBody>
                    <a:bodyPr/>
                    <a:lstStyle/>
                    <a:p>
                      <a:pPr algn="ctr" fontAlgn="b"/>
                      <a:r>
                        <a:rPr lang="en-IN" sz="2400" b="1" u="none" strike="noStrike" dirty="0">
                          <a:solidFill>
                            <a:schemeClr val="bg1"/>
                          </a:solidFill>
                          <a:effectLst/>
                          <a:latin typeface="+mn-lt"/>
                        </a:rPr>
                        <a:t>Area</a:t>
                      </a:r>
                      <a:endParaRPr lang="en-IN" sz="2400" b="1" i="0" u="none" strike="noStrike" dirty="0">
                        <a:solidFill>
                          <a:schemeClr val="bg1"/>
                        </a:solidFill>
                        <a:effectLst/>
                        <a:latin typeface="+mn-lt"/>
                      </a:endParaRPr>
                    </a:p>
                  </a:txBody>
                  <a:tcPr marL="27000" marR="27000" marT="5716" marB="0" anchor="ctr">
                    <a:solidFill>
                      <a:srgbClr val="00B050"/>
                    </a:solidFill>
                  </a:tcPr>
                </a:tc>
                <a:tc>
                  <a:txBody>
                    <a:bodyPr/>
                    <a:lstStyle/>
                    <a:p>
                      <a:pPr algn="ctr" fontAlgn="b"/>
                      <a:r>
                        <a:rPr lang="en-IN" sz="2400" b="1" u="none" strike="noStrike" dirty="0" smtClean="0">
                          <a:solidFill>
                            <a:schemeClr val="bg1"/>
                          </a:solidFill>
                          <a:effectLst/>
                          <a:latin typeface="+mn-lt"/>
                        </a:rPr>
                        <a:t>Production*</a:t>
                      </a:r>
                      <a:endParaRPr lang="en-IN" sz="2400" b="1" i="0" u="none" strike="noStrike" dirty="0">
                        <a:solidFill>
                          <a:schemeClr val="bg1"/>
                        </a:solidFill>
                        <a:effectLst/>
                        <a:latin typeface="+mn-lt"/>
                      </a:endParaRPr>
                    </a:p>
                  </a:txBody>
                  <a:tcPr marL="27000" marR="27000" marT="5716" marB="0" anchor="ctr">
                    <a:solidFill>
                      <a:srgbClr val="00B050"/>
                    </a:solidFill>
                  </a:tcPr>
                </a:tc>
                <a:tc>
                  <a:txBody>
                    <a:bodyPr/>
                    <a:lstStyle/>
                    <a:p>
                      <a:pPr algn="ctr" fontAlgn="b"/>
                      <a:r>
                        <a:rPr lang="en-IN" sz="2400" b="1" u="none" strike="noStrike" dirty="0">
                          <a:solidFill>
                            <a:schemeClr val="bg1"/>
                          </a:solidFill>
                          <a:effectLst/>
                          <a:latin typeface="+mn-lt"/>
                        </a:rPr>
                        <a:t>Yield</a:t>
                      </a:r>
                      <a:endParaRPr lang="en-IN" sz="2400" b="1" i="0" u="none" strike="noStrike" dirty="0">
                        <a:solidFill>
                          <a:schemeClr val="bg1"/>
                        </a:solidFill>
                        <a:effectLst/>
                        <a:latin typeface="+mn-lt"/>
                      </a:endParaRPr>
                    </a:p>
                  </a:txBody>
                  <a:tcPr marL="27000" marR="27000" marT="5716" marB="0" anchor="ctr">
                    <a:solidFill>
                      <a:srgbClr val="00B050"/>
                    </a:solidFill>
                  </a:tcPr>
                </a:tc>
                <a:extLst>
                  <a:ext uri="{0D108BD9-81ED-4DB2-BD59-A6C34878D82A}">
                    <a16:rowId xmlns:a16="http://schemas.microsoft.com/office/drawing/2014/main" xmlns="" val="10000"/>
                  </a:ext>
                </a:extLst>
              </a:tr>
              <a:tr h="349083">
                <a:tc>
                  <a:txBody>
                    <a:bodyPr/>
                    <a:lstStyle/>
                    <a:p>
                      <a:pPr algn="l" fontAlgn="b"/>
                      <a:endParaRPr lang="en-IN" sz="2400" b="1" i="0" u="none" strike="noStrike" dirty="0">
                        <a:solidFill>
                          <a:schemeClr val="bg1"/>
                        </a:solidFill>
                        <a:effectLst/>
                        <a:latin typeface="+mn-lt"/>
                      </a:endParaRPr>
                    </a:p>
                  </a:txBody>
                  <a:tcPr marL="27000" marR="27000" marT="5716" marB="0" anchor="ctr">
                    <a:solidFill>
                      <a:srgbClr val="4F81BD"/>
                    </a:solidFill>
                  </a:tcPr>
                </a:tc>
                <a:tc>
                  <a:txBody>
                    <a:bodyPr/>
                    <a:lstStyle/>
                    <a:p>
                      <a:pPr algn="ctr" fontAlgn="b"/>
                      <a:r>
                        <a:rPr lang="en-IN" sz="2400" b="1" u="none" strike="noStrike" dirty="0">
                          <a:solidFill>
                            <a:schemeClr val="bg1"/>
                          </a:solidFill>
                          <a:effectLst/>
                          <a:latin typeface="+mn-lt"/>
                        </a:rPr>
                        <a:t>('000 ha)</a:t>
                      </a:r>
                      <a:endParaRPr lang="en-IN" sz="2400" b="1" i="0" u="none" strike="noStrike" dirty="0">
                        <a:solidFill>
                          <a:schemeClr val="bg1"/>
                        </a:solidFill>
                        <a:effectLst/>
                        <a:latin typeface="+mn-lt"/>
                      </a:endParaRPr>
                    </a:p>
                  </a:txBody>
                  <a:tcPr marL="27000" marR="27000" marT="5716" marB="0" anchor="ctr">
                    <a:solidFill>
                      <a:srgbClr val="4F81BD"/>
                    </a:solidFill>
                  </a:tcPr>
                </a:tc>
                <a:tc>
                  <a:txBody>
                    <a:bodyPr/>
                    <a:lstStyle/>
                    <a:p>
                      <a:pPr algn="ctr" fontAlgn="b"/>
                      <a:r>
                        <a:rPr lang="en-IN" sz="2400" b="1" u="none" strike="noStrike" dirty="0">
                          <a:solidFill>
                            <a:schemeClr val="bg1"/>
                          </a:solidFill>
                          <a:effectLst/>
                          <a:latin typeface="+mn-lt"/>
                        </a:rPr>
                        <a:t>('000T)</a:t>
                      </a:r>
                      <a:endParaRPr lang="en-IN" sz="2400" b="1" i="0" u="none" strike="noStrike" dirty="0">
                        <a:solidFill>
                          <a:schemeClr val="bg1"/>
                        </a:solidFill>
                        <a:effectLst/>
                        <a:latin typeface="+mn-lt"/>
                      </a:endParaRPr>
                    </a:p>
                  </a:txBody>
                  <a:tcPr marL="27000" marR="27000" marT="5716" marB="0" anchor="ctr">
                    <a:solidFill>
                      <a:srgbClr val="4F81BD"/>
                    </a:solidFill>
                  </a:tcPr>
                </a:tc>
                <a:tc>
                  <a:txBody>
                    <a:bodyPr/>
                    <a:lstStyle/>
                    <a:p>
                      <a:pPr algn="ctr" fontAlgn="b"/>
                      <a:r>
                        <a:rPr lang="en-IN" sz="2400" b="1" u="none" strike="noStrike" dirty="0">
                          <a:solidFill>
                            <a:schemeClr val="bg1"/>
                          </a:solidFill>
                          <a:effectLst/>
                          <a:latin typeface="+mn-lt"/>
                        </a:rPr>
                        <a:t>(T/ha)</a:t>
                      </a:r>
                      <a:endParaRPr lang="en-IN" sz="2400" b="1" i="0" u="none" strike="noStrike" dirty="0">
                        <a:solidFill>
                          <a:schemeClr val="bg1"/>
                        </a:solidFill>
                        <a:effectLst/>
                        <a:latin typeface="+mn-lt"/>
                      </a:endParaRPr>
                    </a:p>
                  </a:txBody>
                  <a:tcPr marL="27000" marR="27000" marT="5716" marB="0" anchor="ctr">
                    <a:solidFill>
                      <a:srgbClr val="4F81BD"/>
                    </a:solidFill>
                  </a:tcPr>
                </a:tc>
                <a:extLst>
                  <a:ext uri="{0D108BD9-81ED-4DB2-BD59-A6C34878D82A}">
                    <a16:rowId xmlns:a16="http://schemas.microsoft.com/office/drawing/2014/main" xmlns="" val="10001"/>
                  </a:ext>
                </a:extLst>
              </a:tr>
              <a:tr h="349083">
                <a:tc>
                  <a:txBody>
                    <a:bodyPr/>
                    <a:lstStyle/>
                    <a:p>
                      <a:pPr algn="l" fontAlgn="b">
                        <a:lnSpc>
                          <a:spcPct val="100000"/>
                        </a:lnSpc>
                        <a:spcBef>
                          <a:spcPts val="0"/>
                        </a:spcBef>
                        <a:spcAft>
                          <a:spcPts val="0"/>
                        </a:spcAft>
                      </a:pPr>
                      <a:r>
                        <a:rPr lang="en-IN" sz="2400" b="1" u="none" strike="noStrike" dirty="0">
                          <a:effectLst/>
                          <a:latin typeface="+mn-lt"/>
                        </a:rPr>
                        <a:t>China</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4600</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11500</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2.50</a:t>
                      </a:r>
                      <a:endParaRPr lang="en-IN" sz="2400" b="1" i="0" u="none" strike="noStrike" dirty="0">
                        <a:solidFill>
                          <a:srgbClr val="000000"/>
                        </a:solidFill>
                        <a:effectLst/>
                        <a:latin typeface="+mn-lt"/>
                      </a:endParaRPr>
                    </a:p>
                  </a:txBody>
                  <a:tcPr marL="27000" marR="27000" marT="5716" marB="0" anchor="ctr"/>
                </a:tc>
                <a:extLst>
                  <a:ext uri="{0D108BD9-81ED-4DB2-BD59-A6C34878D82A}">
                    <a16:rowId xmlns:a16="http://schemas.microsoft.com/office/drawing/2014/main" xmlns="" val="10002"/>
                  </a:ext>
                </a:extLst>
              </a:tr>
              <a:tr h="349083">
                <a:tc>
                  <a:txBody>
                    <a:bodyPr/>
                    <a:lstStyle/>
                    <a:p>
                      <a:pPr algn="l" fontAlgn="b">
                        <a:lnSpc>
                          <a:spcPct val="100000"/>
                        </a:lnSpc>
                        <a:spcBef>
                          <a:spcPts val="0"/>
                        </a:spcBef>
                        <a:spcAft>
                          <a:spcPts val="0"/>
                        </a:spcAft>
                      </a:pPr>
                      <a:r>
                        <a:rPr lang="en-IN" sz="2400" b="1" u="none" strike="noStrike" dirty="0">
                          <a:effectLst/>
                          <a:latin typeface="+mn-lt"/>
                        </a:rPr>
                        <a:t>India</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i="0" u="none" strike="noStrike" dirty="0" smtClean="0">
                          <a:solidFill>
                            <a:srgbClr val="000000"/>
                          </a:solidFill>
                          <a:effectLst/>
                          <a:latin typeface="+mn-lt"/>
                        </a:rPr>
                        <a:t>6100</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4800</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0.79</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extLst>
                  <a:ext uri="{0D108BD9-81ED-4DB2-BD59-A6C34878D82A}">
                    <a16:rowId xmlns:a16="http://schemas.microsoft.com/office/drawing/2014/main" xmlns="" val="10003"/>
                  </a:ext>
                </a:extLst>
              </a:tr>
              <a:tr h="349083">
                <a:tc>
                  <a:txBody>
                    <a:bodyPr/>
                    <a:lstStyle/>
                    <a:p>
                      <a:pPr algn="l" fontAlgn="b">
                        <a:lnSpc>
                          <a:spcPct val="100000"/>
                        </a:lnSpc>
                        <a:spcBef>
                          <a:spcPts val="0"/>
                        </a:spcBef>
                        <a:spcAft>
                          <a:spcPts val="0"/>
                        </a:spcAft>
                      </a:pPr>
                      <a:r>
                        <a:rPr lang="en-IN" sz="2400" b="1" u="none" strike="noStrike" dirty="0">
                          <a:effectLst/>
                          <a:latin typeface="+mn-lt"/>
                        </a:rPr>
                        <a:t>Nigeria</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2890</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2750</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0.95</a:t>
                      </a:r>
                      <a:endParaRPr lang="en-IN" sz="2400" b="1" i="0" u="none" strike="noStrike" dirty="0">
                        <a:solidFill>
                          <a:srgbClr val="000000"/>
                        </a:solidFill>
                        <a:effectLst/>
                        <a:latin typeface="+mn-lt"/>
                      </a:endParaRPr>
                    </a:p>
                  </a:txBody>
                  <a:tcPr marL="27000" marR="27000" marT="5716" marB="0" anchor="ctr"/>
                </a:tc>
                <a:extLst>
                  <a:ext uri="{0D108BD9-81ED-4DB2-BD59-A6C34878D82A}">
                    <a16:rowId xmlns:a16="http://schemas.microsoft.com/office/drawing/2014/main" xmlns="" val="10004"/>
                  </a:ext>
                </a:extLst>
              </a:tr>
              <a:tr h="349083">
                <a:tc>
                  <a:txBody>
                    <a:bodyPr/>
                    <a:lstStyle/>
                    <a:p>
                      <a:pPr algn="l" fontAlgn="b">
                        <a:lnSpc>
                          <a:spcPct val="100000"/>
                        </a:lnSpc>
                        <a:spcBef>
                          <a:spcPts val="0"/>
                        </a:spcBef>
                        <a:spcAft>
                          <a:spcPts val="0"/>
                        </a:spcAft>
                      </a:pPr>
                      <a:r>
                        <a:rPr lang="en-IN" sz="2400" b="1" u="none" strike="noStrike" dirty="0">
                          <a:effectLst/>
                          <a:latin typeface="+mn-lt"/>
                        </a:rPr>
                        <a:t>USA</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654</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2087</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3.19</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extLst>
                  <a:ext uri="{0D108BD9-81ED-4DB2-BD59-A6C34878D82A}">
                    <a16:rowId xmlns:a16="http://schemas.microsoft.com/office/drawing/2014/main" xmlns="" val="10005"/>
                  </a:ext>
                </a:extLst>
              </a:tr>
              <a:tr h="349083">
                <a:tc>
                  <a:txBody>
                    <a:bodyPr/>
                    <a:lstStyle/>
                    <a:p>
                      <a:pPr algn="l" fontAlgn="b">
                        <a:lnSpc>
                          <a:spcPct val="100000"/>
                        </a:lnSpc>
                        <a:spcBef>
                          <a:spcPts val="0"/>
                        </a:spcBef>
                        <a:spcAft>
                          <a:spcPts val="0"/>
                        </a:spcAft>
                      </a:pPr>
                      <a:r>
                        <a:rPr lang="en-IN" sz="2400" b="1" u="none" strike="noStrike">
                          <a:effectLst/>
                          <a:latin typeface="+mn-lt"/>
                        </a:rPr>
                        <a:t>Senegal</a:t>
                      </a:r>
                      <a:endParaRPr lang="en-IN" sz="2400" b="1" i="0" u="none" strike="noStrike">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1300</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1100</a:t>
                      </a:r>
                      <a:endParaRPr lang="en-IN" sz="2400" b="1" i="0" u="none" strike="noStrike" dirty="0">
                        <a:solidFill>
                          <a:srgbClr val="000000"/>
                        </a:solidFill>
                        <a:effectLst/>
                        <a:latin typeface="+mn-lt"/>
                      </a:endParaRPr>
                    </a:p>
                  </a:txBody>
                  <a:tcPr marL="27000" marR="27000" marT="5716" marB="0" anchor="ctr"/>
                </a:tc>
                <a:tc>
                  <a:txBody>
                    <a:bodyPr/>
                    <a:lstStyle/>
                    <a:p>
                      <a:pPr algn="ctr" fontAlgn="b">
                        <a:lnSpc>
                          <a:spcPct val="100000"/>
                        </a:lnSpc>
                        <a:spcBef>
                          <a:spcPts val="0"/>
                        </a:spcBef>
                        <a:spcAft>
                          <a:spcPts val="0"/>
                        </a:spcAft>
                      </a:pPr>
                      <a:r>
                        <a:rPr lang="en-IN" sz="2400" b="1" u="none" strike="noStrike" dirty="0" smtClean="0">
                          <a:effectLst/>
                          <a:latin typeface="+mn-lt"/>
                        </a:rPr>
                        <a:t>0.85</a:t>
                      </a:r>
                      <a:endParaRPr lang="en-IN" sz="2400" b="1" i="0" u="none" strike="noStrike" dirty="0">
                        <a:solidFill>
                          <a:srgbClr val="000000"/>
                        </a:solidFill>
                        <a:effectLst/>
                        <a:latin typeface="+mn-lt"/>
                      </a:endParaRPr>
                    </a:p>
                  </a:txBody>
                  <a:tcPr marL="27000" marR="27000" marT="5716" marB="0" anchor="ctr"/>
                </a:tc>
                <a:extLst>
                  <a:ext uri="{0D108BD9-81ED-4DB2-BD59-A6C34878D82A}">
                    <a16:rowId xmlns:a16="http://schemas.microsoft.com/office/drawing/2014/main" xmlns="" val="10006"/>
                  </a:ext>
                </a:extLst>
              </a:tr>
              <a:tr h="349083">
                <a:tc>
                  <a:txBody>
                    <a:bodyPr/>
                    <a:lstStyle/>
                    <a:p>
                      <a:pPr algn="l" fontAlgn="b">
                        <a:lnSpc>
                          <a:spcPct val="100000"/>
                        </a:lnSpc>
                        <a:spcBef>
                          <a:spcPts val="0"/>
                        </a:spcBef>
                        <a:spcAft>
                          <a:spcPts val="0"/>
                        </a:spcAft>
                      </a:pPr>
                      <a:endParaRPr lang="en-IN" sz="2400" b="1" i="0" u="none" strike="noStrike" dirty="0">
                        <a:solidFill>
                          <a:srgbClr val="000000"/>
                        </a:solidFill>
                        <a:effectLst/>
                        <a:latin typeface="+mn-lt"/>
                      </a:endParaRPr>
                    </a:p>
                  </a:txBody>
                  <a:tcPr marL="27000" marR="27000" marT="5716" marB="0" anchor="ctr">
                    <a:noFill/>
                  </a:tcPr>
                </a:tc>
                <a:tc>
                  <a:txBody>
                    <a:bodyPr/>
                    <a:lstStyle/>
                    <a:p>
                      <a:pPr algn="ctr" fontAlgn="b">
                        <a:lnSpc>
                          <a:spcPct val="100000"/>
                        </a:lnSpc>
                        <a:spcBef>
                          <a:spcPts val="0"/>
                        </a:spcBef>
                        <a:spcAft>
                          <a:spcPts val="0"/>
                        </a:spcAft>
                      </a:pPr>
                      <a:r>
                        <a:rPr lang="en-IN" sz="2400" b="1" i="0" u="none" strike="noStrike" dirty="0" smtClean="0">
                          <a:solidFill>
                            <a:srgbClr val="000000"/>
                          </a:solidFill>
                          <a:effectLst/>
                          <a:latin typeface="+mn-lt"/>
                        </a:rPr>
                        <a:t>54%</a:t>
                      </a:r>
                    </a:p>
                  </a:txBody>
                  <a:tcPr marL="27000" marR="27000" marT="5716" marB="0" anchor="ctr">
                    <a:noFill/>
                  </a:tcPr>
                </a:tc>
                <a:tc>
                  <a:txBody>
                    <a:bodyPr/>
                    <a:lstStyle/>
                    <a:p>
                      <a:pPr algn="ctr" fontAlgn="b">
                        <a:lnSpc>
                          <a:spcPct val="100000"/>
                        </a:lnSpc>
                        <a:spcBef>
                          <a:spcPts val="0"/>
                        </a:spcBef>
                        <a:spcAft>
                          <a:spcPts val="0"/>
                        </a:spcAft>
                      </a:pPr>
                      <a:r>
                        <a:rPr lang="en-IN" sz="2400" b="1" i="0" u="none" strike="noStrike" kern="1200" dirty="0" smtClean="0">
                          <a:solidFill>
                            <a:srgbClr val="000000"/>
                          </a:solidFill>
                          <a:effectLst/>
                          <a:latin typeface="+mn-lt"/>
                          <a:ea typeface="+mn-ea"/>
                          <a:cs typeface="+mn-cs"/>
                        </a:rPr>
                        <a:t>67%   </a:t>
                      </a:r>
                      <a:endParaRPr lang="en-IN" sz="2400" b="1" i="0" u="none" strike="noStrike" kern="1200" dirty="0">
                        <a:solidFill>
                          <a:srgbClr val="000000"/>
                        </a:solidFill>
                        <a:effectLst/>
                        <a:latin typeface="+mn-lt"/>
                        <a:ea typeface="+mn-ea"/>
                        <a:cs typeface="+mn-cs"/>
                      </a:endParaRPr>
                    </a:p>
                  </a:txBody>
                  <a:tcPr marL="27000" marR="27000" marT="5716" marB="0" anchor="ctr">
                    <a:noFill/>
                  </a:tcPr>
                </a:tc>
                <a:tc>
                  <a:txBody>
                    <a:bodyPr/>
                    <a:lstStyle/>
                    <a:p>
                      <a:pPr algn="ctr" fontAlgn="b">
                        <a:lnSpc>
                          <a:spcPct val="100000"/>
                        </a:lnSpc>
                        <a:spcBef>
                          <a:spcPts val="0"/>
                        </a:spcBef>
                        <a:spcAft>
                          <a:spcPts val="0"/>
                        </a:spcAft>
                      </a:pPr>
                      <a:endParaRPr lang="en-IN" sz="2400" b="1" i="0" u="none" strike="noStrike" dirty="0">
                        <a:solidFill>
                          <a:srgbClr val="000000"/>
                        </a:solidFill>
                        <a:effectLst/>
                        <a:latin typeface="+mn-lt"/>
                      </a:endParaRPr>
                    </a:p>
                  </a:txBody>
                  <a:tcPr marL="27000" marR="27000" marT="5716" marB="0" anchor="ctr">
                    <a:noFill/>
                  </a:tcPr>
                </a:tc>
                <a:extLst>
                  <a:ext uri="{0D108BD9-81ED-4DB2-BD59-A6C34878D82A}">
                    <a16:rowId xmlns:a16="http://schemas.microsoft.com/office/drawing/2014/main" xmlns="" val="10007"/>
                  </a:ext>
                </a:extLst>
              </a:tr>
              <a:tr h="349083">
                <a:tc>
                  <a:txBody>
                    <a:bodyPr/>
                    <a:lstStyle/>
                    <a:p>
                      <a:pPr algn="l" fontAlgn="b">
                        <a:lnSpc>
                          <a:spcPct val="100000"/>
                        </a:lnSpc>
                        <a:spcBef>
                          <a:spcPts val="0"/>
                        </a:spcBef>
                        <a:spcAft>
                          <a:spcPts val="0"/>
                        </a:spcAft>
                      </a:pPr>
                      <a:r>
                        <a:rPr lang="en-IN" sz="2400" b="1" u="none" strike="noStrike" dirty="0">
                          <a:effectLst/>
                          <a:latin typeface="+mn-lt"/>
                        </a:rPr>
                        <a:t>World</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28923</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33022</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tc>
                  <a:txBody>
                    <a:bodyPr/>
                    <a:lstStyle/>
                    <a:p>
                      <a:pPr algn="ctr" fontAlgn="b">
                        <a:lnSpc>
                          <a:spcPct val="100000"/>
                        </a:lnSpc>
                        <a:spcBef>
                          <a:spcPts val="0"/>
                        </a:spcBef>
                        <a:spcAft>
                          <a:spcPts val="0"/>
                        </a:spcAft>
                      </a:pPr>
                      <a:r>
                        <a:rPr lang="en-IN" sz="2400" b="1" u="none" strike="noStrike" dirty="0" smtClean="0">
                          <a:effectLst/>
                          <a:latin typeface="+mn-lt"/>
                        </a:rPr>
                        <a:t>1.14</a:t>
                      </a:r>
                      <a:endParaRPr lang="en-IN" sz="2400" b="1" i="0" u="none" strike="noStrike" dirty="0">
                        <a:solidFill>
                          <a:srgbClr val="000000"/>
                        </a:solidFill>
                        <a:effectLst/>
                        <a:latin typeface="+mn-lt"/>
                      </a:endParaRPr>
                    </a:p>
                  </a:txBody>
                  <a:tcPr marL="27000" marR="27000" marT="5716" marB="0" anchor="ctr">
                    <a:solidFill>
                      <a:schemeClr val="accent3">
                        <a:lumMod val="60000"/>
                        <a:lumOff val="40000"/>
                      </a:schemeClr>
                    </a:solidFill>
                  </a:tcPr>
                </a:tc>
                <a:extLst>
                  <a:ext uri="{0D108BD9-81ED-4DB2-BD59-A6C34878D82A}">
                    <a16:rowId xmlns:a16="http://schemas.microsoft.com/office/drawing/2014/main" xmlns="" val="10008"/>
                  </a:ext>
                </a:extLst>
              </a:tr>
              <a:tr h="234513">
                <a:tc gridSpan="4">
                  <a:txBody>
                    <a:bodyPr/>
                    <a:lstStyle/>
                    <a:p>
                      <a:pPr algn="l" fontAlgn="b"/>
                      <a:r>
                        <a:rPr lang="en-US" sz="1600" b="0" i="0" u="none" strike="noStrike" dirty="0">
                          <a:solidFill>
                            <a:srgbClr val="000000"/>
                          </a:solidFill>
                          <a:effectLst/>
                          <a:latin typeface="+mn-lt"/>
                        </a:rPr>
                        <a:t>*As kernels</a:t>
                      </a:r>
                      <a:endParaRPr lang="en-IN" sz="1600" b="0" i="0" u="none" strike="noStrike" dirty="0">
                        <a:solidFill>
                          <a:srgbClr val="000000"/>
                        </a:solidFill>
                        <a:effectLst/>
                        <a:latin typeface="+mn-lt"/>
                      </a:endParaRPr>
                    </a:p>
                  </a:txBody>
                  <a:tcPr marL="5715" marR="5715" marT="5716" marB="0" anchor="b">
                    <a:noFill/>
                  </a:tcPr>
                </a:tc>
                <a:tc hMerge="1">
                  <a:txBody>
                    <a:bodyPr/>
                    <a:lstStyle/>
                    <a:p>
                      <a:pPr algn="r" fontAlgn="b"/>
                      <a:endParaRPr lang="en-IN" sz="2800" b="0" i="0" u="none" strike="noStrike" dirty="0">
                        <a:solidFill>
                          <a:srgbClr val="000000"/>
                        </a:solidFill>
                        <a:effectLst/>
                        <a:latin typeface="Calibri" panose="020F0502020204030204" pitchFamily="34" charset="0"/>
                      </a:endParaRPr>
                    </a:p>
                  </a:txBody>
                  <a:tcPr marL="7619" marR="7619" marT="7620" marB="0" anchor="b"/>
                </a:tc>
                <a:tc hMerge="1">
                  <a:txBody>
                    <a:bodyPr/>
                    <a:lstStyle/>
                    <a:p>
                      <a:pPr algn="r" fontAlgn="b"/>
                      <a:endParaRPr lang="en-IN" sz="2800" b="0" i="0" u="none" strike="noStrike" dirty="0">
                        <a:solidFill>
                          <a:srgbClr val="000000"/>
                        </a:solidFill>
                        <a:effectLst/>
                        <a:latin typeface="Calibri" panose="020F0502020204030204" pitchFamily="34" charset="0"/>
                      </a:endParaRPr>
                    </a:p>
                  </a:txBody>
                  <a:tcPr marL="7619" marR="7619" marT="7620" marB="0" anchor="b"/>
                </a:tc>
                <a:tc hMerge="1">
                  <a:txBody>
                    <a:bodyPr/>
                    <a:lstStyle/>
                    <a:p>
                      <a:pPr algn="r" fontAlgn="b"/>
                      <a:endParaRPr lang="en-IN" sz="2800" b="0" i="0" u="none" strike="noStrike" dirty="0">
                        <a:solidFill>
                          <a:srgbClr val="000000"/>
                        </a:solidFill>
                        <a:effectLst/>
                        <a:latin typeface="Calibri" panose="020F0502020204030204" pitchFamily="34" charset="0"/>
                      </a:endParaRPr>
                    </a:p>
                  </a:txBody>
                  <a:tcPr marL="7619" marR="7619" marT="7620" marB="0" anchor="b"/>
                </a:tc>
                <a:extLst>
                  <a:ext uri="{0D108BD9-81ED-4DB2-BD59-A6C34878D82A}">
                    <a16:rowId xmlns:a16="http://schemas.microsoft.com/office/drawing/2014/main" xmlns="" val="10009"/>
                  </a:ext>
                </a:extLst>
              </a:tr>
            </a:tbl>
          </a:graphicData>
        </a:graphic>
      </p:graphicFrame>
      <p:sp>
        <p:nvSpPr>
          <p:cNvPr id="10" name="TextBox 2"/>
          <p:cNvSpPr txBox="1">
            <a:spLocks noChangeArrowheads="1"/>
          </p:cNvSpPr>
          <p:nvPr/>
        </p:nvSpPr>
        <p:spPr bwMode="auto">
          <a:xfrm>
            <a:off x="2336800" y="5032829"/>
            <a:ext cx="1371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
              <a:spcBef>
                <a:spcPct val="0"/>
              </a:spcBef>
              <a:buFontTx/>
              <a:buNone/>
            </a:pPr>
            <a:r>
              <a:rPr lang="en-US" altLang="en-US" sz="900" b="1" dirty="0">
                <a:solidFill>
                  <a:srgbClr val="000000"/>
                </a:solidFill>
              </a:rPr>
              <a:t>Source: Oil World  </a:t>
            </a:r>
            <a:r>
              <a:rPr lang="en-US" altLang="en-US" sz="900" b="1" dirty="0" smtClean="0">
                <a:solidFill>
                  <a:srgbClr val="000000"/>
                </a:solidFill>
              </a:rPr>
              <a:t>2021 </a:t>
            </a:r>
            <a:endParaRPr lang="en-US" altLang="en-US" sz="900" b="1" dirty="0">
              <a:solidFill>
                <a:srgbClr val="0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219744847"/>
              </p:ext>
            </p:extLst>
          </p:nvPr>
        </p:nvGraphicFramePr>
        <p:xfrm>
          <a:off x="998538" y="5257800"/>
          <a:ext cx="7140576" cy="1185994"/>
        </p:xfrm>
        <a:graphic>
          <a:graphicData uri="http://schemas.openxmlformats.org/drawingml/2006/table">
            <a:tbl>
              <a:tblPr firstRow="1" bandRow="1">
                <a:tableStyleId>{5C22544A-7EE6-4342-B048-85BDC9FD1C3A}</a:tableStyleId>
              </a:tblPr>
              <a:tblGrid>
                <a:gridCol w="2380192">
                  <a:extLst>
                    <a:ext uri="{9D8B030D-6E8A-4147-A177-3AD203B41FA5}">
                      <a16:colId xmlns:a16="http://schemas.microsoft.com/office/drawing/2014/main" xmlns="" val="20000"/>
                    </a:ext>
                  </a:extLst>
                </a:gridCol>
                <a:gridCol w="2380192">
                  <a:extLst>
                    <a:ext uri="{9D8B030D-6E8A-4147-A177-3AD203B41FA5}">
                      <a16:colId xmlns:a16="http://schemas.microsoft.com/office/drawing/2014/main" xmlns="" val="20001"/>
                    </a:ext>
                  </a:extLst>
                </a:gridCol>
                <a:gridCol w="2380192">
                  <a:extLst>
                    <a:ext uri="{9D8B030D-6E8A-4147-A177-3AD203B41FA5}">
                      <a16:colId xmlns:a16="http://schemas.microsoft.com/office/drawing/2014/main" xmlns="" val="20002"/>
                    </a:ext>
                  </a:extLst>
                </a:gridCol>
              </a:tblGrid>
              <a:tr h="1185863">
                <a:tc>
                  <a:txBody>
                    <a:bodyPr/>
                    <a:lstStyle/>
                    <a:p>
                      <a:pPr algn="ctr">
                        <a:spcBef>
                          <a:spcPct val="0"/>
                        </a:spcBef>
                        <a:buFontTx/>
                        <a:buNone/>
                        <a:defRPr/>
                      </a:pPr>
                      <a:r>
                        <a:rPr lang="en-US" altLang="en-US" sz="2200" b="1" dirty="0" smtClean="0">
                          <a:solidFill>
                            <a:srgbClr val="C00000"/>
                          </a:solidFill>
                          <a:latin typeface="+mn-lt"/>
                        </a:rPr>
                        <a:t>Acreage</a:t>
                      </a:r>
                    </a:p>
                    <a:p>
                      <a:pPr algn="ctr">
                        <a:spcBef>
                          <a:spcPct val="0"/>
                        </a:spcBef>
                        <a:spcAft>
                          <a:spcPts val="675"/>
                        </a:spcAft>
                        <a:buFont typeface="Arial" panose="020B0604020202020204" pitchFamily="34" charset="0"/>
                        <a:buNone/>
                        <a:defRPr/>
                      </a:pPr>
                      <a:r>
                        <a:rPr lang="en-US" altLang="en-US" sz="2200" dirty="0" smtClean="0">
                          <a:latin typeface="+mn-lt"/>
                        </a:rPr>
                        <a:t>India ranks first</a:t>
                      </a:r>
                    </a:p>
                    <a:p>
                      <a:endParaRPr lang="en-IN" sz="2200" dirty="0"/>
                    </a:p>
                  </a:txBody>
                  <a:tcPr marL="91445" marR="91445" marT="45627" marB="45627"/>
                </a:tc>
                <a:tc>
                  <a:txBody>
                    <a:bodyPr/>
                    <a:lstStyle/>
                    <a:p>
                      <a:pPr marL="0" algn="ctr" defTabSz="914400" rtl="0" eaLnBrk="1" latinLnBrk="0" hangingPunct="1">
                        <a:spcBef>
                          <a:spcPct val="0"/>
                        </a:spcBef>
                        <a:buFontTx/>
                        <a:buNone/>
                        <a:defRPr/>
                      </a:pPr>
                      <a:r>
                        <a:rPr lang="en-US" altLang="en-US" sz="2200" b="1" kern="1200" dirty="0" smtClean="0">
                          <a:solidFill>
                            <a:srgbClr val="C00000"/>
                          </a:solidFill>
                          <a:latin typeface="+mn-lt"/>
                          <a:ea typeface="+mn-ea"/>
                          <a:cs typeface="+mn-cs"/>
                        </a:rPr>
                        <a:t>Production</a:t>
                      </a:r>
                    </a:p>
                    <a:p>
                      <a:pPr algn="ctr">
                        <a:spcBef>
                          <a:spcPct val="0"/>
                        </a:spcBef>
                        <a:spcAft>
                          <a:spcPts val="675"/>
                        </a:spcAft>
                        <a:buFont typeface="Arial" panose="020B0604020202020204" pitchFamily="34" charset="0"/>
                        <a:buNone/>
                        <a:defRPr/>
                      </a:pPr>
                      <a:r>
                        <a:rPr lang="en-US" altLang="en-US" sz="2200" dirty="0" smtClean="0">
                          <a:latin typeface="+mn-lt"/>
                        </a:rPr>
                        <a:t>India ranks second</a:t>
                      </a:r>
                    </a:p>
                    <a:p>
                      <a:endParaRPr lang="en-IN" sz="2200" dirty="0"/>
                    </a:p>
                  </a:txBody>
                  <a:tcPr marL="91445" marR="91445" marT="45627" marB="45627"/>
                </a:tc>
                <a:tc>
                  <a:txBody>
                    <a:bodyPr/>
                    <a:lstStyle/>
                    <a:p>
                      <a:pPr marL="0" algn="ctr" defTabSz="914400" rtl="0" eaLnBrk="1" latinLnBrk="0" hangingPunct="1">
                        <a:spcBef>
                          <a:spcPct val="0"/>
                        </a:spcBef>
                        <a:buFontTx/>
                        <a:buNone/>
                        <a:defRPr/>
                      </a:pPr>
                      <a:r>
                        <a:rPr lang="en-US" altLang="en-US" sz="2200" b="1" kern="1200" dirty="0" smtClean="0">
                          <a:solidFill>
                            <a:srgbClr val="C00000"/>
                          </a:solidFill>
                          <a:latin typeface="+mn-lt"/>
                          <a:ea typeface="+mn-ea"/>
                          <a:cs typeface="+mn-cs"/>
                        </a:rPr>
                        <a:t>Yield</a:t>
                      </a:r>
                    </a:p>
                    <a:p>
                      <a:pPr algn="ctr">
                        <a:spcBef>
                          <a:spcPct val="0"/>
                        </a:spcBef>
                        <a:buFontTx/>
                        <a:buNone/>
                        <a:defRPr/>
                      </a:pPr>
                      <a:r>
                        <a:rPr lang="en-US" altLang="en-US" sz="2200" dirty="0" smtClean="0">
                          <a:latin typeface="+mn-lt"/>
                        </a:rPr>
                        <a:t>India ranks fifth</a:t>
                      </a:r>
                      <a:endParaRPr lang="en-IN" altLang="en-US" sz="2200" dirty="0" smtClean="0">
                        <a:latin typeface="+mn-lt"/>
                      </a:endParaRPr>
                    </a:p>
                    <a:p>
                      <a:endParaRPr lang="en-IN" sz="2200" dirty="0"/>
                    </a:p>
                  </a:txBody>
                  <a:tcPr marL="91445" marR="91445" marT="45627" marB="45627"/>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3966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152400" y="1258888"/>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India in Global Perspective </a:t>
            </a:r>
          </a:p>
        </p:txBody>
      </p:sp>
      <p:pic>
        <p:nvPicPr>
          <p:cNvPr id="6" name="Picture 1"/>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 y="1825625"/>
            <a:ext cx="39497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108234797"/>
              </p:ext>
            </p:extLst>
          </p:nvPr>
        </p:nvGraphicFramePr>
        <p:xfrm>
          <a:off x="4384963" y="1693718"/>
          <a:ext cx="4419600" cy="4448175"/>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xmlns="" val="20000"/>
                    </a:ext>
                  </a:extLst>
                </a:gridCol>
              </a:tblGrid>
              <a:tr h="1493839">
                <a:tc>
                  <a:txBody>
                    <a:bodyPr/>
                    <a:lstStyle/>
                    <a:p>
                      <a:pPr marL="87511" eaLnBrk="1" hangingPunct="1">
                        <a:defRPr/>
                      </a:pPr>
                      <a:r>
                        <a:rPr lang="en-GB" sz="2200" b="1" dirty="0" smtClean="0">
                          <a:solidFill>
                            <a:srgbClr val="FF0000"/>
                          </a:solidFill>
                          <a:latin typeface="+mn-lt"/>
                          <a:ea typeface="Times New Roman" panose="02020603050405020304" pitchFamily="18" charset="0"/>
                        </a:rPr>
                        <a:t>Acreage (million ha):</a:t>
                      </a:r>
                    </a:p>
                    <a:p>
                      <a:pPr marL="557213" indent="-160735" eaLnBrk="1" hangingPunct="1">
                        <a:buFont typeface="Arial" pitchFamily="34" charset="0"/>
                        <a:buChar char="•"/>
                        <a:defRPr/>
                      </a:pPr>
                      <a:r>
                        <a:rPr lang="en-GB" sz="2200" b="1" dirty="0" smtClean="0">
                          <a:solidFill>
                            <a:schemeClr val="bg1"/>
                          </a:solidFill>
                          <a:latin typeface="+mn-lt"/>
                          <a:ea typeface="Times New Roman" panose="02020603050405020304" pitchFamily="18" charset="0"/>
                        </a:rPr>
                        <a:t>World: </a:t>
                      </a:r>
                      <a:r>
                        <a:rPr lang="en-GB" sz="2200" b="1" dirty="0" smtClean="0">
                          <a:solidFill>
                            <a:schemeClr val="bg1"/>
                          </a:solidFill>
                          <a:latin typeface="+mn-lt"/>
                          <a:ea typeface="Times New Roman" panose="02020603050405020304" pitchFamily="18" charset="0"/>
                          <a:sym typeface="Symbol"/>
                        </a:rPr>
                        <a:t> </a:t>
                      </a:r>
                      <a:r>
                        <a:rPr lang="en-US" sz="2200" b="1" dirty="0" smtClean="0">
                          <a:solidFill>
                            <a:schemeClr val="bg1"/>
                          </a:solidFill>
                          <a:latin typeface="+mn-lt"/>
                          <a:ea typeface="Times New Roman" panose="02020603050405020304" pitchFamily="18" charset="0"/>
                          <a:sym typeface="Symbol"/>
                        </a:rPr>
                        <a:t>28.92</a:t>
                      </a:r>
                      <a:endParaRPr lang="en-US" sz="2200" b="1" dirty="0" smtClean="0">
                        <a:solidFill>
                          <a:schemeClr val="bg1"/>
                        </a:solidFill>
                        <a:latin typeface="+mn-lt"/>
                        <a:ea typeface="Times New Roman" panose="02020603050405020304" pitchFamily="18" charset="0"/>
                      </a:endParaRPr>
                    </a:p>
                    <a:p>
                      <a:pPr marL="557213" indent="-160735" eaLnBrk="1" hangingPunct="1">
                        <a:spcAft>
                          <a:spcPts val="675"/>
                        </a:spcAft>
                        <a:buFont typeface="Arial" pitchFamily="34" charset="0"/>
                        <a:buChar char="•"/>
                        <a:defRPr/>
                      </a:pPr>
                      <a:r>
                        <a:rPr lang="en-US" sz="2200" b="1" dirty="0" smtClean="0">
                          <a:solidFill>
                            <a:schemeClr val="bg1"/>
                          </a:solidFill>
                          <a:latin typeface="+mn-lt"/>
                          <a:ea typeface="Times New Roman" panose="02020603050405020304" pitchFamily="18" charset="0"/>
                        </a:rPr>
                        <a:t>India:   </a:t>
                      </a:r>
                      <a:r>
                        <a:rPr lang="en-GB" sz="2200" b="1" dirty="0" smtClean="0">
                          <a:solidFill>
                            <a:schemeClr val="bg1"/>
                          </a:solidFill>
                          <a:latin typeface="+mn-lt"/>
                          <a:ea typeface="Times New Roman" panose="02020603050405020304" pitchFamily="18" charset="0"/>
                          <a:sym typeface="Symbol"/>
                        </a:rPr>
                        <a:t>   6.10 (21.09%)</a:t>
                      </a:r>
                    </a:p>
                  </a:txBody>
                  <a:tcPr>
                    <a:solidFill>
                      <a:schemeClr val="tx1"/>
                    </a:solidFill>
                  </a:tcPr>
                </a:tc>
                <a:extLst>
                  <a:ext uri="{0D108BD9-81ED-4DB2-BD59-A6C34878D82A}">
                    <a16:rowId xmlns:a16="http://schemas.microsoft.com/office/drawing/2014/main" xmlns="" val="10000"/>
                  </a:ext>
                </a:extLst>
              </a:tr>
              <a:tr h="1521623">
                <a:tc>
                  <a:txBody>
                    <a:bodyPr/>
                    <a:lstStyle/>
                    <a:p>
                      <a:pPr marL="87511" algn="l" defTabSz="914400" rtl="0" eaLnBrk="1" latinLnBrk="0" hangingPunct="1">
                        <a:defRPr/>
                      </a:pPr>
                      <a:r>
                        <a:rPr lang="en-US" sz="2200" b="1" kern="1200" dirty="0" smtClean="0">
                          <a:solidFill>
                            <a:srgbClr val="FF0000"/>
                          </a:solidFill>
                          <a:latin typeface="+mn-lt"/>
                          <a:ea typeface="Times New Roman" panose="02020603050405020304" pitchFamily="18" charset="0"/>
                          <a:cs typeface="+mn-cs"/>
                        </a:rPr>
                        <a:t>Production (kernels) (million MT): </a:t>
                      </a:r>
                    </a:p>
                    <a:p>
                      <a:pPr marL="557213" indent="-154484" eaLnBrk="1" hangingPunct="1">
                        <a:buFont typeface="Arial" panose="020B0604020202020204" pitchFamily="34" charset="0"/>
                        <a:buChar char="•"/>
                        <a:defRPr/>
                      </a:pPr>
                      <a:r>
                        <a:rPr lang="en-US" sz="2200" b="1" dirty="0" smtClean="0">
                          <a:solidFill>
                            <a:schemeClr val="bg1"/>
                          </a:solidFill>
                          <a:latin typeface="+mn-lt"/>
                          <a:ea typeface="Times New Roman" panose="02020603050405020304" pitchFamily="18" charset="0"/>
                          <a:sym typeface="Symbol"/>
                        </a:rPr>
                        <a:t>World: </a:t>
                      </a:r>
                      <a:r>
                        <a:rPr lang="en-GB" sz="2200" b="1" dirty="0" smtClean="0">
                          <a:solidFill>
                            <a:schemeClr val="bg1"/>
                          </a:solidFill>
                          <a:latin typeface="+mn-lt"/>
                          <a:ea typeface="Times New Roman" panose="02020603050405020304" pitchFamily="18" charset="0"/>
                          <a:sym typeface="Symbol"/>
                        </a:rPr>
                        <a:t> 33.02</a:t>
                      </a:r>
                      <a:endParaRPr lang="en-US" sz="2200" b="1" dirty="0" smtClean="0">
                        <a:solidFill>
                          <a:schemeClr val="bg1"/>
                        </a:solidFill>
                        <a:latin typeface="+mn-lt"/>
                        <a:ea typeface="Times New Roman" panose="02020603050405020304" pitchFamily="18" charset="0"/>
                      </a:endParaRPr>
                    </a:p>
                    <a:p>
                      <a:pPr marL="557213" indent="-154484" eaLnBrk="1" hangingPunct="1">
                        <a:spcAft>
                          <a:spcPts val="675"/>
                        </a:spcAft>
                        <a:buFont typeface="Arial" panose="020B0604020202020204" pitchFamily="34" charset="0"/>
                        <a:buChar char="•"/>
                        <a:defRPr/>
                      </a:pPr>
                      <a:r>
                        <a:rPr lang="en-US" sz="2200" b="1" dirty="0" smtClean="0">
                          <a:solidFill>
                            <a:schemeClr val="bg1"/>
                          </a:solidFill>
                          <a:latin typeface="+mn-lt"/>
                          <a:ea typeface="Times New Roman" panose="02020603050405020304" pitchFamily="18" charset="0"/>
                        </a:rPr>
                        <a:t>India:   </a:t>
                      </a:r>
                      <a:r>
                        <a:rPr lang="en-GB" sz="2200" b="1" dirty="0" smtClean="0">
                          <a:solidFill>
                            <a:schemeClr val="bg1"/>
                          </a:solidFill>
                          <a:latin typeface="+mn-lt"/>
                          <a:ea typeface="Times New Roman" panose="02020603050405020304" pitchFamily="18" charset="0"/>
                          <a:sym typeface="Symbol"/>
                        </a:rPr>
                        <a:t>   4.80 (14.53%)</a:t>
                      </a:r>
                    </a:p>
                    <a:p>
                      <a:pPr marL="402729" indent="0" eaLnBrk="1" hangingPunct="1">
                        <a:spcAft>
                          <a:spcPts val="675"/>
                        </a:spcAft>
                        <a:buFont typeface="Arial" panose="020B0604020202020204" pitchFamily="34" charset="0"/>
                        <a:buNone/>
                        <a:defRPr/>
                      </a:pPr>
                      <a:endParaRPr lang="en-US" sz="2200" b="1" dirty="0" smtClean="0">
                        <a:solidFill>
                          <a:schemeClr val="bg1"/>
                        </a:solidFill>
                        <a:latin typeface="+mn-lt"/>
                        <a:ea typeface="Times New Roman" panose="02020603050405020304" pitchFamily="18" charset="0"/>
                      </a:endParaRPr>
                    </a:p>
                  </a:txBody>
                  <a:tcPr>
                    <a:solidFill>
                      <a:schemeClr val="tx1"/>
                    </a:solidFill>
                  </a:tcPr>
                </a:tc>
                <a:extLst>
                  <a:ext uri="{0D108BD9-81ED-4DB2-BD59-A6C34878D82A}">
                    <a16:rowId xmlns:a16="http://schemas.microsoft.com/office/drawing/2014/main" xmlns="" val="10001"/>
                  </a:ext>
                </a:extLst>
              </a:tr>
              <a:tr h="1432713">
                <a:tc>
                  <a:txBody>
                    <a:bodyPr/>
                    <a:lstStyle/>
                    <a:p>
                      <a:pPr marL="100906" eaLnBrk="1" hangingPunct="1">
                        <a:defRPr/>
                      </a:pPr>
                      <a:r>
                        <a:rPr lang="en-GB" sz="2200" b="1" dirty="0" smtClean="0">
                          <a:solidFill>
                            <a:srgbClr val="FF0000"/>
                          </a:solidFill>
                          <a:latin typeface="+mn-lt"/>
                          <a:ea typeface="Times New Roman" panose="02020603050405020304" pitchFamily="18" charset="0"/>
                          <a:sym typeface="Symbol"/>
                        </a:rPr>
                        <a:t>Export (000 T):</a:t>
                      </a:r>
                    </a:p>
                    <a:p>
                      <a:pPr marL="557213" indent="-154484" eaLnBrk="1" hangingPunct="1">
                        <a:buFont typeface="Arial" panose="020B0604020202020204" pitchFamily="34" charset="0"/>
                        <a:buChar char="•"/>
                        <a:defRPr/>
                      </a:pPr>
                      <a:r>
                        <a:rPr lang="en-US" sz="2200" b="1" dirty="0" smtClean="0">
                          <a:solidFill>
                            <a:schemeClr val="bg1"/>
                          </a:solidFill>
                          <a:latin typeface="+mn-lt"/>
                          <a:ea typeface="Times New Roman" panose="02020603050405020304" pitchFamily="18" charset="0"/>
                        </a:rPr>
                        <a:t>World: </a:t>
                      </a:r>
                      <a:r>
                        <a:rPr lang="en-GB" sz="2200" b="1" dirty="0" smtClean="0">
                          <a:solidFill>
                            <a:schemeClr val="bg1"/>
                          </a:solidFill>
                          <a:latin typeface="+mn-lt"/>
                          <a:ea typeface="Times New Roman" panose="02020603050405020304" pitchFamily="18" charset="0"/>
                          <a:sym typeface="Symbol"/>
                        </a:rPr>
                        <a:t>  </a:t>
                      </a:r>
                      <a:r>
                        <a:rPr lang="en-US" sz="2200" b="1" dirty="0" smtClean="0">
                          <a:solidFill>
                            <a:schemeClr val="bg1"/>
                          </a:solidFill>
                          <a:latin typeface="+mn-lt"/>
                          <a:ea typeface="Times New Roman" panose="02020603050405020304" pitchFamily="18" charset="0"/>
                          <a:sym typeface="Symbol"/>
                        </a:rPr>
                        <a:t>3,408</a:t>
                      </a:r>
                      <a:endParaRPr lang="en-US" sz="2200" b="1" dirty="0" smtClean="0">
                        <a:solidFill>
                          <a:schemeClr val="bg1"/>
                        </a:solidFill>
                        <a:latin typeface="+mn-lt"/>
                        <a:ea typeface="Times New Roman" panose="02020603050405020304" pitchFamily="18" charset="0"/>
                      </a:endParaRPr>
                    </a:p>
                    <a:p>
                      <a:pPr marL="557213" indent="-154484" eaLnBrk="1" hangingPunct="1">
                        <a:buFont typeface="Arial" panose="020B0604020202020204" pitchFamily="34" charset="0"/>
                        <a:buChar char="•"/>
                        <a:defRPr/>
                      </a:pPr>
                      <a:r>
                        <a:rPr lang="en-US" sz="2200" b="1" dirty="0" smtClean="0">
                          <a:solidFill>
                            <a:schemeClr val="bg1"/>
                          </a:solidFill>
                          <a:latin typeface="+mn-lt"/>
                          <a:ea typeface="Times New Roman" panose="02020603050405020304" pitchFamily="18" charset="0"/>
                        </a:rPr>
                        <a:t>India:   </a:t>
                      </a:r>
                      <a:r>
                        <a:rPr lang="en-GB" sz="2200" b="1" smtClean="0">
                          <a:solidFill>
                            <a:schemeClr val="bg1"/>
                          </a:solidFill>
                          <a:latin typeface="+mn-lt"/>
                          <a:ea typeface="Times New Roman" panose="02020603050405020304" pitchFamily="18" charset="0"/>
                          <a:sym typeface="Symbol"/>
                        </a:rPr>
                        <a:t>    638 (18.72%)</a:t>
                      </a:r>
                      <a:endParaRPr lang="en-GB" sz="2200" b="1" dirty="0" smtClean="0">
                        <a:solidFill>
                          <a:schemeClr val="bg1"/>
                        </a:solidFill>
                        <a:latin typeface="+mn-lt"/>
                        <a:ea typeface="Times New Roman" panose="02020603050405020304" pitchFamily="18" charset="0"/>
                        <a:sym typeface="Symbol"/>
                      </a:endParaRPr>
                    </a:p>
                    <a:p>
                      <a:pPr marL="402729" indent="0" eaLnBrk="1" hangingPunct="1">
                        <a:buFont typeface="Arial" panose="020B0604020202020204" pitchFamily="34" charset="0"/>
                        <a:buNone/>
                        <a:defRPr/>
                      </a:pPr>
                      <a:endParaRPr lang="en-US" sz="2200" b="1" dirty="0" smtClean="0">
                        <a:solidFill>
                          <a:schemeClr val="bg1"/>
                        </a:solidFill>
                        <a:latin typeface="+mn-lt"/>
                        <a:ea typeface="Times New Roman" panose="02020603050405020304" pitchFamily="18" charset="0"/>
                      </a:endParaRPr>
                    </a:p>
                  </a:txBody>
                  <a:tcPr>
                    <a:solidFill>
                      <a:schemeClr val="tx1"/>
                    </a:solidFill>
                  </a:tcPr>
                </a:tc>
                <a:extLst>
                  <a:ext uri="{0D108BD9-81ED-4DB2-BD59-A6C34878D82A}">
                    <a16:rowId xmlns:a16="http://schemas.microsoft.com/office/drawing/2014/main" xmlns="" val="10002"/>
                  </a:ext>
                </a:extLst>
              </a:tr>
            </a:tbl>
          </a:graphicData>
        </a:graphic>
      </p:graphicFrame>
      <p:sp>
        <p:nvSpPr>
          <p:cNvPr id="2" name="TextBox 1"/>
          <p:cNvSpPr txBox="1"/>
          <p:nvPr/>
        </p:nvSpPr>
        <p:spPr>
          <a:xfrm>
            <a:off x="2127250" y="5738958"/>
            <a:ext cx="2782455" cy="307777"/>
          </a:xfrm>
          <a:prstGeom prst="rect">
            <a:avLst/>
          </a:prstGeom>
          <a:noFill/>
        </p:spPr>
        <p:txBody>
          <a:bodyPr wrap="square" rtlCol="0">
            <a:spAutoFit/>
          </a:bodyPr>
          <a:lstStyle/>
          <a:p>
            <a:r>
              <a:rPr lang="en-US" sz="1400" dirty="0" smtClean="0"/>
              <a:t>Source: Oil World, 2021</a:t>
            </a:r>
            <a:endParaRPr lang="en-US" sz="1400" dirty="0"/>
          </a:p>
        </p:txBody>
      </p:sp>
    </p:spTree>
    <p:extLst>
      <p:ext uri="{BB962C8B-B14F-4D97-AF65-F5344CB8AC3E}">
        <p14:creationId xmlns:p14="http://schemas.microsoft.com/office/powerpoint/2010/main" val="9000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6" name="TextBox 2"/>
          <p:cNvSpPr txBox="1">
            <a:spLocks noChangeArrowheads="1"/>
          </p:cNvSpPr>
          <p:nvPr/>
        </p:nvSpPr>
        <p:spPr bwMode="auto">
          <a:xfrm>
            <a:off x="3162300" y="1654628"/>
            <a:ext cx="5822043" cy="3954929"/>
          </a:xfrm>
          <a:prstGeom prst="rect">
            <a:avLst/>
          </a:prstGeom>
          <a:solidFill>
            <a:srgbClr val="FFEFFF"/>
          </a:solidFill>
          <a:ln>
            <a:noFill/>
          </a:ln>
        </p:spPr>
        <p:txBody>
          <a:bodyPr wrap="square">
            <a:spAutoFit/>
          </a:bodyPr>
          <a:lstStyle>
            <a:lvl1pPr marL="266700" indent="-266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ct val="0"/>
              </a:spcBef>
              <a:spcAft>
                <a:spcPts val="600"/>
              </a:spcAft>
              <a:buFont typeface="Arial" panose="020B0604020202020204" pitchFamily="34" charset="0"/>
              <a:buNone/>
              <a:defRPr/>
            </a:pPr>
            <a:r>
              <a:rPr lang="en-US" altLang="en-US" sz="2400" b="1" dirty="0">
                <a:latin typeface="+mn-lt"/>
              </a:rPr>
              <a:t>Groundnut in India</a:t>
            </a:r>
          </a:p>
          <a:p>
            <a:pPr>
              <a:spcBef>
                <a:spcPct val="0"/>
              </a:spcBef>
              <a:spcAft>
                <a:spcPts val="1200"/>
              </a:spcAft>
              <a:defRPr/>
            </a:pPr>
            <a:r>
              <a:rPr lang="en-US" altLang="en-US" sz="2400" b="1" dirty="0">
                <a:latin typeface="+mn-lt"/>
              </a:rPr>
              <a:t>Not a truly indigenous crop</a:t>
            </a:r>
          </a:p>
          <a:p>
            <a:pPr>
              <a:spcBef>
                <a:spcPct val="0"/>
              </a:spcBef>
              <a:spcAft>
                <a:spcPts val="1200"/>
              </a:spcAft>
              <a:defRPr/>
            </a:pPr>
            <a:r>
              <a:rPr lang="en-IN" altLang="en-US" sz="2400" b="1" dirty="0">
                <a:latin typeface="+mn-lt"/>
              </a:rPr>
              <a:t>Introduced in the first half of the sixteenth century</a:t>
            </a:r>
          </a:p>
          <a:p>
            <a:pPr>
              <a:spcBef>
                <a:spcPct val="0"/>
              </a:spcBef>
              <a:spcAft>
                <a:spcPts val="1200"/>
              </a:spcAft>
              <a:defRPr/>
            </a:pPr>
            <a:r>
              <a:rPr lang="en-IN" altLang="en-US" sz="2400" b="1" dirty="0">
                <a:latin typeface="+mn-lt"/>
              </a:rPr>
              <a:t>By 1850, about 1,000 ha and by </a:t>
            </a:r>
            <a:r>
              <a:rPr lang="en-US" altLang="en-US" sz="2400" b="1" dirty="0">
                <a:latin typeface="+mn-lt"/>
              </a:rPr>
              <a:t>1895, about 70,000 hectares </a:t>
            </a:r>
            <a:r>
              <a:rPr lang="en-IN" altLang="en-US" sz="2400" b="1" dirty="0">
                <a:latin typeface="+mn-lt"/>
              </a:rPr>
              <a:t>in South </a:t>
            </a:r>
            <a:r>
              <a:rPr lang="en-IN" altLang="en-US" sz="2400" b="1" dirty="0" err="1">
                <a:latin typeface="+mn-lt"/>
              </a:rPr>
              <a:t>Arcot</a:t>
            </a:r>
            <a:r>
              <a:rPr lang="en-IN" altLang="en-US" sz="2400" b="1" dirty="0">
                <a:latin typeface="+mn-lt"/>
              </a:rPr>
              <a:t> district of Madras Presidency </a:t>
            </a:r>
          </a:p>
          <a:p>
            <a:pPr>
              <a:spcBef>
                <a:spcPct val="0"/>
              </a:spcBef>
              <a:spcAft>
                <a:spcPts val="1200"/>
              </a:spcAft>
              <a:defRPr/>
            </a:pPr>
            <a:r>
              <a:rPr lang="en-US" altLang="en-US" sz="2400" b="1" dirty="0">
                <a:latin typeface="+mn-lt"/>
              </a:rPr>
              <a:t>Now cultivated on about 6.5 </a:t>
            </a:r>
            <a:r>
              <a:rPr lang="en-US" altLang="en-US" sz="2400" b="1" dirty="0" err="1">
                <a:latin typeface="+mn-lt"/>
              </a:rPr>
              <a:t>Mn</a:t>
            </a:r>
            <a:r>
              <a:rPr lang="en-US" altLang="en-US" sz="2400" b="1" dirty="0">
                <a:latin typeface="+mn-lt"/>
              </a:rPr>
              <a:t> ha in nearly all the states of India</a:t>
            </a:r>
            <a:endParaRPr lang="en-IN" altLang="en-US" sz="2400" b="1" dirty="0">
              <a:latin typeface="+mn-lt"/>
            </a:endParaRPr>
          </a:p>
        </p:txBody>
      </p:sp>
      <p:pic>
        <p:nvPicPr>
          <p:cNvPr id="7" name="Picture 13" descr="Groundnut Peanuts Bold , Groundnut Peanuts India"/>
          <p:cNvPicPr>
            <a:picLocks noChangeAspect="1" noChangeArrowheads="1"/>
          </p:cNvPicPr>
          <p:nvPr/>
        </p:nvPicPr>
        <p:blipFill>
          <a:blip r:embed="rId3" cstate="print"/>
          <a:srcRect/>
          <a:stretch>
            <a:fillRect/>
          </a:stretch>
        </p:blipFill>
        <p:spPr bwMode="auto">
          <a:xfrm>
            <a:off x="346579" y="3797411"/>
            <a:ext cx="2461953" cy="2023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stretch>
            <a:fillRect/>
          </a:stretch>
        </p:blipFill>
        <p:spPr>
          <a:xfrm>
            <a:off x="346579" y="1251858"/>
            <a:ext cx="2454678" cy="2205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82941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137886" y="1302431"/>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 Importance of Groundnut Crop</a:t>
            </a:r>
          </a:p>
        </p:txBody>
      </p:sp>
      <p:graphicFrame>
        <p:nvGraphicFramePr>
          <p:cNvPr id="8" name="Table 7"/>
          <p:cNvGraphicFramePr>
            <a:graphicFrameLocks noGrp="1"/>
          </p:cNvGraphicFramePr>
          <p:nvPr>
            <p:extLst>
              <p:ext uri="{D42A27DB-BD31-4B8C-83A1-F6EECF244321}">
                <p14:modId xmlns:p14="http://schemas.microsoft.com/office/powerpoint/2010/main" val="3030871860"/>
              </p:ext>
            </p:extLst>
          </p:nvPr>
        </p:nvGraphicFramePr>
        <p:xfrm>
          <a:off x="293914" y="2000584"/>
          <a:ext cx="8280400" cy="4363024"/>
        </p:xfrm>
        <a:graphic>
          <a:graphicData uri="http://schemas.openxmlformats.org/drawingml/2006/table">
            <a:tbl>
              <a:tblPr firstRow="1" bandRow="1">
                <a:tableStyleId>{5C22544A-7EE6-4342-B048-85BDC9FD1C3A}</a:tableStyleId>
              </a:tblPr>
              <a:tblGrid>
                <a:gridCol w="8280400">
                  <a:extLst>
                    <a:ext uri="{9D8B030D-6E8A-4147-A177-3AD203B41FA5}">
                      <a16:colId xmlns:a16="http://schemas.microsoft.com/office/drawing/2014/main" xmlns="" val="20000"/>
                    </a:ext>
                  </a:extLst>
                </a:gridCol>
              </a:tblGrid>
              <a:tr h="437614">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b="1" dirty="0" smtClean="0">
                          <a:solidFill>
                            <a:schemeClr val="bg1"/>
                          </a:solidFill>
                          <a:latin typeface="+mn-lt"/>
                        </a:rPr>
                        <a:t>An oilseed and a supplementary food crop. </a:t>
                      </a:r>
                      <a:endParaRPr lang="en-US" sz="2400" b="1" dirty="0" smtClean="0">
                        <a:solidFill>
                          <a:schemeClr val="bg1"/>
                        </a:solidFill>
                        <a:latin typeface="+mn-lt"/>
                      </a:endParaRPr>
                    </a:p>
                  </a:txBody>
                  <a:tcPr marL="91444" marR="91444" marT="45715" marB="45715">
                    <a:solidFill>
                      <a:srgbClr val="4F81BD"/>
                    </a:solidFill>
                  </a:tcPr>
                </a:tc>
                <a:extLst>
                  <a:ext uri="{0D108BD9-81ED-4DB2-BD59-A6C34878D82A}">
                    <a16:rowId xmlns:a16="http://schemas.microsoft.com/office/drawing/2014/main" xmlns="" val="10000"/>
                  </a:ext>
                </a:extLst>
              </a:tr>
              <a:tr h="704921">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b="1" dirty="0" smtClean="0">
                          <a:solidFill>
                            <a:schemeClr val="bg1"/>
                          </a:solidFill>
                          <a:latin typeface="+mn-lt"/>
                        </a:rPr>
                        <a:t>The </a:t>
                      </a:r>
                      <a:r>
                        <a:rPr lang="en-US" sz="2400" b="1" dirty="0" smtClean="0">
                          <a:solidFill>
                            <a:schemeClr val="bg1"/>
                          </a:solidFill>
                          <a:latin typeface="+mn-lt"/>
                        </a:rPr>
                        <a:t>seeds are consumed directly as snacks (boiled, roasted, fried) and in form peanut butter</a:t>
                      </a:r>
                    </a:p>
                  </a:txBody>
                  <a:tcPr marL="91444" marR="91444" marT="45715" marB="45715">
                    <a:solidFill>
                      <a:schemeClr val="accent1">
                        <a:lumMod val="75000"/>
                      </a:schemeClr>
                    </a:solidFill>
                  </a:tcPr>
                </a:tc>
                <a:extLst>
                  <a:ext uri="{0D108BD9-81ED-4DB2-BD59-A6C34878D82A}">
                    <a16:rowId xmlns:a16="http://schemas.microsoft.com/office/drawing/2014/main" xmlns="" val="10001"/>
                  </a:ext>
                </a:extLst>
              </a:tr>
              <a:tr h="675245">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kern="1200" dirty="0" smtClean="0">
                          <a:solidFill>
                            <a:schemeClr val="bg1"/>
                          </a:solidFill>
                          <a:latin typeface="+mn-lt"/>
                          <a:ea typeface="+mn-ea"/>
                          <a:cs typeface="+mn-cs"/>
                        </a:rPr>
                        <a:t>Groundnut oil is a very good cooking medium and has many industrial applications as well </a:t>
                      </a:r>
                    </a:p>
                  </a:txBody>
                  <a:tcPr marL="91444" marR="91444" marT="45715" marB="45715">
                    <a:solidFill>
                      <a:srgbClr val="4F81BD"/>
                    </a:solidFill>
                  </a:tcPr>
                </a:tc>
                <a:extLst>
                  <a:ext uri="{0D108BD9-81ED-4DB2-BD59-A6C34878D82A}">
                    <a16:rowId xmlns:a16="http://schemas.microsoft.com/office/drawing/2014/main" xmlns="" val="10002"/>
                  </a:ext>
                </a:extLst>
              </a:tr>
              <a:tr h="408847">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kern="1200" dirty="0" smtClean="0">
                          <a:solidFill>
                            <a:schemeClr val="bg1"/>
                          </a:solidFill>
                          <a:latin typeface="+mn-lt"/>
                          <a:ea typeface="+mn-ea"/>
                          <a:cs typeface="+mn-cs"/>
                        </a:rPr>
                        <a:t>Oil cake and de-oiled cake are used as animal feed </a:t>
                      </a:r>
                      <a:r>
                        <a:rPr lang="en-US" sz="2400" b="1" kern="1200" dirty="0" err="1" smtClean="0">
                          <a:solidFill>
                            <a:schemeClr val="bg1"/>
                          </a:solidFill>
                          <a:latin typeface="+mn-lt"/>
                          <a:ea typeface="+mn-ea"/>
                          <a:cs typeface="+mn-cs"/>
                        </a:rPr>
                        <a:t>stoc</a:t>
                      </a:r>
                      <a:endParaRPr lang="en-US" sz="2400" b="1" kern="1200" dirty="0" smtClean="0">
                        <a:solidFill>
                          <a:schemeClr val="bg1"/>
                        </a:solidFill>
                        <a:latin typeface="+mn-lt"/>
                        <a:ea typeface="+mn-ea"/>
                        <a:cs typeface="+mn-cs"/>
                      </a:endParaRPr>
                    </a:p>
                  </a:txBody>
                  <a:tcPr marL="91444" marR="91444" marT="45715" marB="45715">
                    <a:solidFill>
                      <a:schemeClr val="accent1">
                        <a:lumMod val="75000"/>
                      </a:schemeClr>
                    </a:solidFill>
                  </a:tcPr>
                </a:tc>
                <a:extLst>
                  <a:ext uri="{0D108BD9-81ED-4DB2-BD59-A6C34878D82A}">
                    <a16:rowId xmlns:a16="http://schemas.microsoft.com/office/drawing/2014/main" xmlns="" val="10003"/>
                  </a:ext>
                </a:extLst>
              </a:tr>
              <a:tr h="675245">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kern="1200" dirty="0" smtClean="0">
                          <a:solidFill>
                            <a:schemeClr val="bg1"/>
                          </a:solidFill>
                          <a:latin typeface="+mn-lt"/>
                          <a:ea typeface="+mn-ea"/>
                          <a:cs typeface="+mn-cs"/>
                        </a:rPr>
                        <a:t>The crop improves soil fertility by fixing atmospheric-nitrogen </a:t>
                      </a:r>
                    </a:p>
                  </a:txBody>
                  <a:tcPr marL="91444" marR="91444" marT="45715" marB="45715">
                    <a:solidFill>
                      <a:srgbClr val="4F81BD"/>
                    </a:solidFill>
                  </a:tcPr>
                </a:tc>
                <a:extLst>
                  <a:ext uri="{0D108BD9-81ED-4DB2-BD59-A6C34878D82A}">
                    <a16:rowId xmlns:a16="http://schemas.microsoft.com/office/drawing/2014/main" xmlns="" val="10004"/>
                  </a:ext>
                </a:extLst>
              </a:tr>
              <a:tr h="489897">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kern="1200" dirty="0" smtClean="0">
                          <a:solidFill>
                            <a:schemeClr val="bg1"/>
                          </a:solidFill>
                          <a:latin typeface="+mn-lt"/>
                          <a:ea typeface="+mn-ea"/>
                          <a:cs typeface="+mn-cs"/>
                        </a:rPr>
                        <a:t>Foliage provides a nutritious fodder for cattle</a:t>
                      </a:r>
                    </a:p>
                  </a:txBody>
                  <a:tcPr marL="91444" marR="91444" marT="45715" marB="45715">
                    <a:solidFill>
                      <a:schemeClr val="accent1">
                        <a:lumMod val="75000"/>
                      </a:schemeClr>
                    </a:solidFill>
                  </a:tcPr>
                </a:tc>
                <a:extLst>
                  <a:ext uri="{0D108BD9-81ED-4DB2-BD59-A6C34878D82A}">
                    <a16:rowId xmlns:a16="http://schemas.microsoft.com/office/drawing/2014/main" xmlns="" val="10005"/>
                  </a:ext>
                </a:extLst>
              </a:tr>
              <a:tr h="489897">
                <a:tc>
                  <a:txBody>
                    <a:bodyPr/>
                    <a:lstStyle/>
                    <a:p>
                      <a:pPr marL="430411"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kern="1200" dirty="0" smtClean="0">
                          <a:solidFill>
                            <a:schemeClr val="bg1"/>
                          </a:solidFill>
                          <a:latin typeface="+mn-lt"/>
                          <a:ea typeface="+mn-ea"/>
                          <a:cs typeface="+mn-cs"/>
                        </a:rPr>
                        <a:t>Shells converted into particle boards and briquettes </a:t>
                      </a:r>
                    </a:p>
                  </a:txBody>
                  <a:tcPr marL="91444" marR="91444" marT="45715" marB="45715">
                    <a:solidFill>
                      <a:srgbClr val="4F81BD"/>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70398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152400" y="1258888"/>
            <a:ext cx="8839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
              <a:spcBef>
                <a:spcPct val="0"/>
              </a:spcBef>
              <a:spcAft>
                <a:spcPct val="0"/>
              </a:spcAft>
              <a:buNone/>
            </a:pPr>
            <a:r>
              <a:rPr lang="en-US" altLang="en-US" sz="2700" b="1" dirty="0">
                <a:solidFill>
                  <a:schemeClr val="hlink"/>
                </a:solidFill>
                <a:latin typeface="Calibri" panose="020F0502020204030204" pitchFamily="34" charset="0"/>
              </a:rPr>
              <a:t>Groundnut: Nutritive value &amp; health benefits</a:t>
            </a:r>
          </a:p>
        </p:txBody>
      </p:sp>
      <p:sp>
        <p:nvSpPr>
          <p:cNvPr id="8" name="Content Placeholder 2"/>
          <p:cNvSpPr txBox="1">
            <a:spLocks/>
          </p:cNvSpPr>
          <p:nvPr/>
        </p:nvSpPr>
        <p:spPr>
          <a:xfrm>
            <a:off x="2441576" y="1766887"/>
            <a:ext cx="6325054" cy="33856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4625" indent="-174625" algn="just"/>
            <a:r>
              <a:rPr lang="en-IN" altLang="en-US" b="1" dirty="0" smtClean="0"/>
              <a:t>An economic source of healthy oil; no trans fat; high Mono Unsaturated Fatty Acids (MUFA) and Poly Unsaturated Fatty Acids (PUFA)      </a:t>
            </a:r>
          </a:p>
          <a:p>
            <a:pPr marL="174625" indent="-174625" algn="just"/>
            <a:r>
              <a:rPr lang="en-IN" altLang="en-US" b="1" dirty="0" smtClean="0"/>
              <a:t>Rich in quality protein, vitamins (B group and E) and minerals (magnesium, phosphorous, potassium, zinc, iron, copper, manganese and selenium)</a:t>
            </a:r>
          </a:p>
        </p:txBody>
      </p:sp>
      <p:sp>
        <p:nvSpPr>
          <p:cNvPr id="10" name="Rectangle 4"/>
          <p:cNvSpPr>
            <a:spLocks noChangeArrowheads="1"/>
          </p:cNvSpPr>
          <p:nvPr/>
        </p:nvSpPr>
        <p:spPr bwMode="auto">
          <a:xfrm>
            <a:off x="171451" y="3495706"/>
            <a:ext cx="2270125" cy="101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a:spcBef>
                <a:spcPct val="0"/>
              </a:spcBef>
              <a:buFontTx/>
              <a:buNone/>
            </a:pPr>
            <a:r>
              <a:rPr lang="en-IN" altLang="en-US" sz="2000" b="1" dirty="0">
                <a:solidFill>
                  <a:schemeClr val="bg1"/>
                </a:solidFill>
                <a:latin typeface="Proxima Nova"/>
              </a:rPr>
              <a:t>Omega-3, however, is not present</a:t>
            </a:r>
          </a:p>
        </p:txBody>
      </p:sp>
      <p:pic>
        <p:nvPicPr>
          <p:cNvPr id="11"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1" y="1766886"/>
            <a:ext cx="2270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171451" y="4784724"/>
            <a:ext cx="8899525" cy="1656864"/>
          </a:xfrm>
          <a:prstGeom prst="rect">
            <a:avLst/>
          </a:prstGeom>
          <a:solidFill>
            <a:schemeClr val="accent6">
              <a:lumMod val="40000"/>
              <a:lumOff val="60000"/>
            </a:schemeClr>
          </a:solidFill>
          <a:ln>
            <a:noFill/>
          </a:ln>
        </p:spPr>
        <p:txBody>
          <a:bodyPr>
            <a:spAutoFit/>
          </a:bodyPr>
          <a:lstStyle>
            <a:lvl1pPr marL="257175" indent="-2571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75"/>
              </a:spcAft>
              <a:buFont typeface="Arial" panose="020B0604020202020204" pitchFamily="34" charset="0"/>
              <a:buChar char="•"/>
              <a:defRPr/>
            </a:pPr>
            <a:r>
              <a:rPr lang="en-US" b="1" dirty="0">
                <a:latin typeface="+mn-lt"/>
              </a:rPr>
              <a:t>Lowers risks of heart diseases, diabetes, and colorectal cancer. Helps to lower blood pressure.</a:t>
            </a:r>
          </a:p>
          <a:p>
            <a:pPr>
              <a:spcAft>
                <a:spcPts val="675"/>
              </a:spcAft>
              <a:buFont typeface="Arial" panose="020B0604020202020204" pitchFamily="34" charset="0"/>
              <a:buChar char="•"/>
              <a:defRPr/>
            </a:pPr>
            <a:r>
              <a:rPr lang="en-US" b="1" dirty="0">
                <a:latin typeface="+mn-lt"/>
              </a:rPr>
              <a:t>Resveratrol, an anti-aging molecule, fights proliferation of fat cells and improves sugar uptake from the blood.</a:t>
            </a:r>
          </a:p>
          <a:p>
            <a:pPr>
              <a:spcAft>
                <a:spcPts val="675"/>
              </a:spcAft>
              <a:buFont typeface="Arial" panose="020B0604020202020204" pitchFamily="34" charset="0"/>
              <a:buChar char="•"/>
              <a:defRPr/>
            </a:pPr>
            <a:r>
              <a:rPr lang="en-US" b="1" dirty="0" smtClean="0">
                <a:latin typeface="+mn-lt"/>
              </a:rPr>
              <a:t>Groundnut </a:t>
            </a:r>
            <a:r>
              <a:rPr lang="en-US" b="1" dirty="0" err="1">
                <a:latin typeface="+mn-lt"/>
              </a:rPr>
              <a:t>phytosterols</a:t>
            </a:r>
            <a:r>
              <a:rPr lang="en-US" b="1" dirty="0">
                <a:latin typeface="+mn-lt"/>
              </a:rPr>
              <a:t> reduce the blood cholesterol</a:t>
            </a:r>
            <a:r>
              <a:rPr lang="en-US" dirty="0">
                <a:latin typeface="+mn-lt"/>
              </a:rPr>
              <a:t>. </a:t>
            </a:r>
          </a:p>
        </p:txBody>
      </p:sp>
    </p:spTree>
    <p:extLst>
      <p:ext uri="{BB962C8B-B14F-4D97-AF65-F5344CB8AC3E}">
        <p14:creationId xmlns:p14="http://schemas.microsoft.com/office/powerpoint/2010/main" val="138929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1295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n-US" altLang="en-US" sz="2800" b="1" dirty="0">
                <a:solidFill>
                  <a:schemeClr val="hlink"/>
                </a:solidFill>
                <a:latin typeface="Calibri" panose="020F0502020204030204" pitchFamily="34" charset="0"/>
              </a:rPr>
              <a:t>India’s Production and Exports of Oilseeds (</a:t>
            </a:r>
            <a:r>
              <a:rPr lang="en-US" altLang="en-US" sz="2800" b="1" dirty="0" smtClean="0">
                <a:solidFill>
                  <a:schemeClr val="hlink"/>
                </a:solidFill>
                <a:latin typeface="Calibri" panose="020F0502020204030204" pitchFamily="34" charset="0"/>
              </a:rPr>
              <a:t>2020-21)</a:t>
            </a:r>
            <a:endParaRPr lang="en-US" altLang="en-US" sz="2800" b="1" dirty="0">
              <a:solidFill>
                <a:schemeClr val="hlink"/>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54198231"/>
              </p:ext>
            </p:extLst>
          </p:nvPr>
        </p:nvGraphicFramePr>
        <p:xfrm>
          <a:off x="1410788" y="1908689"/>
          <a:ext cx="6818812" cy="3055575"/>
        </p:xfrm>
        <a:graphic>
          <a:graphicData uri="http://schemas.openxmlformats.org/drawingml/2006/table">
            <a:tbl>
              <a:tblPr>
                <a:tableStyleId>{5C22544A-7EE6-4342-B048-85BDC9FD1C3A}</a:tableStyleId>
              </a:tblPr>
              <a:tblGrid>
                <a:gridCol w="2096914">
                  <a:extLst>
                    <a:ext uri="{9D8B030D-6E8A-4147-A177-3AD203B41FA5}">
                      <a16:colId xmlns:a16="http://schemas.microsoft.com/office/drawing/2014/main" xmlns="" val="20000"/>
                    </a:ext>
                  </a:extLst>
                </a:gridCol>
                <a:gridCol w="1811897">
                  <a:extLst>
                    <a:ext uri="{9D8B030D-6E8A-4147-A177-3AD203B41FA5}">
                      <a16:colId xmlns:a16="http://schemas.microsoft.com/office/drawing/2014/main" xmlns="" val="20001"/>
                    </a:ext>
                  </a:extLst>
                </a:gridCol>
                <a:gridCol w="1323295">
                  <a:extLst>
                    <a:ext uri="{9D8B030D-6E8A-4147-A177-3AD203B41FA5}">
                      <a16:colId xmlns:a16="http://schemas.microsoft.com/office/drawing/2014/main" xmlns="" val="20002"/>
                    </a:ext>
                  </a:extLst>
                </a:gridCol>
                <a:gridCol w="1586706">
                  <a:extLst>
                    <a:ext uri="{9D8B030D-6E8A-4147-A177-3AD203B41FA5}">
                      <a16:colId xmlns:a16="http://schemas.microsoft.com/office/drawing/2014/main" xmlns="" val="20003"/>
                    </a:ext>
                  </a:extLst>
                </a:gridCol>
              </a:tblGrid>
              <a:tr h="729837">
                <a:tc>
                  <a:txBody>
                    <a:bodyPr/>
                    <a:lstStyle/>
                    <a:p>
                      <a:pPr algn="l" fontAlgn="b"/>
                      <a:r>
                        <a:rPr lang="en-US" sz="1600" b="1" u="none" strike="noStrike" dirty="0">
                          <a:effectLst/>
                          <a:latin typeface="Calibri" panose="020F0502020204030204" pitchFamily="34" charset="0"/>
                          <a:cs typeface="Calibri" panose="020F0502020204030204" pitchFamily="34" charset="0"/>
                        </a:rPr>
                        <a:t>Oilseed</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effectLst/>
                          <a:latin typeface="Calibri" panose="020F0502020204030204" pitchFamily="34" charset="0"/>
                          <a:cs typeface="Calibri" panose="020F0502020204030204" pitchFamily="34" charset="0"/>
                        </a:rPr>
                        <a:t>Production (tons)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effectLst/>
                          <a:latin typeface="Calibri" panose="020F0502020204030204" pitchFamily="34" charset="0"/>
                          <a:cs typeface="Calibri" panose="020F0502020204030204" pitchFamily="34" charset="0"/>
                        </a:rPr>
                        <a:t>Export (tons)</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u="none" strike="noStrike" dirty="0">
                          <a:effectLst/>
                          <a:latin typeface="Calibri" panose="020F0502020204030204" pitchFamily="34" charset="0"/>
                          <a:cs typeface="Calibri" panose="020F0502020204030204" pitchFamily="34" charset="0"/>
                        </a:rPr>
                        <a:t>% of export against production </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Groundnut (kernel)</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1" i="0" u="none" strike="noStrike">
                          <a:solidFill>
                            <a:srgbClr val="000000"/>
                          </a:solidFill>
                          <a:effectLst/>
                          <a:latin typeface="Calibri" panose="020F0502020204030204" pitchFamily="34" charset="0"/>
                        </a:rPr>
                        <a:t>7083300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1" i="0" u="none" strike="noStrike">
                          <a:solidFill>
                            <a:srgbClr val="000000"/>
                          </a:solidFill>
                          <a:effectLst/>
                          <a:latin typeface="Calibri" panose="020F0502020204030204" pitchFamily="34" charset="0"/>
                        </a:rPr>
                        <a:t>638580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1" i="0" u="none" strike="noStrike">
                          <a:solidFill>
                            <a:srgbClr val="000000"/>
                          </a:solidFill>
                          <a:effectLst/>
                          <a:latin typeface="Calibri" panose="020F0502020204030204" pitchFamily="34" charset="0"/>
                        </a:rPr>
                        <a:t>9.02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Sesame</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1" i="0" u="none" strike="noStrike">
                          <a:solidFill>
                            <a:srgbClr val="000000"/>
                          </a:solidFill>
                          <a:effectLst/>
                          <a:latin typeface="Calibri" panose="020F0502020204030204" pitchFamily="34" charset="0"/>
                        </a:rPr>
                        <a:t>792000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1" i="0" u="none" strike="noStrike">
                          <a:solidFill>
                            <a:srgbClr val="000000"/>
                          </a:solidFill>
                          <a:effectLst/>
                          <a:latin typeface="Calibri" panose="020F0502020204030204" pitchFamily="34" charset="0"/>
                        </a:rPr>
                        <a:t>273130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600" b="1" i="0" u="none" strike="noStrike">
                          <a:solidFill>
                            <a:srgbClr val="000000"/>
                          </a:solidFill>
                          <a:effectLst/>
                          <a:latin typeface="Calibri" panose="020F0502020204030204" pitchFamily="34" charset="0"/>
                        </a:rPr>
                        <a:t>34.49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Soya</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13400000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68590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Rapeseed/mustard</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dirty="0">
                          <a:solidFill>
                            <a:srgbClr val="000000"/>
                          </a:solidFill>
                          <a:effectLst/>
                          <a:latin typeface="Calibri" panose="020F0502020204030204" pitchFamily="34" charset="0"/>
                        </a:rPr>
                        <a:t>9987000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56560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4"/>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Niger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dirty="0">
                          <a:solidFill>
                            <a:srgbClr val="000000"/>
                          </a:solidFill>
                          <a:effectLst/>
                          <a:latin typeface="Calibri" panose="020F0502020204030204" pitchFamily="34" charset="0"/>
                        </a:rPr>
                        <a:t>39000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19590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50.23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5"/>
                  </a:ext>
                </a:extLst>
              </a:tr>
              <a:tr h="289518">
                <a:tc>
                  <a:txBody>
                    <a:bodyPr/>
                    <a:lstStyle/>
                    <a:p>
                      <a:pPr algn="l" fontAlgn="b"/>
                      <a:r>
                        <a:rPr lang="en-US" sz="1600" b="1" u="none" strike="noStrike" dirty="0">
                          <a:effectLst/>
                          <a:latin typeface="Calibri" panose="020F0502020204030204" pitchFamily="34" charset="0"/>
                          <a:cs typeface="Calibri" panose="020F0502020204030204" pitchFamily="34" charset="0"/>
                        </a:rPr>
                        <a:t>Linseed</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111000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11940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10.76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6"/>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Safflower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48000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3980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8.29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7"/>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Sunflower</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281000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0.47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8"/>
                  </a:ext>
                </a:extLst>
              </a:tr>
              <a:tr h="249543">
                <a:tc>
                  <a:txBody>
                    <a:bodyPr/>
                    <a:lstStyle/>
                    <a:p>
                      <a:pPr algn="l" fontAlgn="b"/>
                      <a:r>
                        <a:rPr lang="en-US" sz="1600" b="1" u="none" strike="noStrike" dirty="0">
                          <a:effectLst/>
                          <a:latin typeface="Calibri" panose="020F0502020204030204" pitchFamily="34" charset="0"/>
                          <a:cs typeface="Calibri" panose="020F0502020204030204" pitchFamily="34" charset="0"/>
                        </a:rPr>
                        <a:t> </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31741300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a:solidFill>
                            <a:srgbClr val="000000"/>
                          </a:solidFill>
                          <a:effectLst/>
                          <a:latin typeface="Calibri" panose="020F0502020204030204" pitchFamily="34" charset="0"/>
                        </a:rPr>
                        <a:t>1073700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sz="1600" b="1" i="0" u="none" strike="noStrike" dirty="0">
                          <a:solidFill>
                            <a:srgbClr val="000000"/>
                          </a:solidFill>
                          <a:effectLst/>
                          <a:latin typeface="Calibri" panose="020F0502020204030204" pitchFamily="34" charset="0"/>
                        </a:rPr>
                        <a:t>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9"/>
                  </a:ext>
                </a:extLst>
              </a:tr>
            </a:tbl>
          </a:graphicData>
        </a:graphic>
      </p:graphicFrame>
      <p:sp>
        <p:nvSpPr>
          <p:cNvPr id="6" name="Rectangle 16"/>
          <p:cNvSpPr>
            <a:spLocks noChangeArrowheads="1"/>
          </p:cNvSpPr>
          <p:nvPr/>
        </p:nvSpPr>
        <p:spPr bwMode="auto">
          <a:xfrm>
            <a:off x="1219200" y="503872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Calibri" panose="020F0502020204030204" pitchFamily="34" charset="0"/>
              </a:rPr>
              <a:t>   Source: MOC/ Trade</a:t>
            </a:r>
          </a:p>
        </p:txBody>
      </p:sp>
    </p:spTree>
    <p:extLst>
      <p:ext uri="{BB962C8B-B14F-4D97-AF65-F5344CB8AC3E}">
        <p14:creationId xmlns:p14="http://schemas.microsoft.com/office/powerpoint/2010/main" val="2397011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875</TotalTime>
  <Words>1338</Words>
  <Application>Microsoft Office PowerPoint</Application>
  <PresentationFormat>On-screen Show (4:3)</PresentationFormat>
  <Paragraphs>392</Paragraphs>
  <Slides>22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Arial Unicode MS</vt:lpstr>
      <vt:lpstr>宋体</vt:lpstr>
      <vt:lpstr>宋体</vt:lpstr>
      <vt:lpstr>Arial</vt:lpstr>
      <vt:lpstr>Calibri</vt:lpstr>
      <vt:lpstr>Calibri Light</vt:lpstr>
      <vt:lpstr>Proxima Nova</vt:lpstr>
      <vt:lpstr>Symbol</vt:lpstr>
      <vt:lpstr>Times New Roman</vt:lpstr>
      <vt:lpstr>Wingdings</vt:lpstr>
      <vt:lpstr>Office Theme</vt:lpstr>
      <vt:lpstr>Chart</vt:lpstr>
      <vt:lpstr>IOPEPC Global Oilseeds Conference (21 October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ceo</dc:creator>
  <cp:lastModifiedBy>SURESH</cp:lastModifiedBy>
  <cp:revision>56</cp:revision>
  <dcterms:created xsi:type="dcterms:W3CDTF">2021-06-21T16:45:18Z</dcterms:created>
  <dcterms:modified xsi:type="dcterms:W3CDTF">2021-10-15T08:18:38Z</dcterms:modified>
</cp:coreProperties>
</file>