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56" r:id="rId2"/>
    <p:sldId id="257" r:id="rId3"/>
    <p:sldId id="258" r:id="rId4"/>
    <p:sldId id="262" r:id="rId5"/>
    <p:sldId id="263" r:id="rId6"/>
    <p:sldId id="274" r:id="rId7"/>
    <p:sldId id="275" r:id="rId8"/>
    <p:sldId id="276" r:id="rId9"/>
    <p:sldId id="281" r:id="rId10"/>
    <p:sldId id="265" r:id="rId11"/>
    <p:sldId id="283" r:id="rId12"/>
    <p:sldId id="266" r:id="rId13"/>
    <p:sldId id="282" r:id="rId14"/>
    <p:sldId id="278" r:id="rId15"/>
    <p:sldId id="279" r:id="rId16"/>
    <p:sldId id="267" r:id="rId17"/>
    <p:sldId id="273" r:id="rId18"/>
    <p:sldId id="270"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82BA28-E97F-19A7-0EDE-07A1FEA76EB6}" name="Abhishek Bhargava" initials="AB" userId="a34587757437dab0" providerId="Windows Live"/>
  <p188:author id="{78163F66-EB83-108F-E2B4-3345D36CFE88}" name="Alok Bhargava" initials="AB" userId="S::alok@praramb.com::8c22cf22-7f86-4a5f-af05-dc7b62ae69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948E0-D9AC-42AC-91D5-B76B0C81A5E4}"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86A7BA7E-8C2B-4F96-A63F-6319258F5F04}">
      <dgm:prSet/>
      <dgm:spPr/>
      <dgm:t>
        <a:bodyPr/>
        <a:lstStyle/>
        <a:p>
          <a:r>
            <a:rPr lang="en-US" dirty="0"/>
            <a:t>TANZANIA</a:t>
          </a:r>
        </a:p>
      </dgm:t>
    </dgm:pt>
    <dgm:pt modelId="{B4FCA0E2-9922-4DD8-81BB-A6801090C6FF}" type="parTrans" cxnId="{D912F39C-4503-46C4-B909-F0754C464E7E}">
      <dgm:prSet/>
      <dgm:spPr/>
      <dgm:t>
        <a:bodyPr/>
        <a:lstStyle/>
        <a:p>
          <a:endParaRPr lang="en-US"/>
        </a:p>
      </dgm:t>
    </dgm:pt>
    <dgm:pt modelId="{E599C862-410A-4618-A9D8-C0FFEAC97701}" type="sibTrans" cxnId="{D912F39C-4503-46C4-B909-F0754C464E7E}">
      <dgm:prSet/>
      <dgm:spPr/>
      <dgm:t>
        <a:bodyPr/>
        <a:lstStyle/>
        <a:p>
          <a:endParaRPr lang="en-US"/>
        </a:p>
      </dgm:t>
    </dgm:pt>
    <dgm:pt modelId="{2BBE71D7-E2A3-4AE5-BBF4-F175FA8B832D}">
      <dgm:prSet/>
      <dgm:spPr/>
      <dgm:t>
        <a:bodyPr/>
        <a:lstStyle/>
        <a:p>
          <a:r>
            <a:rPr lang="en-US"/>
            <a:t>NIGERIA</a:t>
          </a:r>
        </a:p>
      </dgm:t>
    </dgm:pt>
    <dgm:pt modelId="{60BF5E89-2B92-4BFA-B63C-13E6A83C1938}" type="parTrans" cxnId="{7153AF60-C808-45DF-8141-D824747B42E7}">
      <dgm:prSet/>
      <dgm:spPr/>
      <dgm:t>
        <a:bodyPr/>
        <a:lstStyle/>
        <a:p>
          <a:endParaRPr lang="en-US"/>
        </a:p>
      </dgm:t>
    </dgm:pt>
    <dgm:pt modelId="{A080A98A-3DD4-4619-9B47-0D16865FBCA7}" type="sibTrans" cxnId="{7153AF60-C808-45DF-8141-D824747B42E7}">
      <dgm:prSet/>
      <dgm:spPr/>
      <dgm:t>
        <a:bodyPr/>
        <a:lstStyle/>
        <a:p>
          <a:endParaRPr lang="en-US"/>
        </a:p>
      </dgm:t>
    </dgm:pt>
    <dgm:pt modelId="{23544171-AC4C-42B7-B0C8-E4D35880371F}">
      <dgm:prSet/>
      <dgm:spPr/>
      <dgm:t>
        <a:bodyPr/>
        <a:lstStyle/>
        <a:p>
          <a:r>
            <a:rPr lang="en-US"/>
            <a:t>MOZAMBIQUE</a:t>
          </a:r>
        </a:p>
      </dgm:t>
    </dgm:pt>
    <dgm:pt modelId="{1D732FD4-6870-4E2B-9D3C-6496DA13C411}" type="parTrans" cxnId="{10CB73D5-1F54-4935-8F7A-76E0D653441C}">
      <dgm:prSet/>
      <dgm:spPr/>
      <dgm:t>
        <a:bodyPr/>
        <a:lstStyle/>
        <a:p>
          <a:endParaRPr lang="en-US"/>
        </a:p>
      </dgm:t>
    </dgm:pt>
    <dgm:pt modelId="{C576D6EF-36FE-477A-904B-779E076E4E4C}" type="sibTrans" cxnId="{10CB73D5-1F54-4935-8F7A-76E0D653441C}">
      <dgm:prSet/>
      <dgm:spPr/>
      <dgm:t>
        <a:bodyPr/>
        <a:lstStyle/>
        <a:p>
          <a:endParaRPr lang="en-US"/>
        </a:p>
      </dgm:t>
    </dgm:pt>
    <dgm:pt modelId="{229C4F56-9FE7-4B57-8635-3ABFFF843746}">
      <dgm:prSet/>
      <dgm:spPr/>
      <dgm:t>
        <a:bodyPr/>
        <a:lstStyle/>
        <a:p>
          <a:r>
            <a:rPr lang="en-US"/>
            <a:t>MALAWI</a:t>
          </a:r>
        </a:p>
      </dgm:t>
    </dgm:pt>
    <dgm:pt modelId="{77BB41BD-7DFE-4679-B4C3-D331C494826C}" type="parTrans" cxnId="{1B8492E0-D4DD-4919-902A-4F11B623A10B}">
      <dgm:prSet/>
      <dgm:spPr/>
      <dgm:t>
        <a:bodyPr/>
        <a:lstStyle/>
        <a:p>
          <a:endParaRPr lang="en-US"/>
        </a:p>
      </dgm:t>
    </dgm:pt>
    <dgm:pt modelId="{4E79994E-8B2C-42CA-B1F6-39A4643B5F6A}" type="sibTrans" cxnId="{1B8492E0-D4DD-4919-902A-4F11B623A10B}">
      <dgm:prSet/>
      <dgm:spPr/>
      <dgm:t>
        <a:bodyPr/>
        <a:lstStyle/>
        <a:p>
          <a:endParaRPr lang="en-US"/>
        </a:p>
      </dgm:t>
    </dgm:pt>
    <dgm:pt modelId="{F10BF27C-0511-4FE6-B8AB-DCE21B07454B}">
      <dgm:prSet/>
      <dgm:spPr/>
      <dgm:t>
        <a:bodyPr/>
        <a:lstStyle/>
        <a:p>
          <a:r>
            <a:rPr lang="en-US"/>
            <a:t>KENYA</a:t>
          </a:r>
        </a:p>
      </dgm:t>
    </dgm:pt>
    <dgm:pt modelId="{3AC8BE22-D022-4A30-AE43-BAA9ED72D877}" type="parTrans" cxnId="{77490CA1-136B-40F9-95B1-33B7D8C383B8}">
      <dgm:prSet/>
      <dgm:spPr/>
      <dgm:t>
        <a:bodyPr/>
        <a:lstStyle/>
        <a:p>
          <a:endParaRPr lang="en-US"/>
        </a:p>
      </dgm:t>
    </dgm:pt>
    <dgm:pt modelId="{E0C7B888-D2CE-46C9-A35E-7C54C6CEC67A}" type="sibTrans" cxnId="{77490CA1-136B-40F9-95B1-33B7D8C383B8}">
      <dgm:prSet/>
      <dgm:spPr/>
      <dgm:t>
        <a:bodyPr/>
        <a:lstStyle/>
        <a:p>
          <a:endParaRPr lang="en-US"/>
        </a:p>
      </dgm:t>
    </dgm:pt>
    <dgm:pt modelId="{5BF30FAD-6FF3-4182-988C-288E7B188FCE}">
      <dgm:prSet/>
      <dgm:spPr/>
      <dgm:t>
        <a:bodyPr/>
        <a:lstStyle/>
        <a:p>
          <a:r>
            <a:rPr lang="en-US"/>
            <a:t>UGANDA</a:t>
          </a:r>
        </a:p>
      </dgm:t>
    </dgm:pt>
    <dgm:pt modelId="{0E869904-D42B-4BA4-B24E-F025A3D80625}" type="parTrans" cxnId="{6198635A-CD6E-4CE7-B3C6-0D59272C6B50}">
      <dgm:prSet/>
      <dgm:spPr/>
      <dgm:t>
        <a:bodyPr/>
        <a:lstStyle/>
        <a:p>
          <a:endParaRPr lang="en-US"/>
        </a:p>
      </dgm:t>
    </dgm:pt>
    <dgm:pt modelId="{E1586346-DC26-4F20-8D0C-2D66CA2F3C52}" type="sibTrans" cxnId="{6198635A-CD6E-4CE7-B3C6-0D59272C6B50}">
      <dgm:prSet/>
      <dgm:spPr/>
      <dgm:t>
        <a:bodyPr/>
        <a:lstStyle/>
        <a:p>
          <a:endParaRPr lang="en-US"/>
        </a:p>
      </dgm:t>
    </dgm:pt>
    <dgm:pt modelId="{2DA40BAB-A986-4486-A0D0-04E277BCD81A}">
      <dgm:prSet/>
      <dgm:spPr/>
      <dgm:t>
        <a:bodyPr/>
        <a:lstStyle/>
        <a:p>
          <a:r>
            <a:rPr lang="en-US" dirty="0"/>
            <a:t>BURKINA FASO</a:t>
          </a:r>
        </a:p>
      </dgm:t>
    </dgm:pt>
    <dgm:pt modelId="{8F834DD9-14CA-4A71-B579-EAAF8FE53092}" type="parTrans" cxnId="{BC17AB19-5E7B-4499-971D-5CA27D33C3F2}">
      <dgm:prSet/>
      <dgm:spPr/>
      <dgm:t>
        <a:bodyPr/>
        <a:lstStyle/>
        <a:p>
          <a:endParaRPr lang="en-US"/>
        </a:p>
      </dgm:t>
    </dgm:pt>
    <dgm:pt modelId="{EA11B19A-92C7-4C21-B889-3F0BECAF87D4}" type="sibTrans" cxnId="{BC17AB19-5E7B-4499-971D-5CA27D33C3F2}">
      <dgm:prSet/>
      <dgm:spPr/>
      <dgm:t>
        <a:bodyPr/>
        <a:lstStyle/>
        <a:p>
          <a:endParaRPr lang="en-US"/>
        </a:p>
      </dgm:t>
    </dgm:pt>
    <dgm:pt modelId="{81D495AC-0AE5-4C54-87B1-F1445BC8D07F}">
      <dgm:prSet/>
      <dgm:spPr/>
      <dgm:t>
        <a:bodyPr/>
        <a:lstStyle/>
        <a:p>
          <a:r>
            <a:rPr lang="en-US"/>
            <a:t>IVORY COAST</a:t>
          </a:r>
        </a:p>
      </dgm:t>
    </dgm:pt>
    <dgm:pt modelId="{DB48EDE1-AB1A-4061-BE10-CE490BB3FA71}" type="parTrans" cxnId="{9221B1E9-1EAE-4486-8387-73B35E857232}">
      <dgm:prSet/>
      <dgm:spPr/>
      <dgm:t>
        <a:bodyPr/>
        <a:lstStyle/>
        <a:p>
          <a:endParaRPr lang="en-US"/>
        </a:p>
      </dgm:t>
    </dgm:pt>
    <dgm:pt modelId="{76334B77-A308-4891-A61F-4DAF18EEC6BE}" type="sibTrans" cxnId="{9221B1E9-1EAE-4486-8387-73B35E857232}">
      <dgm:prSet/>
      <dgm:spPr/>
      <dgm:t>
        <a:bodyPr/>
        <a:lstStyle/>
        <a:p>
          <a:endParaRPr lang="en-US"/>
        </a:p>
      </dgm:t>
    </dgm:pt>
    <dgm:pt modelId="{0FEE7BEC-CB6F-4F67-A435-86C5B87FEF00}">
      <dgm:prSet/>
      <dgm:spPr/>
      <dgm:t>
        <a:bodyPr/>
        <a:lstStyle/>
        <a:p>
          <a:r>
            <a:rPr lang="en-US"/>
            <a:t>GUINEA BISSAU</a:t>
          </a:r>
        </a:p>
      </dgm:t>
    </dgm:pt>
    <dgm:pt modelId="{E6FAEDF5-2F69-40E3-941B-D4D0545D1E50}" type="parTrans" cxnId="{DB0D6F01-EEE0-4029-8816-B6444128BEC0}">
      <dgm:prSet/>
      <dgm:spPr/>
      <dgm:t>
        <a:bodyPr/>
        <a:lstStyle/>
        <a:p>
          <a:endParaRPr lang="en-US"/>
        </a:p>
      </dgm:t>
    </dgm:pt>
    <dgm:pt modelId="{FE0356F1-D5E8-4D73-B8DB-5C1AB0CA8AD2}" type="sibTrans" cxnId="{DB0D6F01-EEE0-4029-8816-B6444128BEC0}">
      <dgm:prSet/>
      <dgm:spPr/>
      <dgm:t>
        <a:bodyPr/>
        <a:lstStyle/>
        <a:p>
          <a:endParaRPr lang="en-US"/>
        </a:p>
      </dgm:t>
    </dgm:pt>
    <dgm:pt modelId="{1C113649-E8A9-4B2C-9362-0C634514266A}">
      <dgm:prSet/>
      <dgm:spPr/>
      <dgm:t>
        <a:bodyPr/>
        <a:lstStyle/>
        <a:p>
          <a:r>
            <a:rPr lang="en-US"/>
            <a:t>RUSSIA</a:t>
          </a:r>
        </a:p>
      </dgm:t>
    </dgm:pt>
    <dgm:pt modelId="{B5D5E926-A964-443F-A781-2016A74B2463}" type="parTrans" cxnId="{15DB95E0-D8DE-4377-9E4B-B10CAF829F1E}">
      <dgm:prSet/>
      <dgm:spPr/>
      <dgm:t>
        <a:bodyPr/>
        <a:lstStyle/>
        <a:p>
          <a:endParaRPr lang="en-US"/>
        </a:p>
      </dgm:t>
    </dgm:pt>
    <dgm:pt modelId="{4989A85E-D0B7-4C4E-B962-39BAA79136B4}" type="sibTrans" cxnId="{15DB95E0-D8DE-4377-9E4B-B10CAF829F1E}">
      <dgm:prSet/>
      <dgm:spPr/>
      <dgm:t>
        <a:bodyPr/>
        <a:lstStyle/>
        <a:p>
          <a:endParaRPr lang="en-US"/>
        </a:p>
      </dgm:t>
    </dgm:pt>
    <dgm:pt modelId="{39F9E218-029A-476C-A50E-8D84E0006F15}">
      <dgm:prSet/>
      <dgm:spPr/>
      <dgm:t>
        <a:bodyPr/>
        <a:lstStyle/>
        <a:p>
          <a:r>
            <a:rPr lang="en-US"/>
            <a:t>UAE</a:t>
          </a:r>
        </a:p>
      </dgm:t>
    </dgm:pt>
    <dgm:pt modelId="{978307CC-A2C0-4090-961C-6056A4B12211}" type="parTrans" cxnId="{6007C978-80C4-4E7A-860C-945C81B33A85}">
      <dgm:prSet/>
      <dgm:spPr/>
      <dgm:t>
        <a:bodyPr/>
        <a:lstStyle/>
        <a:p>
          <a:endParaRPr lang="en-US"/>
        </a:p>
      </dgm:t>
    </dgm:pt>
    <dgm:pt modelId="{16115FFC-E1C3-40EE-A6DE-2E67D87DEC49}" type="sibTrans" cxnId="{6007C978-80C4-4E7A-860C-945C81B33A85}">
      <dgm:prSet/>
      <dgm:spPr/>
      <dgm:t>
        <a:bodyPr/>
        <a:lstStyle/>
        <a:p>
          <a:endParaRPr lang="en-US"/>
        </a:p>
      </dgm:t>
    </dgm:pt>
    <dgm:pt modelId="{A0474396-A5F1-4352-94D4-D69AC7832559}" type="pres">
      <dgm:prSet presAssocID="{D05948E0-D9AC-42AC-91D5-B76B0C81A5E4}" presName="Name0" presStyleCnt="0">
        <dgm:presLayoutVars>
          <dgm:dir/>
          <dgm:animLvl val="lvl"/>
          <dgm:resizeHandles val="exact"/>
        </dgm:presLayoutVars>
      </dgm:prSet>
      <dgm:spPr/>
      <dgm:t>
        <a:bodyPr/>
        <a:lstStyle/>
        <a:p>
          <a:endParaRPr lang="en-IN"/>
        </a:p>
      </dgm:t>
    </dgm:pt>
    <dgm:pt modelId="{AD661954-E3C9-411A-A69A-08DE58BD1716}" type="pres">
      <dgm:prSet presAssocID="{86A7BA7E-8C2B-4F96-A63F-6319258F5F04}" presName="linNode" presStyleCnt="0"/>
      <dgm:spPr/>
    </dgm:pt>
    <dgm:pt modelId="{1920C6CE-80B3-4615-A273-EA0BD428DDD9}" type="pres">
      <dgm:prSet presAssocID="{86A7BA7E-8C2B-4F96-A63F-6319258F5F04}" presName="parentText" presStyleLbl="node1" presStyleIdx="0" presStyleCnt="11">
        <dgm:presLayoutVars>
          <dgm:chMax val="1"/>
          <dgm:bulletEnabled val="1"/>
        </dgm:presLayoutVars>
      </dgm:prSet>
      <dgm:spPr/>
      <dgm:t>
        <a:bodyPr/>
        <a:lstStyle/>
        <a:p>
          <a:endParaRPr lang="en-IN"/>
        </a:p>
      </dgm:t>
    </dgm:pt>
    <dgm:pt modelId="{A4ED1F9B-FBBB-44FF-B0F3-F7087502AE3B}" type="pres">
      <dgm:prSet presAssocID="{E599C862-410A-4618-A9D8-C0FFEAC97701}" presName="sp" presStyleCnt="0"/>
      <dgm:spPr/>
    </dgm:pt>
    <dgm:pt modelId="{3B49C3DD-33A8-4094-B759-21C010F5C352}" type="pres">
      <dgm:prSet presAssocID="{2BBE71D7-E2A3-4AE5-BBF4-F175FA8B832D}" presName="linNode" presStyleCnt="0"/>
      <dgm:spPr/>
    </dgm:pt>
    <dgm:pt modelId="{631CFB65-8886-4EB8-8F95-459BA70FD628}" type="pres">
      <dgm:prSet presAssocID="{2BBE71D7-E2A3-4AE5-BBF4-F175FA8B832D}" presName="parentText" presStyleLbl="node1" presStyleIdx="1" presStyleCnt="11">
        <dgm:presLayoutVars>
          <dgm:chMax val="1"/>
          <dgm:bulletEnabled val="1"/>
        </dgm:presLayoutVars>
      </dgm:prSet>
      <dgm:spPr/>
      <dgm:t>
        <a:bodyPr/>
        <a:lstStyle/>
        <a:p>
          <a:endParaRPr lang="en-IN"/>
        </a:p>
      </dgm:t>
    </dgm:pt>
    <dgm:pt modelId="{DC1F11B4-B559-490B-A63F-F77EA39C343A}" type="pres">
      <dgm:prSet presAssocID="{A080A98A-3DD4-4619-9B47-0D16865FBCA7}" presName="sp" presStyleCnt="0"/>
      <dgm:spPr/>
    </dgm:pt>
    <dgm:pt modelId="{F812142B-38C1-4AE4-8DFC-C2574D3C628E}" type="pres">
      <dgm:prSet presAssocID="{23544171-AC4C-42B7-B0C8-E4D35880371F}" presName="linNode" presStyleCnt="0"/>
      <dgm:spPr/>
    </dgm:pt>
    <dgm:pt modelId="{BF991519-B3F9-4973-B1E1-F04A0B78EE49}" type="pres">
      <dgm:prSet presAssocID="{23544171-AC4C-42B7-B0C8-E4D35880371F}" presName="parentText" presStyleLbl="node1" presStyleIdx="2" presStyleCnt="11">
        <dgm:presLayoutVars>
          <dgm:chMax val="1"/>
          <dgm:bulletEnabled val="1"/>
        </dgm:presLayoutVars>
      </dgm:prSet>
      <dgm:spPr/>
      <dgm:t>
        <a:bodyPr/>
        <a:lstStyle/>
        <a:p>
          <a:endParaRPr lang="en-IN"/>
        </a:p>
      </dgm:t>
    </dgm:pt>
    <dgm:pt modelId="{08D693CB-D944-485B-A501-5DBDBB608100}" type="pres">
      <dgm:prSet presAssocID="{C576D6EF-36FE-477A-904B-779E076E4E4C}" presName="sp" presStyleCnt="0"/>
      <dgm:spPr/>
    </dgm:pt>
    <dgm:pt modelId="{4C52502A-C77B-4C1B-9142-10DE51AE9C88}" type="pres">
      <dgm:prSet presAssocID="{229C4F56-9FE7-4B57-8635-3ABFFF843746}" presName="linNode" presStyleCnt="0"/>
      <dgm:spPr/>
    </dgm:pt>
    <dgm:pt modelId="{F42F4D08-E327-4588-8918-6E92A5F30C9E}" type="pres">
      <dgm:prSet presAssocID="{229C4F56-9FE7-4B57-8635-3ABFFF843746}" presName="parentText" presStyleLbl="node1" presStyleIdx="3" presStyleCnt="11">
        <dgm:presLayoutVars>
          <dgm:chMax val="1"/>
          <dgm:bulletEnabled val="1"/>
        </dgm:presLayoutVars>
      </dgm:prSet>
      <dgm:spPr/>
      <dgm:t>
        <a:bodyPr/>
        <a:lstStyle/>
        <a:p>
          <a:endParaRPr lang="en-IN"/>
        </a:p>
      </dgm:t>
    </dgm:pt>
    <dgm:pt modelId="{B2E50CF3-4A1F-4F9E-9A8B-61B393C67586}" type="pres">
      <dgm:prSet presAssocID="{4E79994E-8B2C-42CA-B1F6-39A4643B5F6A}" presName="sp" presStyleCnt="0"/>
      <dgm:spPr/>
    </dgm:pt>
    <dgm:pt modelId="{C2C1559B-EAE1-4664-8FC0-69DB5846AF0A}" type="pres">
      <dgm:prSet presAssocID="{F10BF27C-0511-4FE6-B8AB-DCE21B07454B}" presName="linNode" presStyleCnt="0"/>
      <dgm:spPr/>
    </dgm:pt>
    <dgm:pt modelId="{4757F18D-A87F-4F96-A3D8-CEE90B319614}" type="pres">
      <dgm:prSet presAssocID="{F10BF27C-0511-4FE6-B8AB-DCE21B07454B}" presName="parentText" presStyleLbl="node1" presStyleIdx="4" presStyleCnt="11">
        <dgm:presLayoutVars>
          <dgm:chMax val="1"/>
          <dgm:bulletEnabled val="1"/>
        </dgm:presLayoutVars>
      </dgm:prSet>
      <dgm:spPr/>
      <dgm:t>
        <a:bodyPr/>
        <a:lstStyle/>
        <a:p>
          <a:endParaRPr lang="en-IN"/>
        </a:p>
      </dgm:t>
    </dgm:pt>
    <dgm:pt modelId="{FD6A076E-C8AE-460D-B59B-6324F2942A12}" type="pres">
      <dgm:prSet presAssocID="{E0C7B888-D2CE-46C9-A35E-7C54C6CEC67A}" presName="sp" presStyleCnt="0"/>
      <dgm:spPr/>
    </dgm:pt>
    <dgm:pt modelId="{5CDBDEAB-F07F-45EC-A56F-7B4BB37345B4}" type="pres">
      <dgm:prSet presAssocID="{5BF30FAD-6FF3-4182-988C-288E7B188FCE}" presName="linNode" presStyleCnt="0"/>
      <dgm:spPr/>
    </dgm:pt>
    <dgm:pt modelId="{5BE8D624-EC45-48C9-A3AF-E9CAA83951F1}" type="pres">
      <dgm:prSet presAssocID="{5BF30FAD-6FF3-4182-988C-288E7B188FCE}" presName="parentText" presStyleLbl="node1" presStyleIdx="5" presStyleCnt="11">
        <dgm:presLayoutVars>
          <dgm:chMax val="1"/>
          <dgm:bulletEnabled val="1"/>
        </dgm:presLayoutVars>
      </dgm:prSet>
      <dgm:spPr/>
      <dgm:t>
        <a:bodyPr/>
        <a:lstStyle/>
        <a:p>
          <a:endParaRPr lang="en-IN"/>
        </a:p>
      </dgm:t>
    </dgm:pt>
    <dgm:pt modelId="{818E5C5C-9B1B-48B0-B992-A942E89B9D93}" type="pres">
      <dgm:prSet presAssocID="{E1586346-DC26-4F20-8D0C-2D66CA2F3C52}" presName="sp" presStyleCnt="0"/>
      <dgm:spPr/>
    </dgm:pt>
    <dgm:pt modelId="{959FC072-6749-4738-852A-A141F5338DE8}" type="pres">
      <dgm:prSet presAssocID="{2DA40BAB-A986-4486-A0D0-04E277BCD81A}" presName="linNode" presStyleCnt="0"/>
      <dgm:spPr/>
    </dgm:pt>
    <dgm:pt modelId="{8D4448CC-772C-4063-A4DA-7348646EEF6D}" type="pres">
      <dgm:prSet presAssocID="{2DA40BAB-A986-4486-A0D0-04E277BCD81A}" presName="parentText" presStyleLbl="node1" presStyleIdx="6" presStyleCnt="11">
        <dgm:presLayoutVars>
          <dgm:chMax val="1"/>
          <dgm:bulletEnabled val="1"/>
        </dgm:presLayoutVars>
      </dgm:prSet>
      <dgm:spPr/>
      <dgm:t>
        <a:bodyPr/>
        <a:lstStyle/>
        <a:p>
          <a:endParaRPr lang="en-IN"/>
        </a:p>
      </dgm:t>
    </dgm:pt>
    <dgm:pt modelId="{283D951C-2521-480F-8A87-E7A0C4A77BFB}" type="pres">
      <dgm:prSet presAssocID="{EA11B19A-92C7-4C21-B889-3F0BECAF87D4}" presName="sp" presStyleCnt="0"/>
      <dgm:spPr/>
    </dgm:pt>
    <dgm:pt modelId="{5A5F48A4-A815-4185-8FEE-6B75F2AAE369}" type="pres">
      <dgm:prSet presAssocID="{81D495AC-0AE5-4C54-87B1-F1445BC8D07F}" presName="linNode" presStyleCnt="0"/>
      <dgm:spPr/>
    </dgm:pt>
    <dgm:pt modelId="{FEEEE793-0B0A-4A65-B1C8-4D6787200366}" type="pres">
      <dgm:prSet presAssocID="{81D495AC-0AE5-4C54-87B1-F1445BC8D07F}" presName="parentText" presStyleLbl="node1" presStyleIdx="7" presStyleCnt="11">
        <dgm:presLayoutVars>
          <dgm:chMax val="1"/>
          <dgm:bulletEnabled val="1"/>
        </dgm:presLayoutVars>
      </dgm:prSet>
      <dgm:spPr/>
      <dgm:t>
        <a:bodyPr/>
        <a:lstStyle/>
        <a:p>
          <a:endParaRPr lang="en-IN"/>
        </a:p>
      </dgm:t>
    </dgm:pt>
    <dgm:pt modelId="{39B095C3-420A-4FA2-ADAA-44E92051E15F}" type="pres">
      <dgm:prSet presAssocID="{76334B77-A308-4891-A61F-4DAF18EEC6BE}" presName="sp" presStyleCnt="0"/>
      <dgm:spPr/>
    </dgm:pt>
    <dgm:pt modelId="{0C362F45-61E3-4E55-860C-D70BBEB1B324}" type="pres">
      <dgm:prSet presAssocID="{0FEE7BEC-CB6F-4F67-A435-86C5B87FEF00}" presName="linNode" presStyleCnt="0"/>
      <dgm:spPr/>
    </dgm:pt>
    <dgm:pt modelId="{5E19519B-5ACD-48B3-85C7-C647C2C66AFB}" type="pres">
      <dgm:prSet presAssocID="{0FEE7BEC-CB6F-4F67-A435-86C5B87FEF00}" presName="parentText" presStyleLbl="node1" presStyleIdx="8" presStyleCnt="11">
        <dgm:presLayoutVars>
          <dgm:chMax val="1"/>
          <dgm:bulletEnabled val="1"/>
        </dgm:presLayoutVars>
      </dgm:prSet>
      <dgm:spPr/>
      <dgm:t>
        <a:bodyPr/>
        <a:lstStyle/>
        <a:p>
          <a:endParaRPr lang="en-IN"/>
        </a:p>
      </dgm:t>
    </dgm:pt>
    <dgm:pt modelId="{7AFD3111-A4C8-4013-B40E-3AB5C5379F54}" type="pres">
      <dgm:prSet presAssocID="{FE0356F1-D5E8-4D73-B8DB-5C1AB0CA8AD2}" presName="sp" presStyleCnt="0"/>
      <dgm:spPr/>
    </dgm:pt>
    <dgm:pt modelId="{570B24F3-EC91-4C48-97A2-E091303C04FE}" type="pres">
      <dgm:prSet presAssocID="{1C113649-E8A9-4B2C-9362-0C634514266A}" presName="linNode" presStyleCnt="0"/>
      <dgm:spPr/>
    </dgm:pt>
    <dgm:pt modelId="{CDA053FA-2513-4E9B-8E00-41351925B862}" type="pres">
      <dgm:prSet presAssocID="{1C113649-E8A9-4B2C-9362-0C634514266A}" presName="parentText" presStyleLbl="node1" presStyleIdx="9" presStyleCnt="11">
        <dgm:presLayoutVars>
          <dgm:chMax val="1"/>
          <dgm:bulletEnabled val="1"/>
        </dgm:presLayoutVars>
      </dgm:prSet>
      <dgm:spPr/>
      <dgm:t>
        <a:bodyPr/>
        <a:lstStyle/>
        <a:p>
          <a:endParaRPr lang="en-IN"/>
        </a:p>
      </dgm:t>
    </dgm:pt>
    <dgm:pt modelId="{41AF4D9D-BA70-454D-A7B3-76A4C08219EA}" type="pres">
      <dgm:prSet presAssocID="{4989A85E-D0B7-4C4E-B962-39BAA79136B4}" presName="sp" presStyleCnt="0"/>
      <dgm:spPr/>
    </dgm:pt>
    <dgm:pt modelId="{7A830AE7-1022-4E8F-885D-C05B099C2102}" type="pres">
      <dgm:prSet presAssocID="{39F9E218-029A-476C-A50E-8D84E0006F15}" presName="linNode" presStyleCnt="0"/>
      <dgm:spPr/>
    </dgm:pt>
    <dgm:pt modelId="{CF6A288F-336E-42BA-BD5F-2183D30A3A87}" type="pres">
      <dgm:prSet presAssocID="{39F9E218-029A-476C-A50E-8D84E0006F15}" presName="parentText" presStyleLbl="node1" presStyleIdx="10" presStyleCnt="11">
        <dgm:presLayoutVars>
          <dgm:chMax val="1"/>
          <dgm:bulletEnabled val="1"/>
        </dgm:presLayoutVars>
      </dgm:prSet>
      <dgm:spPr/>
      <dgm:t>
        <a:bodyPr/>
        <a:lstStyle/>
        <a:p>
          <a:endParaRPr lang="en-IN"/>
        </a:p>
      </dgm:t>
    </dgm:pt>
  </dgm:ptLst>
  <dgm:cxnLst>
    <dgm:cxn modelId="{9221B1E9-1EAE-4486-8387-73B35E857232}" srcId="{D05948E0-D9AC-42AC-91D5-B76B0C81A5E4}" destId="{81D495AC-0AE5-4C54-87B1-F1445BC8D07F}" srcOrd="7" destOrd="0" parTransId="{DB48EDE1-AB1A-4061-BE10-CE490BB3FA71}" sibTransId="{76334B77-A308-4891-A61F-4DAF18EEC6BE}"/>
    <dgm:cxn modelId="{2E228C18-6437-4B71-9089-E20E6C1D4E26}" type="presOf" srcId="{F10BF27C-0511-4FE6-B8AB-DCE21B07454B}" destId="{4757F18D-A87F-4F96-A3D8-CEE90B319614}" srcOrd="0" destOrd="0" presId="urn:microsoft.com/office/officeart/2005/8/layout/vList5"/>
    <dgm:cxn modelId="{6007C978-80C4-4E7A-860C-945C81B33A85}" srcId="{D05948E0-D9AC-42AC-91D5-B76B0C81A5E4}" destId="{39F9E218-029A-476C-A50E-8D84E0006F15}" srcOrd="10" destOrd="0" parTransId="{978307CC-A2C0-4090-961C-6056A4B12211}" sibTransId="{16115FFC-E1C3-40EE-A6DE-2E67D87DEC49}"/>
    <dgm:cxn modelId="{7153AF60-C808-45DF-8141-D824747B42E7}" srcId="{D05948E0-D9AC-42AC-91D5-B76B0C81A5E4}" destId="{2BBE71D7-E2A3-4AE5-BBF4-F175FA8B832D}" srcOrd="1" destOrd="0" parTransId="{60BF5E89-2B92-4BFA-B63C-13E6A83C1938}" sibTransId="{A080A98A-3DD4-4619-9B47-0D16865FBCA7}"/>
    <dgm:cxn modelId="{DDCC5EDC-E1CB-4BDF-8317-31092616E9FC}" type="presOf" srcId="{5BF30FAD-6FF3-4182-988C-288E7B188FCE}" destId="{5BE8D624-EC45-48C9-A3AF-E9CAA83951F1}" srcOrd="0" destOrd="0" presId="urn:microsoft.com/office/officeart/2005/8/layout/vList5"/>
    <dgm:cxn modelId="{14095165-41B4-4F46-B17D-E73EA5832832}" type="presOf" srcId="{1C113649-E8A9-4B2C-9362-0C634514266A}" destId="{CDA053FA-2513-4E9B-8E00-41351925B862}" srcOrd="0" destOrd="0" presId="urn:microsoft.com/office/officeart/2005/8/layout/vList5"/>
    <dgm:cxn modelId="{1B8492E0-D4DD-4919-902A-4F11B623A10B}" srcId="{D05948E0-D9AC-42AC-91D5-B76B0C81A5E4}" destId="{229C4F56-9FE7-4B57-8635-3ABFFF843746}" srcOrd="3" destOrd="0" parTransId="{77BB41BD-7DFE-4679-B4C3-D331C494826C}" sibTransId="{4E79994E-8B2C-42CA-B1F6-39A4643B5F6A}"/>
    <dgm:cxn modelId="{7D07F5AF-A5A0-4D6F-A685-0FEB8BC18EDB}" type="presOf" srcId="{229C4F56-9FE7-4B57-8635-3ABFFF843746}" destId="{F42F4D08-E327-4588-8918-6E92A5F30C9E}" srcOrd="0" destOrd="0" presId="urn:microsoft.com/office/officeart/2005/8/layout/vList5"/>
    <dgm:cxn modelId="{10CB73D5-1F54-4935-8F7A-76E0D653441C}" srcId="{D05948E0-D9AC-42AC-91D5-B76B0C81A5E4}" destId="{23544171-AC4C-42B7-B0C8-E4D35880371F}" srcOrd="2" destOrd="0" parTransId="{1D732FD4-6870-4E2B-9D3C-6496DA13C411}" sibTransId="{C576D6EF-36FE-477A-904B-779E076E4E4C}"/>
    <dgm:cxn modelId="{069CE8F1-439E-4FF2-B5C4-BE34090C23A2}" type="presOf" srcId="{39F9E218-029A-476C-A50E-8D84E0006F15}" destId="{CF6A288F-336E-42BA-BD5F-2183D30A3A87}" srcOrd="0" destOrd="0" presId="urn:microsoft.com/office/officeart/2005/8/layout/vList5"/>
    <dgm:cxn modelId="{D912F39C-4503-46C4-B909-F0754C464E7E}" srcId="{D05948E0-D9AC-42AC-91D5-B76B0C81A5E4}" destId="{86A7BA7E-8C2B-4F96-A63F-6319258F5F04}" srcOrd="0" destOrd="0" parTransId="{B4FCA0E2-9922-4DD8-81BB-A6801090C6FF}" sibTransId="{E599C862-410A-4618-A9D8-C0FFEAC97701}"/>
    <dgm:cxn modelId="{BC17AB19-5E7B-4499-971D-5CA27D33C3F2}" srcId="{D05948E0-D9AC-42AC-91D5-B76B0C81A5E4}" destId="{2DA40BAB-A986-4486-A0D0-04E277BCD81A}" srcOrd="6" destOrd="0" parTransId="{8F834DD9-14CA-4A71-B579-EAAF8FE53092}" sibTransId="{EA11B19A-92C7-4C21-B889-3F0BECAF87D4}"/>
    <dgm:cxn modelId="{96A625B5-903C-4A36-8306-BE3452A40F76}" type="presOf" srcId="{23544171-AC4C-42B7-B0C8-E4D35880371F}" destId="{BF991519-B3F9-4973-B1E1-F04A0B78EE49}" srcOrd="0" destOrd="0" presId="urn:microsoft.com/office/officeart/2005/8/layout/vList5"/>
    <dgm:cxn modelId="{3DD5302E-63FF-4A26-9C62-1F40CDBFC2E5}" type="presOf" srcId="{2DA40BAB-A986-4486-A0D0-04E277BCD81A}" destId="{8D4448CC-772C-4063-A4DA-7348646EEF6D}" srcOrd="0" destOrd="0" presId="urn:microsoft.com/office/officeart/2005/8/layout/vList5"/>
    <dgm:cxn modelId="{7564E244-5980-4213-A1AD-99F6C74B638C}" type="presOf" srcId="{0FEE7BEC-CB6F-4F67-A435-86C5B87FEF00}" destId="{5E19519B-5ACD-48B3-85C7-C647C2C66AFB}" srcOrd="0" destOrd="0" presId="urn:microsoft.com/office/officeart/2005/8/layout/vList5"/>
    <dgm:cxn modelId="{BE4EEC9E-3B41-4985-8DDD-E60699B2D2A1}" type="presOf" srcId="{81D495AC-0AE5-4C54-87B1-F1445BC8D07F}" destId="{FEEEE793-0B0A-4A65-B1C8-4D6787200366}" srcOrd="0" destOrd="0" presId="urn:microsoft.com/office/officeart/2005/8/layout/vList5"/>
    <dgm:cxn modelId="{5D03A2F6-A543-4E11-9F05-08CEC2C21FE6}" type="presOf" srcId="{86A7BA7E-8C2B-4F96-A63F-6319258F5F04}" destId="{1920C6CE-80B3-4615-A273-EA0BD428DDD9}" srcOrd="0" destOrd="0" presId="urn:microsoft.com/office/officeart/2005/8/layout/vList5"/>
    <dgm:cxn modelId="{93DDB90F-4AD4-4625-B3D4-FBB10037D94F}" type="presOf" srcId="{D05948E0-D9AC-42AC-91D5-B76B0C81A5E4}" destId="{A0474396-A5F1-4352-94D4-D69AC7832559}" srcOrd="0" destOrd="0" presId="urn:microsoft.com/office/officeart/2005/8/layout/vList5"/>
    <dgm:cxn modelId="{DB0D6F01-EEE0-4029-8816-B6444128BEC0}" srcId="{D05948E0-D9AC-42AC-91D5-B76B0C81A5E4}" destId="{0FEE7BEC-CB6F-4F67-A435-86C5B87FEF00}" srcOrd="8" destOrd="0" parTransId="{E6FAEDF5-2F69-40E3-941B-D4D0545D1E50}" sibTransId="{FE0356F1-D5E8-4D73-B8DB-5C1AB0CA8AD2}"/>
    <dgm:cxn modelId="{15DB95E0-D8DE-4377-9E4B-B10CAF829F1E}" srcId="{D05948E0-D9AC-42AC-91D5-B76B0C81A5E4}" destId="{1C113649-E8A9-4B2C-9362-0C634514266A}" srcOrd="9" destOrd="0" parTransId="{B5D5E926-A964-443F-A781-2016A74B2463}" sibTransId="{4989A85E-D0B7-4C4E-B962-39BAA79136B4}"/>
    <dgm:cxn modelId="{8DB0260E-9E5E-4D8A-A7B1-AFEBD89E1448}" type="presOf" srcId="{2BBE71D7-E2A3-4AE5-BBF4-F175FA8B832D}" destId="{631CFB65-8886-4EB8-8F95-459BA70FD628}" srcOrd="0" destOrd="0" presId="urn:microsoft.com/office/officeart/2005/8/layout/vList5"/>
    <dgm:cxn modelId="{77490CA1-136B-40F9-95B1-33B7D8C383B8}" srcId="{D05948E0-D9AC-42AC-91D5-B76B0C81A5E4}" destId="{F10BF27C-0511-4FE6-B8AB-DCE21B07454B}" srcOrd="4" destOrd="0" parTransId="{3AC8BE22-D022-4A30-AE43-BAA9ED72D877}" sibTransId="{E0C7B888-D2CE-46C9-A35E-7C54C6CEC67A}"/>
    <dgm:cxn modelId="{6198635A-CD6E-4CE7-B3C6-0D59272C6B50}" srcId="{D05948E0-D9AC-42AC-91D5-B76B0C81A5E4}" destId="{5BF30FAD-6FF3-4182-988C-288E7B188FCE}" srcOrd="5" destOrd="0" parTransId="{0E869904-D42B-4BA4-B24E-F025A3D80625}" sibTransId="{E1586346-DC26-4F20-8D0C-2D66CA2F3C52}"/>
    <dgm:cxn modelId="{8516EE62-56BB-4932-9CC4-236561EF893E}" type="presParOf" srcId="{A0474396-A5F1-4352-94D4-D69AC7832559}" destId="{AD661954-E3C9-411A-A69A-08DE58BD1716}" srcOrd="0" destOrd="0" presId="urn:microsoft.com/office/officeart/2005/8/layout/vList5"/>
    <dgm:cxn modelId="{452A440C-B564-44FC-BE69-036BE83DCB26}" type="presParOf" srcId="{AD661954-E3C9-411A-A69A-08DE58BD1716}" destId="{1920C6CE-80B3-4615-A273-EA0BD428DDD9}" srcOrd="0" destOrd="0" presId="urn:microsoft.com/office/officeart/2005/8/layout/vList5"/>
    <dgm:cxn modelId="{42BF27F1-9C30-44B0-8F31-06B2CA8D969D}" type="presParOf" srcId="{A0474396-A5F1-4352-94D4-D69AC7832559}" destId="{A4ED1F9B-FBBB-44FF-B0F3-F7087502AE3B}" srcOrd="1" destOrd="0" presId="urn:microsoft.com/office/officeart/2005/8/layout/vList5"/>
    <dgm:cxn modelId="{0BAF61B5-4AFD-4EAC-9901-6753000A6796}" type="presParOf" srcId="{A0474396-A5F1-4352-94D4-D69AC7832559}" destId="{3B49C3DD-33A8-4094-B759-21C010F5C352}" srcOrd="2" destOrd="0" presId="urn:microsoft.com/office/officeart/2005/8/layout/vList5"/>
    <dgm:cxn modelId="{EE9032B2-05E9-42D9-86D5-681724974592}" type="presParOf" srcId="{3B49C3DD-33A8-4094-B759-21C010F5C352}" destId="{631CFB65-8886-4EB8-8F95-459BA70FD628}" srcOrd="0" destOrd="0" presId="urn:microsoft.com/office/officeart/2005/8/layout/vList5"/>
    <dgm:cxn modelId="{A9E02E2A-7649-4B12-8C49-3B35229EBDA2}" type="presParOf" srcId="{A0474396-A5F1-4352-94D4-D69AC7832559}" destId="{DC1F11B4-B559-490B-A63F-F77EA39C343A}" srcOrd="3" destOrd="0" presId="urn:microsoft.com/office/officeart/2005/8/layout/vList5"/>
    <dgm:cxn modelId="{5B819512-8BDC-4487-BE0D-A1A10A8B3831}" type="presParOf" srcId="{A0474396-A5F1-4352-94D4-D69AC7832559}" destId="{F812142B-38C1-4AE4-8DFC-C2574D3C628E}" srcOrd="4" destOrd="0" presId="urn:microsoft.com/office/officeart/2005/8/layout/vList5"/>
    <dgm:cxn modelId="{D039DE19-3552-4620-8CE3-759D73D57F0E}" type="presParOf" srcId="{F812142B-38C1-4AE4-8DFC-C2574D3C628E}" destId="{BF991519-B3F9-4973-B1E1-F04A0B78EE49}" srcOrd="0" destOrd="0" presId="urn:microsoft.com/office/officeart/2005/8/layout/vList5"/>
    <dgm:cxn modelId="{C867BE6B-8CED-4C95-AD57-1F1D8AAFC702}" type="presParOf" srcId="{A0474396-A5F1-4352-94D4-D69AC7832559}" destId="{08D693CB-D944-485B-A501-5DBDBB608100}" srcOrd="5" destOrd="0" presId="urn:microsoft.com/office/officeart/2005/8/layout/vList5"/>
    <dgm:cxn modelId="{51A152E9-1988-4B02-BB0C-8417961A1C41}" type="presParOf" srcId="{A0474396-A5F1-4352-94D4-D69AC7832559}" destId="{4C52502A-C77B-4C1B-9142-10DE51AE9C88}" srcOrd="6" destOrd="0" presId="urn:microsoft.com/office/officeart/2005/8/layout/vList5"/>
    <dgm:cxn modelId="{6B3531C3-7839-4975-8EF6-6A33063456ED}" type="presParOf" srcId="{4C52502A-C77B-4C1B-9142-10DE51AE9C88}" destId="{F42F4D08-E327-4588-8918-6E92A5F30C9E}" srcOrd="0" destOrd="0" presId="urn:microsoft.com/office/officeart/2005/8/layout/vList5"/>
    <dgm:cxn modelId="{AA3E0833-FCB4-4C09-B43E-DA1D4CEF5266}" type="presParOf" srcId="{A0474396-A5F1-4352-94D4-D69AC7832559}" destId="{B2E50CF3-4A1F-4F9E-9A8B-61B393C67586}" srcOrd="7" destOrd="0" presId="urn:microsoft.com/office/officeart/2005/8/layout/vList5"/>
    <dgm:cxn modelId="{9266E37B-38C5-492A-9262-A4BFF82211B9}" type="presParOf" srcId="{A0474396-A5F1-4352-94D4-D69AC7832559}" destId="{C2C1559B-EAE1-4664-8FC0-69DB5846AF0A}" srcOrd="8" destOrd="0" presId="urn:microsoft.com/office/officeart/2005/8/layout/vList5"/>
    <dgm:cxn modelId="{3DAD319A-AC7A-40FD-B687-4BA0D9D3905F}" type="presParOf" srcId="{C2C1559B-EAE1-4664-8FC0-69DB5846AF0A}" destId="{4757F18D-A87F-4F96-A3D8-CEE90B319614}" srcOrd="0" destOrd="0" presId="urn:microsoft.com/office/officeart/2005/8/layout/vList5"/>
    <dgm:cxn modelId="{1A7DBB63-C702-4756-82CE-AD3EE0A8C975}" type="presParOf" srcId="{A0474396-A5F1-4352-94D4-D69AC7832559}" destId="{FD6A076E-C8AE-460D-B59B-6324F2942A12}" srcOrd="9" destOrd="0" presId="urn:microsoft.com/office/officeart/2005/8/layout/vList5"/>
    <dgm:cxn modelId="{4868E402-2AFC-478B-AA90-A574F52551E7}" type="presParOf" srcId="{A0474396-A5F1-4352-94D4-D69AC7832559}" destId="{5CDBDEAB-F07F-45EC-A56F-7B4BB37345B4}" srcOrd="10" destOrd="0" presId="urn:microsoft.com/office/officeart/2005/8/layout/vList5"/>
    <dgm:cxn modelId="{AE235143-3BAE-4D2F-80CA-461DE85085AE}" type="presParOf" srcId="{5CDBDEAB-F07F-45EC-A56F-7B4BB37345B4}" destId="{5BE8D624-EC45-48C9-A3AF-E9CAA83951F1}" srcOrd="0" destOrd="0" presId="urn:microsoft.com/office/officeart/2005/8/layout/vList5"/>
    <dgm:cxn modelId="{45A0ED1D-0366-4286-90A0-DFC0E1860BE7}" type="presParOf" srcId="{A0474396-A5F1-4352-94D4-D69AC7832559}" destId="{818E5C5C-9B1B-48B0-B992-A942E89B9D93}" srcOrd="11" destOrd="0" presId="urn:microsoft.com/office/officeart/2005/8/layout/vList5"/>
    <dgm:cxn modelId="{3A96C381-3A58-41E9-8ECB-797846F2E155}" type="presParOf" srcId="{A0474396-A5F1-4352-94D4-D69AC7832559}" destId="{959FC072-6749-4738-852A-A141F5338DE8}" srcOrd="12" destOrd="0" presId="urn:microsoft.com/office/officeart/2005/8/layout/vList5"/>
    <dgm:cxn modelId="{05703641-4DAA-4B05-8B50-BF966F97775E}" type="presParOf" srcId="{959FC072-6749-4738-852A-A141F5338DE8}" destId="{8D4448CC-772C-4063-A4DA-7348646EEF6D}" srcOrd="0" destOrd="0" presId="urn:microsoft.com/office/officeart/2005/8/layout/vList5"/>
    <dgm:cxn modelId="{18FAEFE0-9B41-470A-97AF-0FB63FA65C5B}" type="presParOf" srcId="{A0474396-A5F1-4352-94D4-D69AC7832559}" destId="{283D951C-2521-480F-8A87-E7A0C4A77BFB}" srcOrd="13" destOrd="0" presId="urn:microsoft.com/office/officeart/2005/8/layout/vList5"/>
    <dgm:cxn modelId="{42CFC685-F258-409B-9CB3-DD5D02034CBB}" type="presParOf" srcId="{A0474396-A5F1-4352-94D4-D69AC7832559}" destId="{5A5F48A4-A815-4185-8FEE-6B75F2AAE369}" srcOrd="14" destOrd="0" presId="urn:microsoft.com/office/officeart/2005/8/layout/vList5"/>
    <dgm:cxn modelId="{CE7B39D2-5FEE-40DE-AB4F-6A11BC5265BD}" type="presParOf" srcId="{5A5F48A4-A815-4185-8FEE-6B75F2AAE369}" destId="{FEEEE793-0B0A-4A65-B1C8-4D6787200366}" srcOrd="0" destOrd="0" presId="urn:microsoft.com/office/officeart/2005/8/layout/vList5"/>
    <dgm:cxn modelId="{0EAEB14C-A311-4C5B-A7B5-C78F5A65C60D}" type="presParOf" srcId="{A0474396-A5F1-4352-94D4-D69AC7832559}" destId="{39B095C3-420A-4FA2-ADAA-44E92051E15F}" srcOrd="15" destOrd="0" presId="urn:microsoft.com/office/officeart/2005/8/layout/vList5"/>
    <dgm:cxn modelId="{E2F8874B-AFE4-4524-B4DF-CBF4C00AEB6A}" type="presParOf" srcId="{A0474396-A5F1-4352-94D4-D69AC7832559}" destId="{0C362F45-61E3-4E55-860C-D70BBEB1B324}" srcOrd="16" destOrd="0" presId="urn:microsoft.com/office/officeart/2005/8/layout/vList5"/>
    <dgm:cxn modelId="{F85D4AF4-488A-4D04-B8E2-69B24F7C8FA3}" type="presParOf" srcId="{0C362F45-61E3-4E55-860C-D70BBEB1B324}" destId="{5E19519B-5ACD-48B3-85C7-C647C2C66AFB}" srcOrd="0" destOrd="0" presId="urn:microsoft.com/office/officeart/2005/8/layout/vList5"/>
    <dgm:cxn modelId="{21765CAE-990D-4BF4-9EE1-060A2B10C4A3}" type="presParOf" srcId="{A0474396-A5F1-4352-94D4-D69AC7832559}" destId="{7AFD3111-A4C8-4013-B40E-3AB5C5379F54}" srcOrd="17" destOrd="0" presId="urn:microsoft.com/office/officeart/2005/8/layout/vList5"/>
    <dgm:cxn modelId="{424B4E29-F036-4EC9-AF52-A23D737DA97D}" type="presParOf" srcId="{A0474396-A5F1-4352-94D4-D69AC7832559}" destId="{570B24F3-EC91-4C48-97A2-E091303C04FE}" srcOrd="18" destOrd="0" presId="urn:microsoft.com/office/officeart/2005/8/layout/vList5"/>
    <dgm:cxn modelId="{EE690708-0389-49E5-82AE-E9521C09F70D}" type="presParOf" srcId="{570B24F3-EC91-4C48-97A2-E091303C04FE}" destId="{CDA053FA-2513-4E9B-8E00-41351925B862}" srcOrd="0" destOrd="0" presId="urn:microsoft.com/office/officeart/2005/8/layout/vList5"/>
    <dgm:cxn modelId="{D3DB9E9C-B14D-4B68-86F3-2AB1A0F1C190}" type="presParOf" srcId="{A0474396-A5F1-4352-94D4-D69AC7832559}" destId="{41AF4D9D-BA70-454D-A7B3-76A4C08219EA}" srcOrd="19" destOrd="0" presId="urn:microsoft.com/office/officeart/2005/8/layout/vList5"/>
    <dgm:cxn modelId="{B9C90149-30B6-4610-9804-3E3B7569D4A0}" type="presParOf" srcId="{A0474396-A5F1-4352-94D4-D69AC7832559}" destId="{7A830AE7-1022-4E8F-885D-C05B099C2102}" srcOrd="20" destOrd="0" presId="urn:microsoft.com/office/officeart/2005/8/layout/vList5"/>
    <dgm:cxn modelId="{6387476B-0F40-4455-B1EC-F5C07DF967C9}" type="presParOf" srcId="{7A830AE7-1022-4E8F-885D-C05B099C2102}" destId="{CF6A288F-336E-42BA-BD5F-2183D30A3A8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10/20/2021</a:t>
            </a:fld>
            <a:endParaRPr lang="en-US"/>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62408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10/20/2021</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7300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10/20/2021</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3734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10/20/2021</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9592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10/20/2021</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4122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10/20/2021</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4932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10/20/2021</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2300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p:txBody>
          <a:bodyPr/>
          <a:lstStyle/>
          <a:p>
            <a:fld id="{3AB41CFF-90C9-47B3-9DA1-F2BF8D839F7E}" type="datetime1">
              <a:rPr lang="en-US" smtClean="0"/>
              <a:t>10/20/2021</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003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10/20/2021</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4847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10/20/2021</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315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10/20/2021</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490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xmlns=""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10/20/2021</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49335912"/>
      </p:ext>
    </p:extLst>
  </p:cSld>
  <p:clrMap bg1="lt1" tx1="dk1" bg2="lt2" tx2="dk2" accent1="accent1" accent2="accent2" accent3="accent3" accent4="accent4" accent5="accent5" accent6="accent6" hlink="hlink" folHlink="folHlink"/>
  <p:sldLayoutIdLst>
    <p:sldLayoutId id="2147483790" r:id="rId1"/>
    <p:sldLayoutId id="2147483789" r:id="rId2"/>
    <p:sldLayoutId id="2147483788" r:id="rId3"/>
    <p:sldLayoutId id="2147483779" r:id="rId4"/>
    <p:sldLayoutId id="2147483780" r:id="rId5"/>
    <p:sldLayoutId id="2147483781" r:id="rId6"/>
    <p:sldLayoutId id="2147483786" r:id="rId7"/>
    <p:sldLayoutId id="2147483782" r:id="rId8"/>
    <p:sldLayoutId id="2147483783" r:id="rId9"/>
    <p:sldLayoutId id="2147483784" r:id="rId10"/>
    <p:sldLayoutId id="2147483785"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ok@praramb.co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oleObject" Target="file:///C:\Users\abhi_\Desktop\sesame%20seeds.xlsx!Sheet1!%5bsesame%20seeds.xlsx%5dSheet1%20Chart%20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file:///C:\Users\abhi_\Desktop\sesame%20seeds.xlsx!Sheet1!R5C3:R11C6"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oleObject" Target="file:///C:\Users\abhi_\Desktop\sesame%20seeds.xlsx!Sheet2!%5bsesame%20seeds.xlsx%5dSheet2%20Chart%20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file:///C:\Users\abhi_\Desktop\sesame%20seeds.xlsx!Sheet2!R4C3:R14C4"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97F7562-DBE2-4729-835D-1486BBB437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xmlns="" id="{DCE0245F-7D4D-413E-940B-1D9D9A1711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5" name="Rectangle 74">
            <a:extLst>
              <a:ext uri="{FF2B5EF4-FFF2-40B4-BE49-F238E27FC236}">
                <a16:creationId xmlns:a16="http://schemas.microsoft.com/office/drawing/2014/main" xmlns="" id="{19B97BE4-8A98-49F3-8669-EAAF6D4331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Rectangle 76">
            <a:extLst>
              <a:ext uri="{FF2B5EF4-FFF2-40B4-BE49-F238E27FC236}">
                <a16:creationId xmlns:a16="http://schemas.microsoft.com/office/drawing/2014/main" xmlns="" id="{AA090277-9074-44AA-8A49-453BF2C45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 y="-1"/>
            <a:ext cx="12191999" cy="3909853"/>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3F7A300-D039-471B-B389-C4898484EA47}"/>
              </a:ext>
            </a:extLst>
          </p:cNvPr>
          <p:cNvSpPr>
            <a:spLocks noGrp="1"/>
          </p:cNvSpPr>
          <p:nvPr>
            <p:ph type="ctrTitle"/>
          </p:nvPr>
        </p:nvSpPr>
        <p:spPr>
          <a:xfrm>
            <a:off x="7402801" y="960075"/>
            <a:ext cx="3776416" cy="2912691"/>
          </a:xfrm>
        </p:spPr>
        <p:txBody>
          <a:bodyPr anchor="b">
            <a:normAutofit/>
          </a:bodyPr>
          <a:lstStyle/>
          <a:p>
            <a:pPr algn="l">
              <a:lnSpc>
                <a:spcPct val="90000"/>
              </a:lnSpc>
            </a:pPr>
            <a:r>
              <a:rPr lang="en-US" sz="4100" dirty="0">
                <a:effectLst>
                  <a:outerShdw blurRad="38100" dist="38100" dir="2700000" algn="tl">
                    <a:srgbClr val="C0C0C0"/>
                  </a:outerShdw>
                </a:effectLst>
                <a:latin typeface="Calibri" panose="020F0502020204030204" pitchFamily="34" charset="0"/>
                <a:cs typeface="Calibri" panose="020F0502020204030204" pitchFamily="34" charset="0"/>
              </a:rPr>
              <a:t> </a:t>
            </a:r>
            <a:r>
              <a:rPr lang="en-US" sz="4100" i="0" dirty="0">
                <a:effectLst/>
                <a:latin typeface="Times New Roman" panose="02020603050405020304" pitchFamily="18" charset="0"/>
                <a:cs typeface="Times New Roman" panose="02020603050405020304" pitchFamily="18" charset="0"/>
              </a:rPr>
              <a:t>Outlook of Sesame Seed Crop in </a:t>
            </a:r>
            <a:r>
              <a:rPr lang="en-US" sz="4100" dirty="0">
                <a:latin typeface="Times New Roman" panose="02020603050405020304" pitchFamily="18" charset="0"/>
                <a:cs typeface="Times New Roman" panose="02020603050405020304" pitchFamily="18" charset="0"/>
              </a:rPr>
              <a:t>East and West </a:t>
            </a:r>
            <a:r>
              <a:rPr lang="en-US" sz="4100" i="0" dirty="0">
                <a:effectLst/>
                <a:latin typeface="Times New Roman" panose="02020603050405020304" pitchFamily="18" charset="0"/>
                <a:cs typeface="Times New Roman" panose="02020603050405020304" pitchFamily="18" charset="0"/>
              </a:rPr>
              <a:t>Africa </a:t>
            </a:r>
            <a:endParaRPr lang="en-AU" sz="41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0736B89A-2643-4BB9-9CB6-3E4F1478178D}"/>
              </a:ext>
            </a:extLst>
          </p:cNvPr>
          <p:cNvSpPr>
            <a:spLocks noGrp="1"/>
          </p:cNvSpPr>
          <p:nvPr>
            <p:ph type="subTitle" idx="1"/>
          </p:nvPr>
        </p:nvSpPr>
        <p:spPr>
          <a:xfrm>
            <a:off x="7402801" y="4074784"/>
            <a:ext cx="4665374" cy="2054306"/>
          </a:xfrm>
        </p:spPr>
        <p:txBody>
          <a:bodyPr anchor="t">
            <a:normAutofit/>
          </a:bodyPr>
          <a:lstStyle/>
          <a:p>
            <a:pPr marL="0" indent="0" algn="l">
              <a:buNone/>
            </a:pPr>
            <a:r>
              <a:rPr lang="en-US" altLang="en-US" sz="2200" b="1" dirty="0">
                <a:solidFill>
                  <a:schemeClr val="tx2">
                    <a:alpha val="80000"/>
                  </a:schemeClr>
                </a:solidFill>
              </a:rPr>
              <a:t>By: ALOK BHARGAVA</a:t>
            </a:r>
          </a:p>
          <a:p>
            <a:pPr marL="0" indent="0" algn="l">
              <a:buNone/>
            </a:pPr>
            <a:r>
              <a:rPr lang="en-US" altLang="en-US" sz="2200" b="1" dirty="0">
                <a:solidFill>
                  <a:schemeClr val="tx2">
                    <a:alpha val="80000"/>
                  </a:schemeClr>
                </a:solidFill>
              </a:rPr>
              <a:t>PRARAMB AGRI TRADING DMCC DUBAI.</a:t>
            </a:r>
          </a:p>
          <a:p>
            <a:pPr marL="0" indent="0" algn="l">
              <a:buNone/>
            </a:pPr>
            <a:r>
              <a:rPr lang="en-US" altLang="en-US" sz="2200" b="1" dirty="0">
                <a:solidFill>
                  <a:schemeClr val="tx2">
                    <a:alpha val="80000"/>
                  </a:schemeClr>
                </a:solidFill>
                <a:hlinkClick r:id="rId3">
                  <a:extLst>
                    <a:ext uri="{A12FA001-AC4F-418D-AE19-62706E023703}">
                      <ahyp:hlinkClr xmlns:ahyp="http://schemas.microsoft.com/office/drawing/2018/hyperlinkcolor" xmlns="" val="tx"/>
                    </a:ext>
                  </a:extLst>
                </a:hlinkClick>
              </a:rPr>
              <a:t>alok@praramb.com</a:t>
            </a:r>
            <a:r>
              <a:rPr lang="en-US" altLang="en-US" sz="2200" b="1" dirty="0">
                <a:solidFill>
                  <a:schemeClr val="tx2">
                    <a:alpha val="80000"/>
                  </a:schemeClr>
                </a:solidFill>
              </a:rPr>
              <a:t> </a:t>
            </a:r>
          </a:p>
          <a:p>
            <a:pPr algn="l"/>
            <a:endParaRPr lang="en-AU" sz="2200" dirty="0">
              <a:solidFill>
                <a:schemeClr val="tx2">
                  <a:alpha val="80000"/>
                </a:schemeClr>
              </a:solidFill>
            </a:endParaRPr>
          </a:p>
        </p:txBody>
      </p:sp>
      <p:pic>
        <p:nvPicPr>
          <p:cNvPr id="3074" name="Picture 2" descr="Sesame Seed in Africa">
            <a:extLst>
              <a:ext uri="{FF2B5EF4-FFF2-40B4-BE49-F238E27FC236}">
                <a16:creationId xmlns:a16="http://schemas.microsoft.com/office/drawing/2014/main" xmlns="" id="{103A3E4C-6F17-463D-B2BF-13A8E94856C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3229" y="1321645"/>
            <a:ext cx="6402214" cy="42094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BEAF50CA-7B38-4ACC-8043-DE4403406089}"/>
              </a:ext>
            </a:extLst>
          </p:cNvPr>
          <p:cNvPicPr>
            <a:picLocks noChangeAspect="1"/>
          </p:cNvPicPr>
          <p:nvPr/>
        </p:nvPicPr>
        <p:blipFill>
          <a:blip r:embed="rId5"/>
          <a:stretch>
            <a:fillRect/>
          </a:stretch>
        </p:blipFill>
        <p:spPr>
          <a:xfrm>
            <a:off x="9820275" y="93118"/>
            <a:ext cx="2247900" cy="949647"/>
          </a:xfrm>
          <a:prstGeom prst="rect">
            <a:avLst/>
          </a:prstGeom>
        </p:spPr>
      </p:pic>
    </p:spTree>
    <p:extLst>
      <p:ext uri="{BB962C8B-B14F-4D97-AF65-F5344CB8AC3E}">
        <p14:creationId xmlns:p14="http://schemas.microsoft.com/office/powerpoint/2010/main" val="173090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xmlns="" id="{84B9546E-20BE-462C-8BE8-4EBDB46F86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DFE5D2E8-C366-48AC-97AE-18C67E4EF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6048B09-E92C-4930-BFE3-89017F6A6450}"/>
              </a:ext>
            </a:extLst>
          </p:cNvPr>
          <p:cNvSpPr>
            <a:spLocks noGrp="1"/>
          </p:cNvSpPr>
          <p:nvPr>
            <p:ph type="title"/>
          </p:nvPr>
        </p:nvSpPr>
        <p:spPr>
          <a:xfrm>
            <a:off x="1198182" y="381000"/>
            <a:ext cx="10003218" cy="1600124"/>
          </a:xfrm>
        </p:spPr>
        <p:txBody>
          <a:bodyPr>
            <a:normAutofit/>
          </a:bodyPr>
          <a:lstStyle/>
          <a:p>
            <a:r>
              <a:rPr lang="en-US" sz="4100" b="1" dirty="0">
                <a:latin typeface="Calibri" panose="020F0502020204030204" pitchFamily="34" charset="0"/>
                <a:ea typeface="ＭＳ Ｐゴシック" pitchFamily="-103" charset="-128"/>
                <a:cs typeface="Calibri" panose="020F0502020204030204" pitchFamily="34" charset="0"/>
              </a:rPr>
              <a:t>	</a:t>
            </a:r>
            <a:br>
              <a:rPr lang="en-US" sz="4100" b="1" dirty="0">
                <a:latin typeface="Calibri" panose="020F0502020204030204" pitchFamily="34" charset="0"/>
                <a:ea typeface="ＭＳ Ｐゴシック" pitchFamily="-103" charset="-128"/>
                <a:cs typeface="Calibri" panose="020F0502020204030204" pitchFamily="34" charset="0"/>
              </a:rPr>
            </a:br>
            <a:r>
              <a:rPr lang="en-US" sz="4100" b="1" dirty="0">
                <a:latin typeface="Calibri" panose="020F0502020204030204" pitchFamily="34" charset="0"/>
                <a:ea typeface="ＭＳ Ｐゴシック" pitchFamily="-103" charset="-128"/>
                <a:cs typeface="Calibri" panose="020F0502020204030204" pitchFamily="34" charset="0"/>
              </a:rPr>
              <a:t>			   Africa Production</a:t>
            </a:r>
            <a:endParaRPr lang="en-AU" sz="41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C0FE1155-6F26-474D-B376-0FCBD5AF05F2}"/>
              </a:ext>
            </a:extLst>
          </p:cNvPr>
          <p:cNvPicPr>
            <a:picLocks noChangeAspect="1"/>
          </p:cNvPicPr>
          <p:nvPr/>
        </p:nvPicPr>
        <p:blipFill>
          <a:blip r:embed="rId4"/>
          <a:stretch>
            <a:fillRect/>
          </a:stretch>
        </p:blipFill>
        <p:spPr>
          <a:xfrm>
            <a:off x="10282925" y="44768"/>
            <a:ext cx="1813825" cy="766268"/>
          </a:xfrm>
          <a:prstGeom prst="rect">
            <a:avLst/>
          </a:prstGeom>
        </p:spPr>
      </p:pic>
      <p:graphicFrame>
        <p:nvGraphicFramePr>
          <p:cNvPr id="8" name="Object 7">
            <a:extLst>
              <a:ext uri="{FF2B5EF4-FFF2-40B4-BE49-F238E27FC236}">
                <a16:creationId xmlns:a16="http://schemas.microsoft.com/office/drawing/2014/main" xmlns="" id="{22B30D71-D87C-4813-856A-9DFAA6586794}"/>
              </a:ext>
            </a:extLst>
          </p:cNvPr>
          <p:cNvGraphicFramePr>
            <a:graphicFrameLocks noChangeAspect="1"/>
          </p:cNvGraphicFramePr>
          <p:nvPr>
            <p:extLst>
              <p:ext uri="{D42A27DB-BD31-4B8C-83A1-F6EECF244321}">
                <p14:modId xmlns:p14="http://schemas.microsoft.com/office/powerpoint/2010/main" val="636695321"/>
              </p:ext>
            </p:extLst>
          </p:nvPr>
        </p:nvGraphicFramePr>
        <p:xfrm>
          <a:off x="167291" y="2367756"/>
          <a:ext cx="6032500" cy="3094037"/>
        </p:xfrm>
        <a:graphic>
          <a:graphicData uri="http://schemas.openxmlformats.org/presentationml/2006/ole">
            <mc:AlternateContent xmlns:mc="http://schemas.openxmlformats.org/markup-compatibility/2006">
              <mc:Choice xmlns:v="urn:schemas-microsoft-com:vml" Requires="v">
                <p:oleObj spid="_x0000_s2154" name="Worksheet" r:id="rId5" imgW="6393145" imgH="2834735" progId="Excel.Sheet.12">
                  <p:link updateAutomatic="1"/>
                </p:oleObj>
              </mc:Choice>
              <mc:Fallback>
                <p:oleObj name="Worksheet" r:id="rId5" imgW="6393145" imgH="2834735" progId="Excel.Sheet.12">
                  <p:link updateAutomatic="1"/>
                  <p:pic>
                    <p:nvPicPr>
                      <p:cNvPr id="0" name=""/>
                      <p:cNvPicPr/>
                      <p:nvPr/>
                    </p:nvPicPr>
                    <p:blipFill>
                      <a:blip r:embed="rId6"/>
                      <a:stretch>
                        <a:fillRect/>
                      </a:stretch>
                    </p:blipFill>
                    <p:spPr>
                      <a:xfrm>
                        <a:off x="167291" y="2367756"/>
                        <a:ext cx="6032500" cy="30940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C9F7172D-00C2-47DB-A241-82A04FE5CF73}"/>
              </a:ext>
            </a:extLst>
          </p:cNvPr>
          <p:cNvGraphicFramePr>
            <a:graphicFrameLocks noChangeAspect="1"/>
          </p:cNvGraphicFramePr>
          <p:nvPr>
            <p:extLst>
              <p:ext uri="{D42A27DB-BD31-4B8C-83A1-F6EECF244321}">
                <p14:modId xmlns:p14="http://schemas.microsoft.com/office/powerpoint/2010/main" val="3877368839"/>
              </p:ext>
            </p:extLst>
          </p:nvPr>
        </p:nvGraphicFramePr>
        <p:xfrm>
          <a:off x="6450496" y="2362124"/>
          <a:ext cx="5486677" cy="3212308"/>
        </p:xfrm>
        <a:graphic>
          <a:graphicData uri="http://schemas.openxmlformats.org/presentationml/2006/ole">
            <mc:AlternateContent xmlns:mc="http://schemas.openxmlformats.org/markup-compatibility/2006">
              <mc:Choice xmlns:v="urn:schemas-microsoft-com:vml" Requires="v">
                <p:oleObj spid="_x0000_s2155" name="Worksheet" r:id="rId7" imgW="4572000" imgH="2674407" progId="Excel.Sheet.12">
                  <p:link updateAutomatic="1"/>
                </p:oleObj>
              </mc:Choice>
              <mc:Fallback>
                <p:oleObj name="Worksheet" r:id="rId7" imgW="4572000" imgH="2674407" progId="Excel.Sheet.12">
                  <p:link updateAutomatic="1"/>
                  <p:pic>
                    <p:nvPicPr>
                      <p:cNvPr id="0" name=""/>
                      <p:cNvPicPr/>
                      <p:nvPr/>
                    </p:nvPicPr>
                    <p:blipFill>
                      <a:blip r:embed="rId8"/>
                      <a:stretch>
                        <a:fillRect/>
                      </a:stretch>
                    </p:blipFill>
                    <p:spPr>
                      <a:xfrm>
                        <a:off x="6450496" y="2362124"/>
                        <a:ext cx="5486677" cy="3212308"/>
                      </a:xfrm>
                      <a:prstGeom prst="rect">
                        <a:avLst/>
                      </a:prstGeom>
                    </p:spPr>
                  </p:pic>
                </p:oleObj>
              </mc:Fallback>
            </mc:AlternateContent>
          </a:graphicData>
        </a:graphic>
      </p:graphicFrame>
    </p:spTree>
    <p:extLst>
      <p:ext uri="{BB962C8B-B14F-4D97-AF65-F5344CB8AC3E}">
        <p14:creationId xmlns:p14="http://schemas.microsoft.com/office/powerpoint/2010/main" val="168409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43A9B7B3-F171-4C25-99FC-C54250F06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xmlns="" id="{D2D5C7C5-9C27-4A61-9F57-1857D4532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xmlns="" id="{84B9546E-20BE-462C-8BE8-4EBDB46F86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DFE5D2E8-C366-48AC-97AE-18C67E4EF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6048B09-E92C-4930-BFE3-89017F6A6450}"/>
              </a:ext>
            </a:extLst>
          </p:cNvPr>
          <p:cNvSpPr>
            <a:spLocks noGrp="1"/>
          </p:cNvSpPr>
          <p:nvPr>
            <p:ph type="title"/>
          </p:nvPr>
        </p:nvSpPr>
        <p:spPr>
          <a:xfrm>
            <a:off x="1198182" y="381000"/>
            <a:ext cx="10003218" cy="1600124"/>
          </a:xfrm>
        </p:spPr>
        <p:txBody>
          <a:bodyPr>
            <a:normAutofit/>
          </a:bodyPr>
          <a:lstStyle/>
          <a:p>
            <a:r>
              <a:rPr lang="en-US" sz="4100" b="1" dirty="0">
                <a:latin typeface="Calibri" panose="020F0502020204030204" pitchFamily="34" charset="0"/>
                <a:ea typeface="ＭＳ Ｐゴシック" pitchFamily="-103" charset="-128"/>
                <a:cs typeface="Calibri" panose="020F0502020204030204" pitchFamily="34" charset="0"/>
              </a:rPr>
              <a:t>	</a:t>
            </a:r>
            <a:br>
              <a:rPr lang="en-US" sz="4100" b="1" dirty="0">
                <a:latin typeface="Calibri" panose="020F0502020204030204" pitchFamily="34" charset="0"/>
                <a:ea typeface="ＭＳ Ｐゴシック" pitchFamily="-103" charset="-128"/>
                <a:cs typeface="Calibri" panose="020F0502020204030204" pitchFamily="34" charset="0"/>
              </a:rPr>
            </a:br>
            <a:r>
              <a:rPr lang="en-US" sz="4100" b="1" dirty="0">
                <a:latin typeface="Calibri" panose="020F0502020204030204" pitchFamily="34" charset="0"/>
                <a:ea typeface="ＭＳ Ｐゴシック" pitchFamily="-103" charset="-128"/>
                <a:cs typeface="Calibri" panose="020F0502020204030204" pitchFamily="34" charset="0"/>
              </a:rPr>
              <a:t>		China Imports – Jan to Aug 2021</a:t>
            </a:r>
            <a:endParaRPr lang="en-AU" sz="41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C0FE1155-6F26-474D-B376-0FCBD5AF05F2}"/>
              </a:ext>
            </a:extLst>
          </p:cNvPr>
          <p:cNvPicPr>
            <a:picLocks noChangeAspect="1"/>
          </p:cNvPicPr>
          <p:nvPr/>
        </p:nvPicPr>
        <p:blipFill>
          <a:blip r:embed="rId4"/>
          <a:stretch>
            <a:fillRect/>
          </a:stretch>
        </p:blipFill>
        <p:spPr>
          <a:xfrm>
            <a:off x="10282925" y="44768"/>
            <a:ext cx="1813825" cy="766268"/>
          </a:xfrm>
          <a:prstGeom prst="rect">
            <a:avLst/>
          </a:prstGeom>
        </p:spPr>
      </p:pic>
      <p:graphicFrame>
        <p:nvGraphicFramePr>
          <p:cNvPr id="4" name="Object 3">
            <a:extLst>
              <a:ext uri="{FF2B5EF4-FFF2-40B4-BE49-F238E27FC236}">
                <a16:creationId xmlns:a16="http://schemas.microsoft.com/office/drawing/2014/main" xmlns="" id="{F99D9374-F4C8-44F7-A700-601AF42A48C6}"/>
              </a:ext>
            </a:extLst>
          </p:cNvPr>
          <p:cNvGraphicFramePr>
            <a:graphicFrameLocks noChangeAspect="1"/>
          </p:cNvGraphicFramePr>
          <p:nvPr>
            <p:extLst>
              <p:ext uri="{D42A27DB-BD31-4B8C-83A1-F6EECF244321}">
                <p14:modId xmlns:p14="http://schemas.microsoft.com/office/powerpoint/2010/main" val="3465020153"/>
              </p:ext>
            </p:extLst>
          </p:nvPr>
        </p:nvGraphicFramePr>
        <p:xfrm>
          <a:off x="1198563" y="2365375"/>
          <a:ext cx="4418012" cy="4260850"/>
        </p:xfrm>
        <a:graphic>
          <a:graphicData uri="http://schemas.openxmlformats.org/presentationml/2006/ole">
            <mc:AlternateContent xmlns:mc="http://schemas.openxmlformats.org/markup-compatibility/2006">
              <mc:Choice xmlns:v="urn:schemas-microsoft-com:vml" Requires="v">
                <p:oleObj spid="_x0000_s1128" name="Worksheet" r:id="rId5" imgW="3367969" imgH="3329790" progId="Excel.Sheet.12">
                  <p:link updateAutomatic="1"/>
                </p:oleObj>
              </mc:Choice>
              <mc:Fallback>
                <p:oleObj name="Worksheet" r:id="rId5" imgW="3367969" imgH="3329790" progId="Excel.Sheet.12">
                  <p:link updateAutomatic="1"/>
                  <p:pic>
                    <p:nvPicPr>
                      <p:cNvPr id="0" name=""/>
                      <p:cNvPicPr/>
                      <p:nvPr/>
                    </p:nvPicPr>
                    <p:blipFill>
                      <a:blip r:embed="rId6"/>
                      <a:stretch>
                        <a:fillRect/>
                      </a:stretch>
                    </p:blipFill>
                    <p:spPr>
                      <a:xfrm>
                        <a:off x="1198563" y="2365375"/>
                        <a:ext cx="4418012" cy="42608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9D9FE84A-F4FB-41B6-969C-94C9A97FFCFB}"/>
              </a:ext>
            </a:extLst>
          </p:cNvPr>
          <p:cNvGraphicFramePr>
            <a:graphicFrameLocks noChangeAspect="1"/>
          </p:cNvGraphicFramePr>
          <p:nvPr>
            <p:extLst>
              <p:ext uri="{D42A27DB-BD31-4B8C-83A1-F6EECF244321}">
                <p14:modId xmlns:p14="http://schemas.microsoft.com/office/powerpoint/2010/main" val="3107841697"/>
              </p:ext>
            </p:extLst>
          </p:nvPr>
        </p:nvGraphicFramePr>
        <p:xfrm>
          <a:off x="6418263" y="2792413"/>
          <a:ext cx="5435600" cy="3362325"/>
        </p:xfrm>
        <a:graphic>
          <a:graphicData uri="http://schemas.openxmlformats.org/presentationml/2006/ole">
            <mc:AlternateContent xmlns:mc="http://schemas.openxmlformats.org/markup-compatibility/2006">
              <mc:Choice xmlns:v="urn:schemas-microsoft-com:vml" Requires="v">
                <p:oleObj spid="_x0000_s1129" name="Worksheet" r:id="rId7" imgW="4572000" imgH="2826633" progId="Excel.Sheet.12">
                  <p:link updateAutomatic="1"/>
                </p:oleObj>
              </mc:Choice>
              <mc:Fallback>
                <p:oleObj name="Worksheet" r:id="rId7" imgW="4572000" imgH="2826633" progId="Excel.Sheet.12">
                  <p:link updateAutomatic="1"/>
                  <p:pic>
                    <p:nvPicPr>
                      <p:cNvPr id="0" name=""/>
                      <p:cNvPicPr/>
                      <p:nvPr/>
                    </p:nvPicPr>
                    <p:blipFill>
                      <a:blip r:embed="rId8"/>
                      <a:stretch>
                        <a:fillRect/>
                      </a:stretch>
                    </p:blipFill>
                    <p:spPr>
                      <a:xfrm>
                        <a:off x="6418263" y="2792413"/>
                        <a:ext cx="5435600" cy="3362325"/>
                      </a:xfrm>
                      <a:prstGeom prst="rect">
                        <a:avLst/>
                      </a:prstGeom>
                    </p:spPr>
                  </p:pic>
                </p:oleObj>
              </mc:Fallback>
            </mc:AlternateContent>
          </a:graphicData>
        </a:graphic>
      </p:graphicFrame>
    </p:spTree>
    <p:extLst>
      <p:ext uri="{BB962C8B-B14F-4D97-AF65-F5344CB8AC3E}">
        <p14:creationId xmlns:p14="http://schemas.microsoft.com/office/powerpoint/2010/main" val="340428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xmlns="" id="{1FB7DD83-8C23-4292-86EE-35D1060B06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03790C9A-0991-401B-895E-E99FA71CB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66388BA-5E96-4961-872B-E44AB586E9D1}"/>
              </a:ext>
            </a:extLst>
          </p:cNvPr>
          <p:cNvSpPr>
            <a:spLocks noGrp="1"/>
          </p:cNvSpPr>
          <p:nvPr>
            <p:ph type="title"/>
          </p:nvPr>
        </p:nvSpPr>
        <p:spPr>
          <a:xfrm>
            <a:off x="1198181" y="726066"/>
            <a:ext cx="4795282" cy="5018227"/>
          </a:xfrm>
        </p:spPr>
        <p:txBody>
          <a:bodyPr anchor="ctr">
            <a:normAutofit/>
          </a:bodyPr>
          <a:lstStyle/>
          <a:p>
            <a:r>
              <a:rPr lang="en-US" altLang="en-US" b="1" i="1" dirty="0">
                <a:effectLst>
                  <a:outerShdw blurRad="38100" dist="38100" dir="2700000" algn="tl">
                    <a:srgbClr val="C0C0C0"/>
                  </a:outerShdw>
                </a:effectLst>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Trends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and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Current      		          Stock</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C38EDAE-7623-4399-8191-4B6D5889BF9A}"/>
              </a:ext>
            </a:extLst>
          </p:cNvPr>
          <p:cNvSpPr>
            <a:spLocks noGrp="1"/>
          </p:cNvSpPr>
          <p:nvPr>
            <p:ph idx="1"/>
          </p:nvPr>
        </p:nvSpPr>
        <p:spPr>
          <a:xfrm>
            <a:off x="5652709" y="726066"/>
            <a:ext cx="5563052" cy="5931437"/>
          </a:xfrm>
        </p:spPr>
        <p:txBody>
          <a:bodyPr anchor="ctr">
            <a:normAutofit/>
          </a:bodyPr>
          <a:lstStyle/>
          <a:p>
            <a:pPr marL="0" indent="0">
              <a:lnSpc>
                <a:spcPct val="100000"/>
              </a:lnSpc>
              <a:buClrTx/>
              <a:buNone/>
              <a:defRPr/>
            </a:pPr>
            <a:r>
              <a:rPr lang="en-US" altLang="en-US" sz="2600" b="1" dirty="0">
                <a:solidFill>
                  <a:srgbClr val="FFFF00"/>
                </a:solidFill>
                <a:latin typeface="Calibri" panose="020F0502020204030204" pitchFamily="34" charset="0"/>
                <a:ea typeface="ＭＳ Ｐゴシック" panose="020B0600070205080204" pitchFamily="34" charset="-128"/>
                <a:cs typeface="Calibri" panose="020F0502020204030204" pitchFamily="34" charset="0"/>
              </a:rPr>
              <a:t>Tanzania</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Crop started in June and was over in August.</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Crop size 120-130,000 Mt</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North type was affected by rains.</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Quality per se was better than last year </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Current stock pending for shipment.</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Fortunately, not much Logistic issue at that time.</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Price started from 1250 and went as high as 1350.Currently USD 1650+</a:t>
            </a:r>
            <a:endParaRPr lang="en-US" altLang="en-US" sz="2000" b="1" dirty="0">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Ø"/>
              <a:defRPr/>
            </a:pPr>
            <a:endParaRPr lang="en-AU" sz="1100" dirty="0"/>
          </a:p>
        </p:txBody>
      </p:sp>
      <p:pic>
        <p:nvPicPr>
          <p:cNvPr id="5" name="Picture 4">
            <a:extLst>
              <a:ext uri="{FF2B5EF4-FFF2-40B4-BE49-F238E27FC236}">
                <a16:creationId xmlns:a16="http://schemas.microsoft.com/office/drawing/2014/main" xmlns="" id="{0844E274-C858-460E-AB40-53BB64F040B8}"/>
              </a:ext>
            </a:extLst>
          </p:cNvPr>
          <p:cNvPicPr>
            <a:picLocks noChangeAspect="1"/>
          </p:cNvPicPr>
          <p:nvPr/>
        </p:nvPicPr>
        <p:blipFill>
          <a:blip r:embed="rId3"/>
          <a:stretch>
            <a:fillRect/>
          </a:stretch>
        </p:blipFill>
        <p:spPr>
          <a:xfrm>
            <a:off x="9844775" y="63137"/>
            <a:ext cx="2217934" cy="936988"/>
          </a:xfrm>
          <a:prstGeom prst="rect">
            <a:avLst/>
          </a:prstGeom>
        </p:spPr>
      </p:pic>
    </p:spTree>
    <p:extLst>
      <p:ext uri="{BB962C8B-B14F-4D97-AF65-F5344CB8AC3E}">
        <p14:creationId xmlns:p14="http://schemas.microsoft.com/office/powerpoint/2010/main" val="303274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xmlns="" id="{1FB7DD83-8C23-4292-86EE-35D1060B06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03790C9A-0991-401B-895E-E99FA71CB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66388BA-5E96-4961-872B-E44AB586E9D1}"/>
              </a:ext>
            </a:extLst>
          </p:cNvPr>
          <p:cNvSpPr>
            <a:spLocks noGrp="1"/>
          </p:cNvSpPr>
          <p:nvPr>
            <p:ph type="title"/>
          </p:nvPr>
        </p:nvSpPr>
        <p:spPr>
          <a:xfrm>
            <a:off x="1198181" y="726066"/>
            <a:ext cx="4795282" cy="5018227"/>
          </a:xfrm>
        </p:spPr>
        <p:txBody>
          <a:bodyPr anchor="ctr">
            <a:normAutofit/>
          </a:bodyPr>
          <a:lstStyle/>
          <a:p>
            <a:r>
              <a:rPr lang="en-US" altLang="en-US" b="1" i="1" dirty="0">
                <a:effectLst>
                  <a:outerShdw blurRad="38100" dist="38100" dir="2700000" algn="tl">
                    <a:srgbClr val="C0C0C0"/>
                  </a:outerShdw>
                </a:effectLst>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Trends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and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Current      		          Stock</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C38EDAE-7623-4399-8191-4B6D5889BF9A}"/>
              </a:ext>
            </a:extLst>
          </p:cNvPr>
          <p:cNvSpPr>
            <a:spLocks noGrp="1"/>
          </p:cNvSpPr>
          <p:nvPr>
            <p:ph idx="1"/>
          </p:nvPr>
        </p:nvSpPr>
        <p:spPr>
          <a:xfrm>
            <a:off x="5652709" y="726066"/>
            <a:ext cx="5563052" cy="5931437"/>
          </a:xfrm>
        </p:spPr>
        <p:txBody>
          <a:bodyPr anchor="ctr">
            <a:normAutofit/>
          </a:bodyPr>
          <a:lstStyle/>
          <a:p>
            <a:pPr marL="0" indent="0">
              <a:lnSpc>
                <a:spcPct val="100000"/>
              </a:lnSpc>
              <a:buClrTx/>
              <a:buNone/>
              <a:defRPr/>
            </a:pPr>
            <a:r>
              <a:rPr lang="en-US" altLang="en-US" sz="2600" b="1" dirty="0">
                <a:solidFill>
                  <a:srgbClr val="FFFF00"/>
                </a:solidFill>
                <a:latin typeface="Calibri" panose="020F0502020204030204" pitchFamily="34" charset="0"/>
                <a:ea typeface="ＭＳ Ｐゴシック" panose="020B0600070205080204" pitchFamily="34" charset="-128"/>
                <a:cs typeface="Calibri" panose="020F0502020204030204" pitchFamily="34" charset="0"/>
              </a:rPr>
              <a:t>Mozambique</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Season started in July and went up to August/September</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Crop size around 90,000 mt </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Stock carry over Nil </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Not much shipped till September and in fact still shipments are going on.</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Carry over stocks are there.</a:t>
            </a:r>
          </a:p>
          <a:p>
            <a:pPr>
              <a:lnSpc>
                <a:spcPct val="100000"/>
              </a:lnSpc>
              <a:buClrTx/>
              <a:buFont typeface="Wingdings" panose="05000000000000000000" pitchFamily="2" charset="2"/>
              <a:buChar char="Ø"/>
              <a:defRPr/>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Price range 1240 USD to 1680 USD </a:t>
            </a:r>
          </a:p>
          <a:p>
            <a:pPr marL="0" indent="0">
              <a:lnSpc>
                <a:spcPct val="100000"/>
              </a:lnSpc>
              <a:buClrTx/>
              <a:buNone/>
              <a:defRPr/>
            </a:pPr>
            <a:endParaRPr lang="en-US" altLang="en-US" sz="2000" b="1" dirty="0">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Ø"/>
              <a:defRPr/>
            </a:pPr>
            <a:endParaRPr lang="en-AU" sz="1100" dirty="0"/>
          </a:p>
        </p:txBody>
      </p:sp>
      <p:pic>
        <p:nvPicPr>
          <p:cNvPr id="5" name="Picture 4">
            <a:extLst>
              <a:ext uri="{FF2B5EF4-FFF2-40B4-BE49-F238E27FC236}">
                <a16:creationId xmlns:a16="http://schemas.microsoft.com/office/drawing/2014/main" xmlns="" id="{0844E274-C858-460E-AB40-53BB64F040B8}"/>
              </a:ext>
            </a:extLst>
          </p:cNvPr>
          <p:cNvPicPr>
            <a:picLocks noChangeAspect="1"/>
          </p:cNvPicPr>
          <p:nvPr/>
        </p:nvPicPr>
        <p:blipFill>
          <a:blip r:embed="rId3"/>
          <a:stretch>
            <a:fillRect/>
          </a:stretch>
        </p:blipFill>
        <p:spPr>
          <a:xfrm>
            <a:off x="9844775" y="63137"/>
            <a:ext cx="2217934" cy="936988"/>
          </a:xfrm>
          <a:prstGeom prst="rect">
            <a:avLst/>
          </a:prstGeom>
        </p:spPr>
      </p:pic>
    </p:spTree>
    <p:extLst>
      <p:ext uri="{BB962C8B-B14F-4D97-AF65-F5344CB8AC3E}">
        <p14:creationId xmlns:p14="http://schemas.microsoft.com/office/powerpoint/2010/main" val="421759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xmlns="" id="{1FB7DD83-8C23-4292-86EE-35D1060B06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03790C9A-0991-401B-895E-E99FA71CB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66388BA-5E96-4961-872B-E44AB586E9D1}"/>
              </a:ext>
            </a:extLst>
          </p:cNvPr>
          <p:cNvSpPr>
            <a:spLocks noGrp="1"/>
          </p:cNvSpPr>
          <p:nvPr>
            <p:ph type="title"/>
          </p:nvPr>
        </p:nvSpPr>
        <p:spPr>
          <a:xfrm>
            <a:off x="1198181" y="726066"/>
            <a:ext cx="4795282" cy="5018227"/>
          </a:xfrm>
        </p:spPr>
        <p:txBody>
          <a:bodyPr anchor="ctr">
            <a:normAutofit/>
          </a:bodyPr>
          <a:lstStyle/>
          <a:p>
            <a:r>
              <a:rPr lang="en-US" altLang="en-US" b="1" i="1" dirty="0">
                <a:effectLst>
                  <a:outerShdw blurRad="38100" dist="38100" dir="2700000" algn="tl">
                    <a:srgbClr val="C0C0C0"/>
                  </a:outerShdw>
                </a:effectLst>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Trends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and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Current      		          Stock</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C38EDAE-7623-4399-8191-4B6D5889BF9A}"/>
              </a:ext>
            </a:extLst>
          </p:cNvPr>
          <p:cNvSpPr>
            <a:spLocks noGrp="1"/>
          </p:cNvSpPr>
          <p:nvPr>
            <p:ph idx="1"/>
          </p:nvPr>
        </p:nvSpPr>
        <p:spPr>
          <a:xfrm>
            <a:off x="5652709" y="726066"/>
            <a:ext cx="5563052" cy="5931437"/>
          </a:xfrm>
        </p:spPr>
        <p:txBody>
          <a:bodyPr anchor="ctr">
            <a:normAutofit fontScale="85000" lnSpcReduction="10000"/>
          </a:bodyPr>
          <a:lstStyle/>
          <a:p>
            <a:pPr marL="0" indent="0">
              <a:lnSpc>
                <a:spcPct val="100000"/>
              </a:lnSpc>
              <a:buClrTx/>
              <a:buNone/>
              <a:defRPr/>
            </a:pPr>
            <a:r>
              <a:rPr lang="en-US" altLang="en-US" sz="3100" b="1" dirty="0">
                <a:solidFill>
                  <a:srgbClr val="FFFF00"/>
                </a:solidFill>
                <a:latin typeface="Calibri" panose="020F0502020204030204" pitchFamily="34" charset="0"/>
                <a:ea typeface="ＭＳ Ｐゴシック" panose="020B0600070205080204" pitchFamily="34" charset="-128"/>
                <a:cs typeface="Calibri" panose="020F0502020204030204" pitchFamily="34" charset="0"/>
              </a:rPr>
              <a:t>Nigeria</a:t>
            </a:r>
            <a:endParaRPr lang="en-AU" sz="3100" dirty="0"/>
          </a:p>
          <a:p>
            <a:pPr>
              <a:lnSpc>
                <a:spcPct val="100000"/>
              </a:lnSpc>
              <a:buClr>
                <a:schemeClr val="bg2"/>
              </a:buClr>
              <a:buFont typeface="Wingdings" panose="05000000000000000000" pitchFamily="2" charset="2"/>
              <a:buChar char="Ø"/>
            </a:pPr>
            <a:r>
              <a:rPr lang="en-AU" b="1" dirty="0">
                <a:solidFill>
                  <a:schemeClr val="bg2"/>
                </a:solidFill>
                <a:latin typeface="Calibri" panose="020F0502020204030204" pitchFamily="34" charset="0"/>
                <a:cs typeface="Calibri" panose="020F0502020204030204" pitchFamily="34" charset="0"/>
              </a:rPr>
              <a:t>Crop started in September with Taraba and Bauchi has started coming in now.</a:t>
            </a:r>
          </a:p>
          <a:p>
            <a:pPr>
              <a:lnSpc>
                <a:spcPct val="100000"/>
              </a:lnSpc>
              <a:buClr>
                <a:schemeClr val="bg2"/>
              </a:buClr>
              <a:buFont typeface="Wingdings" panose="05000000000000000000" pitchFamily="2" charset="2"/>
              <a:buChar char="Ø"/>
            </a:pPr>
            <a:r>
              <a:rPr lang="en-AU" b="1" dirty="0">
                <a:solidFill>
                  <a:schemeClr val="bg2"/>
                </a:solidFill>
                <a:latin typeface="Calibri" panose="020F0502020204030204" pitchFamily="34" charset="0"/>
                <a:cs typeface="Calibri" panose="020F0502020204030204" pitchFamily="34" charset="0"/>
              </a:rPr>
              <a:t>General idea is short crop as farmer went to Soya and other crops</a:t>
            </a:r>
          </a:p>
          <a:p>
            <a:pPr>
              <a:lnSpc>
                <a:spcPct val="100000"/>
              </a:lnSpc>
              <a:buClr>
                <a:schemeClr val="bg2"/>
              </a:buClr>
              <a:buFont typeface="Wingdings" panose="05000000000000000000" pitchFamily="2" charset="2"/>
              <a:buChar char="Ø"/>
            </a:pPr>
            <a:r>
              <a:rPr lang="en-AU" b="1" dirty="0">
                <a:solidFill>
                  <a:schemeClr val="bg2"/>
                </a:solidFill>
                <a:latin typeface="Calibri" panose="020F0502020204030204" pitchFamily="34" charset="0"/>
                <a:cs typeface="Calibri" panose="020F0502020204030204" pitchFamily="34" charset="0"/>
              </a:rPr>
              <a:t>Season expected to go up to Feb 2022</a:t>
            </a:r>
          </a:p>
          <a:p>
            <a:pPr>
              <a:lnSpc>
                <a:spcPct val="100000"/>
              </a:lnSpc>
              <a:buClr>
                <a:schemeClr val="bg2"/>
              </a:buClr>
              <a:buFont typeface="Wingdings" panose="05000000000000000000" pitchFamily="2" charset="2"/>
              <a:buChar char="Ø"/>
            </a:pPr>
            <a:r>
              <a:rPr lang="en-AU" b="1" dirty="0">
                <a:solidFill>
                  <a:schemeClr val="bg2"/>
                </a:solidFill>
                <a:latin typeface="Calibri" panose="020F0502020204030204" pitchFamily="34" charset="0"/>
                <a:cs typeface="Calibri" panose="020F0502020204030204" pitchFamily="34" charset="0"/>
              </a:rPr>
              <a:t>Logistic still big issue with shortage of containers.</a:t>
            </a:r>
          </a:p>
          <a:p>
            <a:pPr>
              <a:lnSpc>
                <a:spcPct val="100000"/>
              </a:lnSpc>
              <a:buClr>
                <a:schemeClr val="bg2"/>
              </a:buClr>
              <a:buFont typeface="Wingdings" panose="05000000000000000000" pitchFamily="2" charset="2"/>
              <a:buChar char="Ø"/>
            </a:pPr>
            <a:r>
              <a:rPr lang="en-AU" b="1" dirty="0">
                <a:solidFill>
                  <a:schemeClr val="bg2"/>
                </a:solidFill>
                <a:latin typeface="Calibri" panose="020F0502020204030204" pitchFamily="34" charset="0"/>
                <a:cs typeface="Calibri" panose="020F0502020204030204" pitchFamily="34" charset="0"/>
              </a:rPr>
              <a:t>Currency variation </a:t>
            </a:r>
          </a:p>
          <a:p>
            <a:pPr>
              <a:lnSpc>
                <a:spcPct val="100000"/>
              </a:lnSpc>
              <a:buClr>
                <a:schemeClr val="bg2"/>
              </a:buClr>
              <a:buFont typeface="Wingdings" panose="05000000000000000000" pitchFamily="2" charset="2"/>
              <a:buChar char="Ø"/>
            </a:pPr>
            <a:r>
              <a:rPr lang="en-AU" b="1" dirty="0">
                <a:solidFill>
                  <a:schemeClr val="bg2"/>
                </a:solidFill>
                <a:latin typeface="Calibri" panose="020F0502020204030204" pitchFamily="34" charset="0"/>
                <a:cs typeface="Calibri" panose="020F0502020204030204" pitchFamily="34" charset="0"/>
              </a:rPr>
              <a:t>Price started with 1350 and has increased up to 1700 already.</a:t>
            </a:r>
          </a:p>
          <a:p>
            <a:pPr>
              <a:lnSpc>
                <a:spcPct val="100000"/>
              </a:lnSpc>
              <a:buClr>
                <a:schemeClr val="bg2"/>
              </a:buClr>
              <a:buFont typeface="Wingdings" panose="05000000000000000000" pitchFamily="2" charset="2"/>
              <a:buChar char="Ø"/>
            </a:pPr>
            <a:r>
              <a:rPr lang="en-AU" b="1" dirty="0">
                <a:solidFill>
                  <a:schemeClr val="bg2"/>
                </a:solidFill>
                <a:latin typeface="Calibri" panose="020F0502020204030204" pitchFamily="34" charset="0"/>
                <a:cs typeface="Calibri" panose="020F0502020204030204" pitchFamily="34" charset="0"/>
              </a:rPr>
              <a:t>Nigeria crop benefitted by the increase in freight at the India subcontinent in respect to Hulled Sesame market</a:t>
            </a:r>
          </a:p>
          <a:p>
            <a:pPr marL="0" indent="0">
              <a:lnSpc>
                <a:spcPct val="100000"/>
              </a:lnSpc>
              <a:buNone/>
            </a:pPr>
            <a:endParaRPr lang="en-AU" sz="1400" dirty="0"/>
          </a:p>
        </p:txBody>
      </p:sp>
      <p:pic>
        <p:nvPicPr>
          <p:cNvPr id="5" name="Picture 4">
            <a:extLst>
              <a:ext uri="{FF2B5EF4-FFF2-40B4-BE49-F238E27FC236}">
                <a16:creationId xmlns:a16="http://schemas.microsoft.com/office/drawing/2014/main" xmlns="" id="{0844E274-C858-460E-AB40-53BB64F040B8}"/>
              </a:ext>
            </a:extLst>
          </p:cNvPr>
          <p:cNvPicPr>
            <a:picLocks noChangeAspect="1"/>
          </p:cNvPicPr>
          <p:nvPr/>
        </p:nvPicPr>
        <p:blipFill>
          <a:blip r:embed="rId3"/>
          <a:stretch>
            <a:fillRect/>
          </a:stretch>
        </p:blipFill>
        <p:spPr>
          <a:xfrm>
            <a:off x="9844775" y="63137"/>
            <a:ext cx="2217934" cy="936988"/>
          </a:xfrm>
          <a:prstGeom prst="rect">
            <a:avLst/>
          </a:prstGeom>
        </p:spPr>
      </p:pic>
    </p:spTree>
    <p:extLst>
      <p:ext uri="{BB962C8B-B14F-4D97-AF65-F5344CB8AC3E}">
        <p14:creationId xmlns:p14="http://schemas.microsoft.com/office/powerpoint/2010/main" val="341907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xmlns="" id="{1FB7DD83-8C23-4292-86EE-35D1060B06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xmlns="" id="{03790C9A-0991-401B-895E-E99FA71CB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66388BA-5E96-4961-872B-E44AB586E9D1}"/>
              </a:ext>
            </a:extLst>
          </p:cNvPr>
          <p:cNvSpPr>
            <a:spLocks noGrp="1"/>
          </p:cNvSpPr>
          <p:nvPr>
            <p:ph type="title"/>
          </p:nvPr>
        </p:nvSpPr>
        <p:spPr>
          <a:xfrm>
            <a:off x="1198181" y="726066"/>
            <a:ext cx="4795282" cy="5018227"/>
          </a:xfrm>
        </p:spPr>
        <p:txBody>
          <a:bodyPr anchor="ctr">
            <a:normAutofit/>
          </a:bodyPr>
          <a:lstStyle/>
          <a:p>
            <a:r>
              <a:rPr lang="en-US" altLang="en-US" b="1" i="1" dirty="0">
                <a:effectLst>
                  <a:outerShdw blurRad="38100" dist="38100" dir="2700000" algn="tl">
                    <a:srgbClr val="C0C0C0"/>
                  </a:outerShdw>
                </a:effectLst>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Trends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and </a:t>
            </a:r>
            <a:br>
              <a:rPr lang="en-US" altLang="en-US" dirty="0">
                <a:latin typeface="Calibri" panose="020F0502020204030204" pitchFamily="34" charset="0"/>
                <a:ea typeface="ＭＳ Ｐゴシック" panose="020B0600070205080204" pitchFamily="34" charset="-128"/>
                <a:cs typeface="Calibri" panose="020F0502020204030204" pitchFamily="34" charset="0"/>
              </a:rPr>
            </a:br>
            <a:r>
              <a:rPr lang="en-US" altLang="en-US" dirty="0">
                <a:latin typeface="Calibri" panose="020F0502020204030204" pitchFamily="34" charset="0"/>
                <a:ea typeface="ＭＳ Ｐゴシック" panose="020B0600070205080204" pitchFamily="34" charset="-128"/>
                <a:cs typeface="Calibri" panose="020F0502020204030204" pitchFamily="34" charset="0"/>
              </a:rPr>
              <a:t>           Current      		          Stock</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7C38EDAE-7623-4399-8191-4B6D5889BF9A}"/>
              </a:ext>
            </a:extLst>
          </p:cNvPr>
          <p:cNvSpPr>
            <a:spLocks noGrp="1"/>
          </p:cNvSpPr>
          <p:nvPr>
            <p:ph idx="1"/>
          </p:nvPr>
        </p:nvSpPr>
        <p:spPr>
          <a:xfrm>
            <a:off x="5652709" y="726066"/>
            <a:ext cx="5563052" cy="5931437"/>
          </a:xfrm>
        </p:spPr>
        <p:txBody>
          <a:bodyPr anchor="ctr">
            <a:normAutofit fontScale="92500" lnSpcReduction="20000"/>
          </a:bodyPr>
          <a:lstStyle/>
          <a:p>
            <a:pPr marL="0" indent="0">
              <a:lnSpc>
                <a:spcPct val="100000"/>
              </a:lnSpc>
              <a:spcBef>
                <a:spcPts val="0"/>
              </a:spcBef>
              <a:buClrTx/>
              <a:buNone/>
              <a:defRPr/>
            </a:pPr>
            <a:r>
              <a:rPr lang="en-US" altLang="en-US" b="1" dirty="0">
                <a:solidFill>
                  <a:srgbClr val="FFFF00"/>
                </a:solidFill>
                <a:latin typeface="Calibri" panose="020F0502020204030204" pitchFamily="34" charset="0"/>
                <a:ea typeface="ＭＳ Ｐゴシック" panose="020B0600070205080204" pitchFamily="34" charset="-128"/>
                <a:cs typeface="Calibri" panose="020F0502020204030204" pitchFamily="34" charset="0"/>
              </a:rPr>
              <a:t>Uganda</a:t>
            </a:r>
            <a:endParaRPr lang="en-AU" dirty="0"/>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Prices started very high</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Season just started and is very slow, expected to pick up pace from Dec 22</a:t>
            </a:r>
          </a:p>
          <a:p>
            <a:pPr marL="0" indent="0">
              <a:lnSpc>
                <a:spcPct val="100000"/>
              </a:lnSpc>
              <a:buNone/>
            </a:pPr>
            <a:endParaRPr lang="en-AU" sz="1100" dirty="0"/>
          </a:p>
          <a:p>
            <a:pPr marL="0" indent="0">
              <a:lnSpc>
                <a:spcPct val="100000"/>
              </a:lnSpc>
              <a:buClrTx/>
              <a:buNone/>
              <a:defRPr/>
            </a:pPr>
            <a:r>
              <a:rPr lang="en-US" altLang="en-US" b="1" dirty="0">
                <a:solidFill>
                  <a:srgbClr val="FFFF00"/>
                </a:solidFill>
                <a:latin typeface="Calibri" panose="020F0502020204030204" pitchFamily="34" charset="0"/>
                <a:ea typeface="ＭＳ Ｐゴシック" panose="020B0600070205080204" pitchFamily="34" charset="-128"/>
                <a:cs typeface="Calibri" panose="020F0502020204030204" pitchFamily="34" charset="0"/>
              </a:rPr>
              <a:t>Burkina Faso</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Season to start in November</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Crop expected to be good</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Crop Size expected 210,000 mt</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Both white and mix available </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Initial asking price Indications are towards higher side.</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Logistic issue is expected to occur</a:t>
            </a:r>
          </a:p>
          <a:p>
            <a:pPr>
              <a:lnSpc>
                <a:spcPct val="100000"/>
              </a:lnSpc>
              <a:buClr>
                <a:schemeClr val="bg2"/>
              </a:buClr>
              <a:buFont typeface="Wingdings" panose="05000000000000000000" pitchFamily="2" charset="2"/>
              <a:buChar char="Ø"/>
            </a:pPr>
            <a:r>
              <a:rPr lang="en-AU" sz="2600" b="1" dirty="0">
                <a:solidFill>
                  <a:schemeClr val="bg2"/>
                </a:solidFill>
                <a:latin typeface="Calibri" panose="020F0502020204030204" pitchFamily="34" charset="0"/>
                <a:cs typeface="Calibri" panose="020F0502020204030204" pitchFamily="34" charset="0"/>
              </a:rPr>
              <a:t>Price not yet started </a:t>
            </a:r>
            <a:r>
              <a:rPr lang="en-AU" sz="2600" b="1">
                <a:solidFill>
                  <a:schemeClr val="bg2"/>
                </a:solidFill>
                <a:latin typeface="Calibri" panose="020F0502020204030204" pitchFamily="34" charset="0"/>
                <a:cs typeface="Calibri" panose="020F0502020204030204" pitchFamily="34" charset="0"/>
              </a:rPr>
              <a:t>in market</a:t>
            </a:r>
            <a:endParaRPr lang="en-AU" sz="2600" b="1" dirty="0">
              <a:solidFill>
                <a:schemeClr val="bg2"/>
              </a:solidFill>
              <a:latin typeface="Calibri" panose="020F0502020204030204" pitchFamily="34" charset="0"/>
              <a:cs typeface="Calibri" panose="020F0502020204030204" pitchFamily="34" charset="0"/>
            </a:endParaRPr>
          </a:p>
          <a:p>
            <a:pPr marL="0" indent="0">
              <a:lnSpc>
                <a:spcPct val="100000"/>
              </a:lnSpc>
              <a:buNone/>
            </a:pPr>
            <a:endParaRPr lang="en-AU" sz="1100" dirty="0"/>
          </a:p>
        </p:txBody>
      </p:sp>
      <p:pic>
        <p:nvPicPr>
          <p:cNvPr id="5" name="Picture 4">
            <a:extLst>
              <a:ext uri="{FF2B5EF4-FFF2-40B4-BE49-F238E27FC236}">
                <a16:creationId xmlns:a16="http://schemas.microsoft.com/office/drawing/2014/main" xmlns="" id="{0844E274-C858-460E-AB40-53BB64F040B8}"/>
              </a:ext>
            </a:extLst>
          </p:cNvPr>
          <p:cNvPicPr>
            <a:picLocks noChangeAspect="1"/>
          </p:cNvPicPr>
          <p:nvPr/>
        </p:nvPicPr>
        <p:blipFill>
          <a:blip r:embed="rId3"/>
          <a:stretch>
            <a:fillRect/>
          </a:stretch>
        </p:blipFill>
        <p:spPr>
          <a:xfrm>
            <a:off x="9844775" y="63137"/>
            <a:ext cx="2217934" cy="936988"/>
          </a:xfrm>
          <a:prstGeom prst="rect">
            <a:avLst/>
          </a:prstGeom>
        </p:spPr>
      </p:pic>
    </p:spTree>
    <p:extLst>
      <p:ext uri="{BB962C8B-B14F-4D97-AF65-F5344CB8AC3E}">
        <p14:creationId xmlns:p14="http://schemas.microsoft.com/office/powerpoint/2010/main" val="3881181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xmlns="" id="{027CAEDE-D92D-4745-8749-71019415A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00C96CB6-3880-40E6-A4BF-F64E7D1E42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CD42010-6A7C-4924-86A0-7C079F5090F5}"/>
              </a:ext>
            </a:extLst>
          </p:cNvPr>
          <p:cNvSpPr>
            <a:spLocks noGrp="1"/>
          </p:cNvSpPr>
          <p:nvPr>
            <p:ph type="title"/>
          </p:nvPr>
        </p:nvSpPr>
        <p:spPr>
          <a:xfrm>
            <a:off x="838201" y="559813"/>
            <a:ext cx="4876800" cy="5577934"/>
          </a:xfrm>
        </p:spPr>
        <p:txBody>
          <a:bodyPr>
            <a:normAutofit/>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    Trends </a:t>
            </a:r>
            <a:br>
              <a:rPr lang="en-US" altLang="en-US" b="1" dirty="0">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latin typeface="Calibri" panose="020F0502020204030204" pitchFamily="34" charset="0"/>
                <a:ea typeface="ＭＳ Ｐゴシック" panose="020B0600070205080204" pitchFamily="34" charset="-128"/>
                <a:cs typeface="Calibri" panose="020F0502020204030204" pitchFamily="34" charset="0"/>
              </a:rPr>
              <a:t>          and </a:t>
            </a:r>
            <a:br>
              <a:rPr lang="en-US" altLang="en-US" b="1" dirty="0">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latin typeface="Calibri" panose="020F0502020204030204" pitchFamily="34" charset="0"/>
                <a:ea typeface="ＭＳ Ｐゴシック" panose="020B0600070205080204" pitchFamily="34" charset="-128"/>
                <a:cs typeface="Calibri" panose="020F0502020204030204" pitchFamily="34" charset="0"/>
              </a:rPr>
              <a:t>		Demand</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4308C442-CE66-4EDE-8E39-2FDE6313FDEB}"/>
              </a:ext>
            </a:extLst>
          </p:cNvPr>
          <p:cNvSpPr>
            <a:spLocks noGrp="1"/>
          </p:cNvSpPr>
          <p:nvPr>
            <p:ph idx="1"/>
          </p:nvPr>
        </p:nvSpPr>
        <p:spPr>
          <a:xfrm>
            <a:off x="6486065" y="493060"/>
            <a:ext cx="5006688" cy="6212540"/>
          </a:xfrm>
        </p:spPr>
        <p:txBody>
          <a:bodyPr>
            <a:normAutofit fontScale="25000" lnSpcReduction="20000"/>
          </a:bodyPr>
          <a:lstStyle/>
          <a:p>
            <a:pPr>
              <a:lnSpc>
                <a:spcPct val="100000"/>
              </a:lnSpc>
              <a:buFont typeface="Wingdings 2" panose="05020102010507070707" pitchFamily="18" charset="2"/>
              <a:buNone/>
              <a:defRPr/>
            </a:pPr>
            <a:r>
              <a:rPr lang="en-US" altLang="en-US" sz="8000" b="1" u="sng"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JAPAN</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Buying  position of Dec/Jan</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Logistics issue of Nigeria – continuing </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Prices range for this year around US 1250 levels to 1570 USD Currently</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Import quantity is stable at 160K for the last few years</a:t>
            </a:r>
          </a:p>
          <a:p>
            <a:pPr>
              <a:lnSpc>
                <a:spcPct val="100000"/>
              </a:lnSpc>
              <a:buFont typeface="Wingdings" panose="05000000000000000000" pitchFamily="2" charset="2"/>
              <a:buChar char="Ø"/>
              <a:defRPr/>
            </a:pPr>
            <a:endParaRPr lang="en-US" altLang="en-US" sz="7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nSpc>
                <a:spcPct val="100000"/>
              </a:lnSpc>
              <a:buNone/>
              <a:defRPr/>
            </a:pPr>
            <a:r>
              <a:rPr lang="en-US" altLang="en-US" sz="8000" b="1" u="sng"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CHINA</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Stock is now 210 as compared to highest of 300 k</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China showed maturity and systematic buying </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Currency appreciation</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Niger /Sudan replacing Ethiopia as main supplier</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Import quantity remains at 800K+</a:t>
            </a:r>
          </a:p>
          <a:p>
            <a:pPr>
              <a:lnSpc>
                <a:spcPct val="100000"/>
              </a:lnSpc>
              <a:buFont typeface="Wingdings" panose="05000000000000000000" pitchFamily="2" charset="2"/>
              <a:buChar char="Ø"/>
              <a:defRPr/>
            </a:pPr>
            <a:endParaRPr lang="en-US" altLang="en-US" sz="7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nSpc>
                <a:spcPct val="100000"/>
              </a:lnSpc>
              <a:buNone/>
              <a:defRPr/>
            </a:pPr>
            <a:r>
              <a:rPr lang="en-US" altLang="en-US" sz="8000" b="1" u="sng"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TURKEY/MIDDLE EAST</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Import quantity remains at around 140K</a:t>
            </a:r>
          </a:p>
          <a:p>
            <a:pPr>
              <a:lnSpc>
                <a:spcPct val="100000"/>
              </a:lnSpc>
              <a:buFont typeface="Wingdings" panose="05000000000000000000" pitchFamily="2" charset="2"/>
              <a:buChar char="Ø"/>
              <a:defRPr/>
            </a:pPr>
            <a:r>
              <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Buying not in large quantity due to the lockdown impact on small seed demand </a:t>
            </a:r>
          </a:p>
          <a:p>
            <a:pPr marL="0" indent="0">
              <a:lnSpc>
                <a:spcPct val="100000"/>
              </a:lnSpc>
              <a:buNone/>
              <a:defRPr/>
            </a:pPr>
            <a:endParaRPr lang="en-US" altLang="en-US" sz="6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pPr>
            <a:endParaRPr lang="en-AU" sz="1100" dirty="0">
              <a:solidFill>
                <a:schemeClr val="tx2"/>
              </a:solidFill>
            </a:endParaRPr>
          </a:p>
        </p:txBody>
      </p:sp>
      <p:pic>
        <p:nvPicPr>
          <p:cNvPr id="4" name="Picture 3">
            <a:extLst>
              <a:ext uri="{FF2B5EF4-FFF2-40B4-BE49-F238E27FC236}">
                <a16:creationId xmlns:a16="http://schemas.microsoft.com/office/drawing/2014/main" xmlns="" id="{C80FEB02-DD96-4A83-80EE-95C58D7E8BE5}"/>
              </a:ext>
            </a:extLst>
          </p:cNvPr>
          <p:cNvPicPr>
            <a:picLocks noChangeAspect="1"/>
          </p:cNvPicPr>
          <p:nvPr/>
        </p:nvPicPr>
        <p:blipFill>
          <a:blip r:embed="rId3"/>
          <a:stretch>
            <a:fillRect/>
          </a:stretch>
        </p:blipFill>
        <p:spPr>
          <a:xfrm>
            <a:off x="9844775" y="63137"/>
            <a:ext cx="2217934" cy="936988"/>
          </a:xfrm>
          <a:prstGeom prst="rect">
            <a:avLst/>
          </a:prstGeom>
        </p:spPr>
      </p:pic>
    </p:spTree>
    <p:extLst>
      <p:ext uri="{BB962C8B-B14F-4D97-AF65-F5344CB8AC3E}">
        <p14:creationId xmlns:p14="http://schemas.microsoft.com/office/powerpoint/2010/main" val="126302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5A8C81AE-8F0D-49F3-9FB4-334B0DCDF1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xmlns="" id="{F56C15F7-62A4-FF43-A5E8-45825B96F5B9}"/>
              </a:ext>
            </a:extLst>
          </p:cNvPr>
          <p:cNvSpPr>
            <a:spLocks noGrp="1"/>
          </p:cNvSpPr>
          <p:nvPr>
            <p:ph type="title"/>
          </p:nvPr>
        </p:nvSpPr>
        <p:spPr>
          <a:xfrm>
            <a:off x="371476" y="559813"/>
            <a:ext cx="5100510" cy="2397324"/>
          </a:xfrm>
        </p:spPr>
        <p:txBody>
          <a:bodyPr>
            <a:normAutofit/>
          </a:bodyPr>
          <a:lstStyle/>
          <a:p>
            <a:r>
              <a:rPr lang="en-US" sz="4000" dirty="0">
                <a:solidFill>
                  <a:schemeClr val="tx2"/>
                </a:solidFill>
                <a:latin typeface="Calibri" panose="020F0502020204030204" pitchFamily="34" charset="0"/>
                <a:cs typeface="Calibri" panose="020F0502020204030204" pitchFamily="34" charset="0"/>
              </a:rPr>
              <a:t>Future Direction of 		      Market</a:t>
            </a:r>
            <a:endParaRPr lang="en-AE" sz="40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60FDC53B-7B4D-B340-A665-F85E9B89F983}"/>
              </a:ext>
            </a:extLst>
          </p:cNvPr>
          <p:cNvSpPr>
            <a:spLocks noGrp="1"/>
          </p:cNvSpPr>
          <p:nvPr>
            <p:ph idx="1"/>
          </p:nvPr>
        </p:nvSpPr>
        <p:spPr>
          <a:xfrm>
            <a:off x="838200" y="2562225"/>
            <a:ext cx="4633486" cy="3952875"/>
          </a:xfrm>
        </p:spPr>
        <p:txBody>
          <a:bodyPr>
            <a:normAutofit fontScale="77500" lnSpcReduction="20000"/>
          </a:bodyPr>
          <a:lstStyle/>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F</a:t>
            </a:r>
            <a:r>
              <a:rPr lang="en-AE" sz="3100" dirty="0">
                <a:solidFill>
                  <a:schemeClr val="tx2"/>
                </a:solidFill>
                <a:latin typeface="Calibri" panose="020F0502020204030204" pitchFamily="34" charset="0"/>
                <a:cs typeface="Calibri" panose="020F0502020204030204" pitchFamily="34" charset="0"/>
              </a:rPr>
              <a:t>uture depends on buying from China</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Logistics issue remain a major concern and can add fuel to market</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Currency fluctuation.</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Reduced buying power everywhere.</a:t>
            </a:r>
          </a:p>
          <a:p>
            <a:pPr>
              <a:buClr>
                <a:schemeClr val="tx1"/>
              </a:buClr>
              <a:buFont typeface="Wingdings" panose="05000000000000000000" pitchFamily="2" charset="2"/>
              <a:buChar char="Ø"/>
            </a:pPr>
            <a:r>
              <a:rPr lang="en-US" sz="3100" dirty="0">
                <a:solidFill>
                  <a:schemeClr val="tx2"/>
                </a:solidFill>
                <a:latin typeface="Calibri" panose="020F0502020204030204" pitchFamily="34" charset="0"/>
                <a:cs typeface="Calibri" panose="020F0502020204030204" pitchFamily="34" charset="0"/>
              </a:rPr>
              <a:t>Origins are firm and adamant after Corona time.</a:t>
            </a:r>
          </a:p>
          <a:p>
            <a:pPr>
              <a:buClr>
                <a:schemeClr val="bg2"/>
              </a:buClr>
              <a:buFont typeface="Wingdings" panose="05000000000000000000" pitchFamily="2" charset="2"/>
              <a:buChar char="Ø"/>
            </a:pPr>
            <a:endParaRPr lang="en-US" sz="1800" dirty="0">
              <a:solidFill>
                <a:schemeClr val="tx2"/>
              </a:solidFill>
              <a:latin typeface="Calibri" panose="020F0502020204030204" pitchFamily="34" charset="0"/>
              <a:cs typeface="Calibri" panose="020F0502020204030204" pitchFamily="34" charset="0"/>
            </a:endParaRPr>
          </a:p>
          <a:p>
            <a:pPr marL="0" indent="0">
              <a:buNone/>
            </a:pPr>
            <a:endParaRPr lang="en-AE" sz="1800" dirty="0">
              <a:solidFill>
                <a:schemeClr val="tx2"/>
              </a:solidFill>
            </a:endParaRPr>
          </a:p>
        </p:txBody>
      </p:sp>
      <p:sp>
        <p:nvSpPr>
          <p:cNvPr id="13" name="Rectangle 12">
            <a:extLst>
              <a:ext uri="{FF2B5EF4-FFF2-40B4-BE49-F238E27FC236}">
                <a16:creationId xmlns:a16="http://schemas.microsoft.com/office/drawing/2014/main" xmlns="" id="{7F174AE6-83F4-4EF2-8F3A-E34B1822DB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xmlns="" id="{4C30E035-0509-409C-B71F-0650ACB148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47AC96B1-BAA5-4334-A852-575B6CF8F5AF}"/>
              </a:ext>
            </a:extLst>
          </p:cNvPr>
          <p:cNvPicPr>
            <a:picLocks noChangeAspect="1"/>
          </p:cNvPicPr>
          <p:nvPr/>
        </p:nvPicPr>
        <p:blipFill rotWithShape="1">
          <a:blip r:embed="rId3"/>
          <a:srcRect r="2985"/>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pic>
        <p:nvPicPr>
          <p:cNvPr id="10" name="Picture 9">
            <a:extLst>
              <a:ext uri="{FF2B5EF4-FFF2-40B4-BE49-F238E27FC236}">
                <a16:creationId xmlns:a16="http://schemas.microsoft.com/office/drawing/2014/main" xmlns="" id="{9D0891C1-3CA0-41D2-8829-E34BD80B4D52}"/>
              </a:ext>
            </a:extLst>
          </p:cNvPr>
          <p:cNvPicPr>
            <a:picLocks noChangeAspect="1"/>
          </p:cNvPicPr>
          <p:nvPr/>
        </p:nvPicPr>
        <p:blipFill>
          <a:blip r:embed="rId4"/>
          <a:stretch>
            <a:fillRect/>
          </a:stretch>
        </p:blipFill>
        <p:spPr>
          <a:xfrm>
            <a:off x="10237201" y="63137"/>
            <a:ext cx="1892885" cy="799668"/>
          </a:xfrm>
          <a:prstGeom prst="rect">
            <a:avLst/>
          </a:prstGeom>
        </p:spPr>
      </p:pic>
    </p:spTree>
    <p:extLst>
      <p:ext uri="{BB962C8B-B14F-4D97-AF65-F5344CB8AC3E}">
        <p14:creationId xmlns:p14="http://schemas.microsoft.com/office/powerpoint/2010/main" val="134593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AC5508C5-C224-4C54-86F4-04B1F354B73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4103" y="368301"/>
            <a:ext cx="3899297" cy="2599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9AABEEB-1D86-4E4B-8ADF-627E2AD9314E}"/>
              </a:ext>
            </a:extLst>
          </p:cNvPr>
          <p:cNvSpPr txBox="1"/>
          <p:nvPr/>
        </p:nvSpPr>
        <p:spPr>
          <a:xfrm>
            <a:off x="523875" y="3810000"/>
            <a:ext cx="11306175" cy="1200329"/>
          </a:xfrm>
          <a:prstGeom prst="rect">
            <a:avLst/>
          </a:prstGeom>
          <a:noFill/>
        </p:spPr>
        <p:txBody>
          <a:bodyPr wrap="square" rtlCol="0">
            <a:spAutoFit/>
          </a:bodyPr>
          <a:lstStyle/>
          <a:p>
            <a:r>
              <a:rPr lang="en-US" altLang="en-US"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The contents of this presentation is based on information received from trade, unorganized sources, understanding and interpretation. It only represent observation and personal opinion and does not constitute for any business decision or to challenge any information or opinion.</a:t>
            </a:r>
          </a:p>
          <a:p>
            <a:endParaRPr lang="en-AU" dirty="0"/>
          </a:p>
        </p:txBody>
      </p:sp>
    </p:spTree>
    <p:extLst>
      <p:ext uri="{BB962C8B-B14F-4D97-AF65-F5344CB8AC3E}">
        <p14:creationId xmlns:p14="http://schemas.microsoft.com/office/powerpoint/2010/main" val="25170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xmlns="" id="{89907FF5-D835-4C4A-9993-637B088C104D}"/>
              </a:ext>
            </a:extLst>
          </p:cNvPr>
          <p:cNvGraphicFramePr>
            <a:graphicFrameLocks noGrp="1"/>
          </p:cNvGraphicFramePr>
          <p:nvPr>
            <p:ph idx="1"/>
            <p:extLst>
              <p:ext uri="{D42A27DB-BD31-4B8C-83A1-F6EECF244321}">
                <p14:modId xmlns:p14="http://schemas.microsoft.com/office/powerpoint/2010/main" val="2937999059"/>
              </p:ext>
            </p:extLst>
          </p:nvPr>
        </p:nvGraphicFramePr>
        <p:xfrm>
          <a:off x="4131815" y="1256992"/>
          <a:ext cx="10515600"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F8E95CB4-7BB4-4580-A644-10C18F17FF6B}"/>
              </a:ext>
            </a:extLst>
          </p:cNvPr>
          <p:cNvSpPr txBox="1"/>
          <p:nvPr/>
        </p:nvSpPr>
        <p:spPr>
          <a:xfrm>
            <a:off x="7765184" y="539234"/>
            <a:ext cx="7324436" cy="369332"/>
          </a:xfrm>
          <a:prstGeom prst="rect">
            <a:avLst/>
          </a:prstGeom>
          <a:noFill/>
        </p:spPr>
        <p:txBody>
          <a:bodyPr wrap="square">
            <a:spAutoFit/>
          </a:bodyPr>
          <a:lstStyle/>
          <a:p>
            <a:r>
              <a:rPr lang="en-GB" b="1" i="1">
                <a:solidFill>
                  <a:schemeClr val="bg1"/>
                </a:solidFill>
                <a:effectLst>
                  <a:outerShdw blurRad="38100" dist="38100" dir="2700000" algn="tl">
                    <a:srgbClr val="000000">
                      <a:alpha val="43137"/>
                    </a:srgbClr>
                  </a:outerShdw>
                </a:effectLst>
              </a:rPr>
              <a:t>PRARAMB NETWORK</a:t>
            </a:r>
            <a:endParaRPr lang="en-AU" dirty="0"/>
          </a:p>
        </p:txBody>
      </p:sp>
      <p:pic>
        <p:nvPicPr>
          <p:cNvPr id="8" name="Picture 7">
            <a:extLst>
              <a:ext uri="{FF2B5EF4-FFF2-40B4-BE49-F238E27FC236}">
                <a16:creationId xmlns:a16="http://schemas.microsoft.com/office/drawing/2014/main" xmlns="" id="{1DE43601-DC2D-41C4-8F16-CCBD11E4CCD7}"/>
              </a:ext>
            </a:extLst>
          </p:cNvPr>
          <p:cNvPicPr>
            <a:picLocks noChangeAspect="1"/>
          </p:cNvPicPr>
          <p:nvPr/>
        </p:nvPicPr>
        <p:blipFill>
          <a:blip r:embed="rId7"/>
          <a:stretch>
            <a:fillRect/>
          </a:stretch>
        </p:blipFill>
        <p:spPr>
          <a:xfrm>
            <a:off x="1043964" y="1365084"/>
            <a:ext cx="2217934" cy="936988"/>
          </a:xfrm>
          <a:prstGeom prst="rect">
            <a:avLst/>
          </a:prstGeom>
        </p:spPr>
      </p:pic>
      <p:pic>
        <p:nvPicPr>
          <p:cNvPr id="10" name="Picture 9" descr="A picture containing indoor, wall&#10;&#10;Description automatically generated">
            <a:extLst>
              <a:ext uri="{FF2B5EF4-FFF2-40B4-BE49-F238E27FC236}">
                <a16:creationId xmlns:a16="http://schemas.microsoft.com/office/drawing/2014/main" xmlns="" id="{6E75001D-9C0D-4FD3-848F-717C5844DE7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253" t="3758" r="32214" b="15456"/>
          <a:stretch/>
        </p:blipFill>
        <p:spPr>
          <a:xfrm>
            <a:off x="1342869" y="2521147"/>
            <a:ext cx="1217310" cy="3612953"/>
          </a:xfrm>
          <a:prstGeom prst="rect">
            <a:avLst/>
          </a:prstGeom>
        </p:spPr>
      </p:pic>
      <p:sp>
        <p:nvSpPr>
          <p:cNvPr id="12" name="TextBox 11">
            <a:extLst>
              <a:ext uri="{FF2B5EF4-FFF2-40B4-BE49-F238E27FC236}">
                <a16:creationId xmlns:a16="http://schemas.microsoft.com/office/drawing/2014/main" xmlns="" id="{12F8BA5B-2D0C-4F12-8F06-A98CCB4EBCAB}"/>
              </a:ext>
            </a:extLst>
          </p:cNvPr>
          <p:cNvSpPr txBox="1"/>
          <p:nvPr/>
        </p:nvSpPr>
        <p:spPr>
          <a:xfrm>
            <a:off x="2560179" y="3743097"/>
            <a:ext cx="2723021" cy="653411"/>
          </a:xfrm>
          <a:prstGeom prst="rect">
            <a:avLst/>
          </a:prstGeom>
          <a:noFill/>
        </p:spPr>
        <p:txBody>
          <a:bodyPr wrap="square">
            <a:spAutoFit/>
          </a:bodyPr>
          <a:lstStyle/>
          <a:p>
            <a:r>
              <a:rPr lang="en-GB" sz="1800" b="1" i="1" dirty="0">
                <a:solidFill>
                  <a:schemeClr val="bg1"/>
                </a:solidFill>
              </a:rPr>
              <a:t>Emerging Re-Exporter of the year 2018</a:t>
            </a:r>
          </a:p>
        </p:txBody>
      </p:sp>
    </p:spTree>
    <p:extLst>
      <p:ext uri="{BB962C8B-B14F-4D97-AF65-F5344CB8AC3E}">
        <p14:creationId xmlns:p14="http://schemas.microsoft.com/office/powerpoint/2010/main" val="97321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1">
            <a:extLst>
              <a:ext uri="{FF2B5EF4-FFF2-40B4-BE49-F238E27FC236}">
                <a16:creationId xmlns:a16="http://schemas.microsoft.com/office/drawing/2014/main" xmlns="" id="{1FB7DD83-8C23-4292-86EE-35D1060B06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3">
            <a:extLst>
              <a:ext uri="{FF2B5EF4-FFF2-40B4-BE49-F238E27FC236}">
                <a16:creationId xmlns:a16="http://schemas.microsoft.com/office/drawing/2014/main" xmlns="" id="{03790C9A-0991-401B-895E-E99FA71CB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0B9FBB2-8B14-4734-8EAE-2BA9A9E7B306}"/>
              </a:ext>
            </a:extLst>
          </p:cNvPr>
          <p:cNvSpPr>
            <a:spLocks noGrp="1"/>
          </p:cNvSpPr>
          <p:nvPr>
            <p:ph type="title"/>
          </p:nvPr>
        </p:nvSpPr>
        <p:spPr>
          <a:xfrm>
            <a:off x="1198181" y="726066"/>
            <a:ext cx="4795282" cy="5018227"/>
          </a:xfrm>
        </p:spPr>
        <p:txBody>
          <a:bodyPr anchor="ctr">
            <a:normAutofit/>
          </a:bodyPr>
          <a:lstStyle/>
          <a:p>
            <a:r>
              <a:rPr lang="en-US" sz="3600" i="0" dirty="0">
                <a:effectLst/>
                <a:latin typeface="Times New Roman" panose="02020603050405020304" pitchFamily="18" charset="0"/>
                <a:cs typeface="Times New Roman" panose="02020603050405020304" pitchFamily="18" charset="0"/>
              </a:rPr>
              <a:t>Outlook of Sesame 	Seed Crop in 			    Africa </a:t>
            </a:r>
            <a:r>
              <a:rPr lang="en-US" sz="3600" b="1" i="1" dirty="0">
                <a:latin typeface="Times New Roman" panose="02020603050405020304" pitchFamily="18" charset="0"/>
                <a:ea typeface="ＭＳ Ｐゴシック" pitchFamily="-103" charset="-128"/>
                <a:cs typeface="Times New Roman" panose="02020603050405020304" pitchFamily="18" charset="0"/>
              </a:rPr>
              <a:t>		     		       Scenario 		    		    2021/22</a:t>
            </a:r>
            <a:endParaRPr lang="en-AU"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933C65E8-0B6B-47C1-9817-9CD7C43C0B90}"/>
              </a:ext>
            </a:extLst>
          </p:cNvPr>
          <p:cNvSpPr>
            <a:spLocks noGrp="1"/>
          </p:cNvSpPr>
          <p:nvPr>
            <p:ph idx="1"/>
          </p:nvPr>
        </p:nvSpPr>
        <p:spPr>
          <a:xfrm>
            <a:off x="6195372" y="726538"/>
            <a:ext cx="4977905" cy="5017076"/>
          </a:xfrm>
        </p:spPr>
        <p:txBody>
          <a:bodyPr anchor="ctr">
            <a:normAutofit/>
          </a:bodyPr>
          <a:lstStyle/>
          <a:p>
            <a:pPr>
              <a:buClrTx/>
              <a:buFont typeface="Wingdings" panose="05000000000000000000" pitchFamily="2" charset="2"/>
              <a:buChar char="Ø"/>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At the onset, I would like to congratulate IOPEPC and Office bearers for organizing the conference in hybrid mode</a:t>
            </a:r>
          </a:p>
          <a:p>
            <a:pPr>
              <a:buClrTx/>
              <a:buFont typeface="Wingdings" panose="05000000000000000000" pitchFamily="2" charset="2"/>
              <a:buChar char="Ø"/>
            </a:pPr>
            <a:r>
              <a:rPr lang="en-US" altLang="en-US" sz="2400" b="1" dirty="0">
                <a:latin typeface="Calibri" panose="020F0502020204030204" pitchFamily="34" charset="0"/>
                <a:ea typeface="ＭＳ Ｐゴシック" panose="020B0600070205080204" pitchFamily="34" charset="-128"/>
                <a:cs typeface="Calibri" panose="020F0502020204030204" pitchFamily="34" charset="0"/>
              </a:rPr>
              <a:t>I sincerely wish all the members of IOPEPC all the best for the new season</a:t>
            </a:r>
          </a:p>
          <a:p>
            <a:pPr>
              <a:buClr>
                <a:srgbClr val="0000CC"/>
              </a:buClr>
              <a:buFont typeface="Wingdings" panose="05000000000000000000" pitchFamily="2" charset="2"/>
              <a:buChar char="§"/>
            </a:pPr>
            <a:endParaRPr lang="en-US" altLang="en-US" sz="1800" b="1"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5" name="Picture 4">
            <a:extLst>
              <a:ext uri="{FF2B5EF4-FFF2-40B4-BE49-F238E27FC236}">
                <a16:creationId xmlns:a16="http://schemas.microsoft.com/office/drawing/2014/main" xmlns="" id="{EA153447-A44B-45C9-AF5C-593622C2842E}"/>
              </a:ext>
            </a:extLst>
          </p:cNvPr>
          <p:cNvPicPr>
            <a:picLocks noChangeAspect="1"/>
          </p:cNvPicPr>
          <p:nvPr/>
        </p:nvPicPr>
        <p:blipFill>
          <a:blip r:embed="rId3"/>
          <a:stretch>
            <a:fillRect/>
          </a:stretch>
        </p:blipFill>
        <p:spPr>
          <a:xfrm>
            <a:off x="10028877" y="91158"/>
            <a:ext cx="2083875" cy="880353"/>
          </a:xfrm>
          <a:prstGeom prst="rect">
            <a:avLst/>
          </a:prstGeom>
        </p:spPr>
      </p:pic>
    </p:spTree>
    <p:extLst>
      <p:ext uri="{BB962C8B-B14F-4D97-AF65-F5344CB8AC3E}">
        <p14:creationId xmlns:p14="http://schemas.microsoft.com/office/powerpoint/2010/main" val="216053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11">
            <a:extLst>
              <a:ext uri="{FF2B5EF4-FFF2-40B4-BE49-F238E27FC236}">
                <a16:creationId xmlns:a16="http://schemas.microsoft.com/office/drawing/2014/main" xmlns="" id="{1CB7E8AE-A3AC-4BB7-A5C6-F00EC697B2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6" name="Rectangle 13">
            <a:extLst>
              <a:ext uri="{FF2B5EF4-FFF2-40B4-BE49-F238E27FC236}">
                <a16:creationId xmlns:a16="http://schemas.microsoft.com/office/drawing/2014/main" xmlns="" id="{DE61FBD7-E37C-4B38-BE44-A6D4978D7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15">
            <a:extLst>
              <a:ext uri="{FF2B5EF4-FFF2-40B4-BE49-F238E27FC236}">
                <a16:creationId xmlns:a16="http://schemas.microsoft.com/office/drawing/2014/main" xmlns="" id="{34F8020C-60BB-4357-8207-13221A99AE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17">
            <a:extLst>
              <a:ext uri="{FF2B5EF4-FFF2-40B4-BE49-F238E27FC236}">
                <a16:creationId xmlns:a16="http://schemas.microsoft.com/office/drawing/2014/main" xmlns="" id="{392BFCFE-FD78-4EDF-BEFE-CC444DC5F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2" descr="Previous Next - Thank You Slide Png Transparent PNG - 1213x566 - Free  Download on NicePNG">
            <a:extLst>
              <a:ext uri="{FF2B5EF4-FFF2-40B4-BE49-F238E27FC236}">
                <a16:creationId xmlns:a16="http://schemas.microsoft.com/office/drawing/2014/main" xmlns="" id="{6AC16437-5BA0-4A44-AFEC-168119734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87" r="-1" b="-1"/>
          <a:stretch/>
        </p:blipFill>
        <p:spPr bwMode="auto">
          <a:xfrm>
            <a:off x="381000" y="304800"/>
            <a:ext cx="11365006" cy="6096000"/>
          </a:xfrm>
          <a:prstGeom prst="rect">
            <a:avLst/>
          </a:prstGeom>
          <a:noFill/>
          <a:extLst>
            <a:ext uri="{909E8E84-426E-40DD-AFC4-6F175D3DCCD1}">
              <a14:hiddenFill xmlns:a14="http://schemas.microsoft.com/office/drawing/2010/main">
                <a:solidFill>
                  <a:srgbClr val="FFFFFF"/>
                </a:solidFill>
              </a14:hiddenFill>
            </a:ext>
          </a:extLst>
        </p:spPr>
      </p:pic>
      <p:sp>
        <p:nvSpPr>
          <p:cNvPr id="29" name="Frame 19">
            <a:extLst>
              <a:ext uri="{FF2B5EF4-FFF2-40B4-BE49-F238E27FC236}">
                <a16:creationId xmlns:a16="http://schemas.microsoft.com/office/drawing/2014/main" xmlns="" id="{14719C7A-7103-4EF2-85F1-DE9CAE5280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75494"/>
          </a:xfrm>
          <a:prstGeom prst="frame">
            <a:avLst>
              <a:gd name="adj1" fmla="val 792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1">
            <a:extLst>
              <a:ext uri="{FF2B5EF4-FFF2-40B4-BE49-F238E27FC236}">
                <a16:creationId xmlns:a16="http://schemas.microsoft.com/office/drawing/2014/main" xmlns="" id="{59C4A457-993E-4426-870D-BF06050104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75494"/>
          </a:xfrm>
          <a:prstGeom prst="frame">
            <a:avLst>
              <a:gd name="adj1" fmla="val 7876"/>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29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AB8125F-0FD8-48CD-9F43-73E5494EA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xmlns="" id="{0019DD6C-5899-4C07-864B-EB0A7D104A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xmlns="" id="{EBDFFBC1-15BD-428E-B8AF-ECF5D1B76D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xmlns="" id="{EBFB3075-0323-4EB0-B1A5-776A0E709C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1"/>
            <a:ext cx="12191999" cy="2224386"/>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6AF3A6C-1F53-451E-B934-33248D6BC99A}"/>
              </a:ext>
            </a:extLst>
          </p:cNvPr>
          <p:cNvSpPr>
            <a:spLocks noGrp="1"/>
          </p:cNvSpPr>
          <p:nvPr>
            <p:ph type="title"/>
          </p:nvPr>
        </p:nvSpPr>
        <p:spPr>
          <a:xfrm>
            <a:off x="838200" y="381000"/>
            <a:ext cx="10003218" cy="1600124"/>
          </a:xfrm>
        </p:spPr>
        <p:txBody>
          <a:bodyPr>
            <a:normAutofit/>
          </a:bodyPr>
          <a:lstStyle/>
          <a:p>
            <a:r>
              <a:rPr lang="en-US" b="1" i="1">
                <a:effectLst>
                  <a:outerShdw blurRad="38100" dist="38100" dir="2700000" algn="tl">
                    <a:srgbClr val="C0C0C0"/>
                  </a:outerShdw>
                </a:effectLst>
                <a:ea typeface="ＭＳ Ｐゴシック" pitchFamily="-103" charset="-128"/>
              </a:rPr>
              <a:t>					</a:t>
            </a:r>
            <a:r>
              <a:rPr lang="en-US" b="1" i="1">
                <a:latin typeface="Calibri" panose="020F0502020204030204" pitchFamily="34" charset="0"/>
                <a:ea typeface="ＭＳ Ｐゴシック" pitchFamily="-103" charset="-128"/>
                <a:cs typeface="Calibri" panose="020F0502020204030204" pitchFamily="34" charset="0"/>
              </a:rPr>
              <a:t>Scope</a:t>
            </a:r>
            <a:endParaRPr lang="en-AU"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0094822A-C54A-4AB5-AA77-67A9F9D06327}"/>
              </a:ext>
            </a:extLst>
          </p:cNvPr>
          <p:cNvSpPr>
            <a:spLocks noGrp="1"/>
          </p:cNvSpPr>
          <p:nvPr>
            <p:ph idx="1"/>
          </p:nvPr>
        </p:nvSpPr>
        <p:spPr>
          <a:xfrm>
            <a:off x="838200" y="2362124"/>
            <a:ext cx="4800600" cy="3936062"/>
          </a:xfrm>
        </p:spPr>
        <p:txBody>
          <a:bodyPr anchor="ctr">
            <a:normAutofit fontScale="70000" lnSpcReduction="20000"/>
          </a:bodyPr>
          <a:lstStyle/>
          <a:p>
            <a:pPr>
              <a:lnSpc>
                <a:spcPct val="100000"/>
              </a:lnSpc>
              <a:buClrTx/>
              <a:buFont typeface="Wingdings" panose="05000000000000000000" pitchFamily="2" charset="2"/>
              <a:buChar char="Ø"/>
            </a:pPr>
            <a:endParaRPr lang="en-US" altLang="en-US" sz="1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Ø"/>
            </a:pPr>
            <a:endParaRPr lang="en-US" altLang="en-US" sz="1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Glance of 2021</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Countries producing Sesame Seed</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Overall view of African supply position</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Current Trends &amp; Carry over Situation</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Future Scenario</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Disclaimer</a:t>
            </a:r>
          </a:p>
          <a:p>
            <a:pPr>
              <a:lnSpc>
                <a:spcPct val="100000"/>
              </a:lnSpc>
              <a:buClrTx/>
              <a:buFont typeface="Wingdings" panose="05000000000000000000" pitchFamily="2" charset="2"/>
              <a:buChar char="Ø"/>
            </a:pPr>
            <a:r>
              <a:rPr lang="en-US" altLang="en-US" sz="3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Vote of Thanks</a:t>
            </a:r>
          </a:p>
          <a:p>
            <a:pPr>
              <a:lnSpc>
                <a:spcPct val="100000"/>
              </a:lnSpc>
              <a:buClrTx/>
              <a:buFont typeface="Wingdings" panose="05000000000000000000" pitchFamily="2" charset="2"/>
              <a:buChar char="§"/>
            </a:pPr>
            <a:endParaRPr lang="en-US" altLang="en-US" sz="11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
            </a:pPr>
            <a:endParaRPr lang="en-AU" sz="1100" dirty="0">
              <a:solidFill>
                <a:schemeClr val="tx1"/>
              </a:solidFill>
            </a:endParaRPr>
          </a:p>
        </p:txBody>
      </p:sp>
      <p:pic>
        <p:nvPicPr>
          <p:cNvPr id="5" name="Picture 4">
            <a:extLst>
              <a:ext uri="{FF2B5EF4-FFF2-40B4-BE49-F238E27FC236}">
                <a16:creationId xmlns:a16="http://schemas.microsoft.com/office/drawing/2014/main" xmlns="" id="{DCCFF5FE-7FD3-4E0F-A043-BDBFC68FF124}"/>
              </a:ext>
            </a:extLst>
          </p:cNvPr>
          <p:cNvPicPr>
            <a:picLocks noChangeAspect="1"/>
          </p:cNvPicPr>
          <p:nvPr/>
        </p:nvPicPr>
        <p:blipFill>
          <a:blip r:embed="rId3"/>
          <a:stretch>
            <a:fillRect/>
          </a:stretch>
        </p:blipFill>
        <p:spPr>
          <a:xfrm>
            <a:off x="5996628" y="3341892"/>
            <a:ext cx="5585772" cy="2359764"/>
          </a:xfrm>
          <a:prstGeom prst="rect">
            <a:avLst/>
          </a:prstGeom>
        </p:spPr>
      </p:pic>
    </p:spTree>
    <p:extLst>
      <p:ext uri="{BB962C8B-B14F-4D97-AF65-F5344CB8AC3E}">
        <p14:creationId xmlns:p14="http://schemas.microsoft.com/office/powerpoint/2010/main" val="40859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A6FF0-6C69-467B-ADDE-F25152D08000}"/>
              </a:ext>
            </a:extLst>
          </p:cNvPr>
          <p:cNvSpPr>
            <a:spLocks noGrp="1"/>
          </p:cNvSpPr>
          <p:nvPr>
            <p:ph type="title"/>
          </p:nvPr>
        </p:nvSpPr>
        <p:spPr/>
        <p:txBody>
          <a:bodyPr/>
          <a:lstStyle/>
          <a:p>
            <a:r>
              <a:rPr lang="en-US" b="1" dirty="0">
                <a:latin typeface="Calibri" panose="020F0502020204030204" pitchFamily="34" charset="0"/>
                <a:ea typeface="ＭＳ Ｐゴシック" pitchFamily="-103" charset="-128"/>
                <a:cs typeface="Calibri" panose="020F0502020204030204" pitchFamily="34" charset="0"/>
              </a:rPr>
              <a:t>	    African Producing Countries</a:t>
            </a:r>
            <a:endParaRPr lang="en-AU" dirty="0">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xmlns="" id="{9FC8CBAB-2A6B-42E1-944A-B0C96F623925}"/>
              </a:ext>
            </a:extLst>
          </p:cNvPr>
          <p:cNvGraphicFramePr>
            <a:graphicFrameLocks noGrp="1"/>
          </p:cNvGraphicFramePr>
          <p:nvPr>
            <p:ph idx="1"/>
            <p:extLst>
              <p:ext uri="{D42A27DB-BD31-4B8C-83A1-F6EECF244321}">
                <p14:modId xmlns:p14="http://schemas.microsoft.com/office/powerpoint/2010/main" val="2110966458"/>
              </p:ext>
            </p:extLst>
          </p:nvPr>
        </p:nvGraphicFramePr>
        <p:xfrm>
          <a:off x="838200" y="1949450"/>
          <a:ext cx="3964619" cy="2560320"/>
        </p:xfrm>
        <a:graphic>
          <a:graphicData uri="http://schemas.openxmlformats.org/drawingml/2006/table">
            <a:tbl>
              <a:tblPr firstRow="1" bandRow="1">
                <a:tableStyleId>{5C22544A-7EE6-4342-B048-85BDC9FD1C3A}</a:tableStyleId>
              </a:tblPr>
              <a:tblGrid>
                <a:gridCol w="3964619">
                  <a:extLst>
                    <a:ext uri="{9D8B030D-6E8A-4147-A177-3AD203B41FA5}">
                      <a16:colId xmlns:a16="http://schemas.microsoft.com/office/drawing/2014/main" xmlns="" val="1650298385"/>
                    </a:ext>
                  </a:extLst>
                </a:gridCol>
              </a:tblGrid>
              <a:tr h="370840">
                <a:tc>
                  <a:txBody>
                    <a:bodyPr/>
                    <a:lstStyle/>
                    <a:p>
                      <a:pPr algn="ctr"/>
                      <a:r>
                        <a:rPr lang="en-AU" sz="2200" dirty="0">
                          <a:latin typeface="Calibri" panose="020F0502020204030204" pitchFamily="34" charset="0"/>
                          <a:cs typeface="Calibri" panose="020F0502020204030204" pitchFamily="34" charset="0"/>
                        </a:rPr>
                        <a:t>EAST AFRICA</a:t>
                      </a:r>
                    </a:p>
                  </a:txBody>
                  <a:tcPr/>
                </a:tc>
                <a:extLst>
                  <a:ext uri="{0D108BD9-81ED-4DB2-BD59-A6C34878D82A}">
                    <a16:rowId xmlns:a16="http://schemas.microsoft.com/office/drawing/2014/main" xmlns="" val="1115802134"/>
                  </a:ext>
                </a:extLst>
              </a:tr>
              <a:tr h="370840">
                <a:tc>
                  <a:txBody>
                    <a:bodyPr/>
                    <a:lstStyle/>
                    <a:p>
                      <a:pPr algn="ctr"/>
                      <a:r>
                        <a:rPr lang="en-AU" sz="2200" dirty="0">
                          <a:latin typeface="Calibri" panose="020F0502020204030204" pitchFamily="34" charset="0"/>
                          <a:cs typeface="Calibri" panose="020F0502020204030204" pitchFamily="34" charset="0"/>
                        </a:rPr>
                        <a:t>TANZANIA</a:t>
                      </a:r>
                    </a:p>
                  </a:txBody>
                  <a:tcPr/>
                </a:tc>
                <a:extLst>
                  <a:ext uri="{0D108BD9-81ED-4DB2-BD59-A6C34878D82A}">
                    <a16:rowId xmlns:a16="http://schemas.microsoft.com/office/drawing/2014/main" xmlns="" val="193926276"/>
                  </a:ext>
                </a:extLst>
              </a:tr>
              <a:tr h="370840">
                <a:tc>
                  <a:txBody>
                    <a:bodyPr/>
                    <a:lstStyle/>
                    <a:p>
                      <a:pPr algn="ctr"/>
                      <a:r>
                        <a:rPr lang="en-AU" sz="2200" dirty="0">
                          <a:latin typeface="Calibri" panose="020F0502020204030204" pitchFamily="34" charset="0"/>
                          <a:cs typeface="Calibri" panose="020F0502020204030204" pitchFamily="34" charset="0"/>
                        </a:rPr>
                        <a:t>MOZAMBIQUE</a:t>
                      </a:r>
                    </a:p>
                  </a:txBody>
                  <a:tcPr/>
                </a:tc>
                <a:extLst>
                  <a:ext uri="{0D108BD9-81ED-4DB2-BD59-A6C34878D82A}">
                    <a16:rowId xmlns:a16="http://schemas.microsoft.com/office/drawing/2014/main" xmlns="" val="2465809936"/>
                  </a:ext>
                </a:extLst>
              </a:tr>
              <a:tr h="370840">
                <a:tc>
                  <a:txBody>
                    <a:bodyPr/>
                    <a:lstStyle/>
                    <a:p>
                      <a:pPr algn="ctr"/>
                      <a:r>
                        <a:rPr lang="en-AU" sz="2200" dirty="0">
                          <a:latin typeface="Calibri" panose="020F0502020204030204" pitchFamily="34" charset="0"/>
                          <a:cs typeface="Calibri" panose="020F0502020204030204" pitchFamily="34" charset="0"/>
                        </a:rPr>
                        <a:t>UGANDA</a:t>
                      </a:r>
                    </a:p>
                  </a:txBody>
                  <a:tcPr/>
                </a:tc>
                <a:extLst>
                  <a:ext uri="{0D108BD9-81ED-4DB2-BD59-A6C34878D82A}">
                    <a16:rowId xmlns:a16="http://schemas.microsoft.com/office/drawing/2014/main" xmlns="" val="3028415762"/>
                  </a:ext>
                </a:extLst>
              </a:tr>
              <a:tr h="370840">
                <a:tc>
                  <a:txBody>
                    <a:bodyPr/>
                    <a:lstStyle/>
                    <a:p>
                      <a:pPr algn="ctr"/>
                      <a:r>
                        <a:rPr lang="en-AU" sz="2200" dirty="0">
                          <a:latin typeface="Calibri" panose="020F0502020204030204" pitchFamily="34" charset="0"/>
                          <a:cs typeface="Calibri" panose="020F0502020204030204" pitchFamily="34" charset="0"/>
                        </a:rPr>
                        <a:t>SOMALIA</a:t>
                      </a:r>
                    </a:p>
                  </a:txBody>
                  <a:tcPr/>
                </a:tc>
                <a:extLst>
                  <a:ext uri="{0D108BD9-81ED-4DB2-BD59-A6C34878D82A}">
                    <a16:rowId xmlns:a16="http://schemas.microsoft.com/office/drawing/2014/main" xmlns="" val="833466467"/>
                  </a:ext>
                </a:extLst>
              </a:tr>
              <a:tr h="370840">
                <a:tc>
                  <a:txBody>
                    <a:bodyPr/>
                    <a:lstStyle/>
                    <a:p>
                      <a:pPr algn="ctr"/>
                      <a:r>
                        <a:rPr lang="en-AU" sz="2200" dirty="0">
                          <a:latin typeface="Calibri" panose="020F0502020204030204" pitchFamily="34" charset="0"/>
                          <a:cs typeface="Calibri" panose="020F0502020204030204" pitchFamily="34" charset="0"/>
                        </a:rPr>
                        <a:t>MALAWI</a:t>
                      </a:r>
                    </a:p>
                  </a:txBody>
                  <a:tcPr/>
                </a:tc>
                <a:extLst>
                  <a:ext uri="{0D108BD9-81ED-4DB2-BD59-A6C34878D82A}">
                    <a16:rowId xmlns:a16="http://schemas.microsoft.com/office/drawing/2014/main" xmlns="" val="1098731858"/>
                  </a:ext>
                </a:extLst>
              </a:tr>
            </a:tbl>
          </a:graphicData>
        </a:graphic>
      </p:graphicFrame>
      <p:pic>
        <p:nvPicPr>
          <p:cNvPr id="7" name="Picture 6">
            <a:extLst>
              <a:ext uri="{FF2B5EF4-FFF2-40B4-BE49-F238E27FC236}">
                <a16:creationId xmlns:a16="http://schemas.microsoft.com/office/drawing/2014/main" xmlns="" id="{F01A4E5D-716F-41B2-A378-159370604473}"/>
              </a:ext>
            </a:extLst>
          </p:cNvPr>
          <p:cNvPicPr>
            <a:picLocks noChangeAspect="1"/>
          </p:cNvPicPr>
          <p:nvPr/>
        </p:nvPicPr>
        <p:blipFill>
          <a:blip r:embed="rId2"/>
          <a:stretch>
            <a:fillRect/>
          </a:stretch>
        </p:blipFill>
        <p:spPr>
          <a:xfrm>
            <a:off x="9844775" y="63137"/>
            <a:ext cx="2217934" cy="936988"/>
          </a:xfrm>
          <a:prstGeom prst="rect">
            <a:avLst/>
          </a:prstGeom>
        </p:spPr>
      </p:pic>
      <p:graphicFrame>
        <p:nvGraphicFramePr>
          <p:cNvPr id="8" name="Table 8">
            <a:extLst>
              <a:ext uri="{FF2B5EF4-FFF2-40B4-BE49-F238E27FC236}">
                <a16:creationId xmlns:a16="http://schemas.microsoft.com/office/drawing/2014/main" xmlns="" id="{15BB506B-DBF6-4868-BE10-B11D58E21614}"/>
              </a:ext>
            </a:extLst>
          </p:cNvPr>
          <p:cNvGraphicFramePr>
            <a:graphicFrameLocks noGrp="1"/>
          </p:cNvGraphicFramePr>
          <p:nvPr>
            <p:extLst>
              <p:ext uri="{D42A27DB-BD31-4B8C-83A1-F6EECF244321}">
                <p14:modId xmlns:p14="http://schemas.microsoft.com/office/powerpoint/2010/main" val="1281819986"/>
              </p:ext>
            </p:extLst>
          </p:nvPr>
        </p:nvGraphicFramePr>
        <p:xfrm>
          <a:off x="6149936" y="1949450"/>
          <a:ext cx="4803806" cy="2987040"/>
        </p:xfrm>
        <a:graphic>
          <a:graphicData uri="http://schemas.openxmlformats.org/drawingml/2006/table">
            <a:tbl>
              <a:tblPr firstRow="1" bandRow="1">
                <a:tableStyleId>{5C22544A-7EE6-4342-B048-85BDC9FD1C3A}</a:tableStyleId>
              </a:tblPr>
              <a:tblGrid>
                <a:gridCol w="4803806">
                  <a:extLst>
                    <a:ext uri="{9D8B030D-6E8A-4147-A177-3AD203B41FA5}">
                      <a16:colId xmlns:a16="http://schemas.microsoft.com/office/drawing/2014/main" xmlns="" val="2645317134"/>
                    </a:ext>
                  </a:extLst>
                </a:gridCol>
              </a:tblGrid>
              <a:tr h="263712">
                <a:tc>
                  <a:txBody>
                    <a:bodyPr/>
                    <a:lstStyle/>
                    <a:p>
                      <a:pPr algn="ctr"/>
                      <a:r>
                        <a:rPr lang="en-AU" sz="2200" dirty="0">
                          <a:latin typeface="Calibri" panose="020F0502020204030204" pitchFamily="34" charset="0"/>
                          <a:cs typeface="Calibri" panose="020F0502020204030204" pitchFamily="34" charset="0"/>
                        </a:rPr>
                        <a:t>WEST AFRICA</a:t>
                      </a:r>
                    </a:p>
                  </a:txBody>
                  <a:tcPr/>
                </a:tc>
                <a:extLst>
                  <a:ext uri="{0D108BD9-81ED-4DB2-BD59-A6C34878D82A}">
                    <a16:rowId xmlns:a16="http://schemas.microsoft.com/office/drawing/2014/main" xmlns="" val="4157322262"/>
                  </a:ext>
                </a:extLst>
              </a:tr>
              <a:tr h="263712">
                <a:tc>
                  <a:txBody>
                    <a:bodyPr/>
                    <a:lstStyle/>
                    <a:p>
                      <a:pPr algn="ctr"/>
                      <a:r>
                        <a:rPr lang="en-AU" sz="2200" dirty="0">
                          <a:latin typeface="Calibri" panose="020F0502020204030204" pitchFamily="34" charset="0"/>
                          <a:cs typeface="Calibri" panose="020F0502020204030204" pitchFamily="34" charset="0"/>
                        </a:rPr>
                        <a:t>NIGERIA</a:t>
                      </a:r>
                    </a:p>
                  </a:txBody>
                  <a:tcPr/>
                </a:tc>
                <a:extLst>
                  <a:ext uri="{0D108BD9-81ED-4DB2-BD59-A6C34878D82A}">
                    <a16:rowId xmlns:a16="http://schemas.microsoft.com/office/drawing/2014/main" xmlns="" val="1241721803"/>
                  </a:ext>
                </a:extLst>
              </a:tr>
              <a:tr h="263712">
                <a:tc>
                  <a:txBody>
                    <a:bodyPr/>
                    <a:lstStyle/>
                    <a:p>
                      <a:pPr algn="ctr"/>
                      <a:r>
                        <a:rPr lang="en-AU" sz="2200" dirty="0">
                          <a:latin typeface="Calibri" panose="020F0502020204030204" pitchFamily="34" charset="0"/>
                          <a:cs typeface="Calibri" panose="020F0502020204030204" pitchFamily="34" charset="0"/>
                        </a:rPr>
                        <a:t>NIGER</a:t>
                      </a:r>
                    </a:p>
                  </a:txBody>
                  <a:tcPr/>
                </a:tc>
                <a:extLst>
                  <a:ext uri="{0D108BD9-81ED-4DB2-BD59-A6C34878D82A}">
                    <a16:rowId xmlns:a16="http://schemas.microsoft.com/office/drawing/2014/main" xmlns="" val="3100061702"/>
                  </a:ext>
                </a:extLst>
              </a:tr>
              <a:tr h="263712">
                <a:tc>
                  <a:txBody>
                    <a:bodyPr/>
                    <a:lstStyle/>
                    <a:p>
                      <a:pPr algn="ctr"/>
                      <a:r>
                        <a:rPr lang="en-AU" sz="2200" dirty="0">
                          <a:latin typeface="Calibri" panose="020F0502020204030204" pitchFamily="34" charset="0"/>
                          <a:cs typeface="Calibri" panose="020F0502020204030204" pitchFamily="34" charset="0"/>
                        </a:rPr>
                        <a:t>MALI</a:t>
                      </a:r>
                    </a:p>
                  </a:txBody>
                  <a:tcPr/>
                </a:tc>
                <a:extLst>
                  <a:ext uri="{0D108BD9-81ED-4DB2-BD59-A6C34878D82A}">
                    <a16:rowId xmlns:a16="http://schemas.microsoft.com/office/drawing/2014/main" xmlns="" val="626033941"/>
                  </a:ext>
                </a:extLst>
              </a:tr>
              <a:tr h="263712">
                <a:tc>
                  <a:txBody>
                    <a:bodyPr/>
                    <a:lstStyle/>
                    <a:p>
                      <a:pPr algn="ctr"/>
                      <a:r>
                        <a:rPr lang="en-AU" sz="2200" dirty="0">
                          <a:latin typeface="Calibri" panose="020F0502020204030204" pitchFamily="34" charset="0"/>
                          <a:cs typeface="Calibri" panose="020F0502020204030204" pitchFamily="34" charset="0"/>
                        </a:rPr>
                        <a:t>BURKINA FASO</a:t>
                      </a:r>
                    </a:p>
                  </a:txBody>
                  <a:tcPr/>
                </a:tc>
                <a:extLst>
                  <a:ext uri="{0D108BD9-81ED-4DB2-BD59-A6C34878D82A}">
                    <a16:rowId xmlns:a16="http://schemas.microsoft.com/office/drawing/2014/main" xmlns="" val="2214228857"/>
                  </a:ext>
                </a:extLst>
              </a:tr>
              <a:tr h="263712">
                <a:tc>
                  <a:txBody>
                    <a:bodyPr/>
                    <a:lstStyle/>
                    <a:p>
                      <a:pPr algn="ctr"/>
                      <a:r>
                        <a:rPr lang="en-AU" sz="2200" dirty="0">
                          <a:latin typeface="Calibri" panose="020F0502020204030204" pitchFamily="34" charset="0"/>
                          <a:cs typeface="Calibri" panose="020F0502020204030204" pitchFamily="34" charset="0"/>
                        </a:rPr>
                        <a:t>TOGO</a:t>
                      </a:r>
                    </a:p>
                  </a:txBody>
                  <a:tcPr/>
                </a:tc>
                <a:extLst>
                  <a:ext uri="{0D108BD9-81ED-4DB2-BD59-A6C34878D82A}">
                    <a16:rowId xmlns:a16="http://schemas.microsoft.com/office/drawing/2014/main" xmlns="" val="2282797241"/>
                  </a:ext>
                </a:extLst>
              </a:tr>
              <a:tr h="263712">
                <a:tc>
                  <a:txBody>
                    <a:bodyPr/>
                    <a:lstStyle/>
                    <a:p>
                      <a:pPr algn="ctr"/>
                      <a:r>
                        <a:rPr lang="en-AU" sz="2200" dirty="0">
                          <a:latin typeface="Calibri" panose="020F0502020204030204" pitchFamily="34" charset="0"/>
                          <a:cs typeface="Calibri" panose="020F0502020204030204" pitchFamily="34" charset="0"/>
                        </a:rPr>
                        <a:t>SENEGAL/GUINEA BISSUA</a:t>
                      </a:r>
                    </a:p>
                  </a:txBody>
                  <a:tcPr/>
                </a:tc>
                <a:extLst>
                  <a:ext uri="{0D108BD9-81ED-4DB2-BD59-A6C34878D82A}">
                    <a16:rowId xmlns:a16="http://schemas.microsoft.com/office/drawing/2014/main" xmlns="" val="1889148823"/>
                  </a:ext>
                </a:extLst>
              </a:tr>
            </a:tbl>
          </a:graphicData>
        </a:graphic>
      </p:graphicFrame>
    </p:spTree>
    <p:extLst>
      <p:ext uri="{BB962C8B-B14F-4D97-AF65-F5344CB8AC3E}">
        <p14:creationId xmlns:p14="http://schemas.microsoft.com/office/powerpoint/2010/main" val="254146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xmlns="" id="{18F1AF1B-1C1D-405F-B2D5-AB2A800D4D2D}"/>
              </a:ext>
            </a:extLst>
          </p:cNvPr>
          <p:cNvSpPr>
            <a:spLocks noGrp="1"/>
          </p:cNvSpPr>
          <p:nvPr>
            <p:ph type="title"/>
          </p:nvPr>
        </p:nvSpPr>
        <p:spPr>
          <a:xfrm>
            <a:off x="409574" y="-375577"/>
            <a:ext cx="4314826" cy="1581403"/>
          </a:xfrm>
        </p:spPr>
        <p:txBody>
          <a:bodyPr>
            <a:normAutofit fontScale="90000"/>
          </a:bodyPr>
          <a:lstStyle/>
          <a:p>
            <a:pPr>
              <a:lnSpc>
                <a:spcPct val="90000"/>
              </a:lnSpc>
            </a:pP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a:t>
            </a:r>
            <a:b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b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Tanzania</a:t>
            </a:r>
            <a:endParaRPr lang="en-AU" sz="37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B13417A-4962-45AA-BC12-BEDCA7765753}"/>
              </a:ext>
            </a:extLst>
          </p:cNvPr>
          <p:cNvSpPr>
            <a:spLocks noGrp="1"/>
          </p:cNvSpPr>
          <p:nvPr>
            <p:ph idx="1"/>
          </p:nvPr>
        </p:nvSpPr>
        <p:spPr>
          <a:xfrm>
            <a:off x="609600" y="1205827"/>
            <a:ext cx="5181282" cy="5490248"/>
          </a:xfrm>
        </p:spPr>
        <p:txBody>
          <a:bodyPr>
            <a:normAutofit/>
          </a:bodyPr>
          <a:lstStyle/>
          <a:p>
            <a:pPr>
              <a:lnSpc>
                <a:spcPct val="10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Producing areas: Dodoma, Songea, Babati, Mtwara, Lindi, Mbeya, etc. </a:t>
            </a:r>
          </a:p>
          <a:p>
            <a:pPr>
              <a:lnSpc>
                <a:spcPct val="10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Both white and mixed type available.</a:t>
            </a:r>
          </a:p>
          <a:p>
            <a:pPr>
              <a:lnSpc>
                <a:spcPct val="10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Production – 120/130,000 MT.</a:t>
            </a:r>
          </a:p>
          <a:p>
            <a:pPr>
              <a:lnSpc>
                <a:spcPct val="10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2021 crop almost over.</a:t>
            </a:r>
          </a:p>
          <a:p>
            <a:pPr>
              <a:lnSpc>
                <a:spcPct val="10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Main market – Japan for crushing, and China for crushing and hulling.</a:t>
            </a:r>
          </a:p>
          <a:p>
            <a:pPr>
              <a:lnSpc>
                <a:spcPct val="10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Purchase through auctions.</a:t>
            </a:r>
          </a:p>
          <a:p>
            <a:pPr>
              <a:lnSpc>
                <a:spcPct val="100000"/>
              </a:lnSpc>
            </a:pPr>
            <a:endParaRPr lang="en-AU" sz="1000" dirty="0">
              <a:solidFill>
                <a:schemeClr val="tx2"/>
              </a:solidFill>
            </a:endParaRPr>
          </a:p>
        </p:txBody>
      </p:sp>
      <p:sp>
        <p:nvSpPr>
          <p:cNvPr id="33" name="Rectangle 32">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00DE012-DB44-4C97-A3EE-6F2FACEC560F}"/>
              </a:ext>
            </a:extLst>
          </p:cNvPr>
          <p:cNvPicPr>
            <a:picLocks noChangeAspect="1"/>
          </p:cNvPicPr>
          <p:nvPr/>
        </p:nvPicPr>
        <p:blipFill>
          <a:blip r:embed="rId3"/>
          <a:stretch>
            <a:fillRect/>
          </a:stretch>
        </p:blipFill>
        <p:spPr>
          <a:xfrm>
            <a:off x="10029886" y="107633"/>
            <a:ext cx="2083875" cy="880353"/>
          </a:xfrm>
          <a:prstGeom prst="rect">
            <a:avLst/>
          </a:prstGeom>
        </p:spPr>
      </p:pic>
      <p:pic>
        <p:nvPicPr>
          <p:cNvPr id="1026" name="Picture 2">
            <a:extLst>
              <a:ext uri="{FF2B5EF4-FFF2-40B4-BE49-F238E27FC236}">
                <a16:creationId xmlns:a16="http://schemas.microsoft.com/office/drawing/2014/main" xmlns="" id="{15D6AE78-52E6-4AB3-940A-77131E732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332" y="1095619"/>
            <a:ext cx="5282425" cy="546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2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xmlns="" id="{18F1AF1B-1C1D-405F-B2D5-AB2A800D4D2D}"/>
              </a:ext>
            </a:extLst>
          </p:cNvPr>
          <p:cNvSpPr>
            <a:spLocks noGrp="1"/>
          </p:cNvSpPr>
          <p:nvPr>
            <p:ph type="title"/>
          </p:nvPr>
        </p:nvSpPr>
        <p:spPr>
          <a:xfrm>
            <a:off x="409574" y="-375577"/>
            <a:ext cx="4314826" cy="1581403"/>
          </a:xfrm>
        </p:spPr>
        <p:txBody>
          <a:bodyPr>
            <a:normAutofit fontScale="90000"/>
          </a:bodyPr>
          <a:lstStyle/>
          <a:p>
            <a:pPr>
              <a:lnSpc>
                <a:spcPct val="90000"/>
              </a:lnSpc>
            </a:pP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a:t>
            </a:r>
            <a:b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b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a:t>
            </a:r>
            <a:r>
              <a:rPr lang="en-US" sz="3700" dirty="0">
                <a:solidFill>
                  <a:schemeClr val="tx2"/>
                </a:solidFill>
                <a:latin typeface="Calibri" panose="020F0502020204030204" pitchFamily="34" charset="0"/>
                <a:ea typeface="ＭＳ Ｐゴシック" pitchFamily="-103" charset="-128"/>
                <a:cs typeface="Calibri" panose="020F0502020204030204" pitchFamily="34" charset="0"/>
              </a:rPr>
              <a:t>Mozambique</a:t>
            </a:r>
            <a:endParaRPr lang="en-AU" sz="37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B13417A-4962-45AA-BC12-BEDCA7765753}"/>
              </a:ext>
            </a:extLst>
          </p:cNvPr>
          <p:cNvSpPr>
            <a:spLocks noGrp="1"/>
          </p:cNvSpPr>
          <p:nvPr>
            <p:ph idx="1"/>
          </p:nvPr>
        </p:nvSpPr>
        <p:spPr>
          <a:xfrm>
            <a:off x="565343" y="1205826"/>
            <a:ext cx="5181282" cy="5490248"/>
          </a:xfrm>
        </p:spPr>
        <p:txBody>
          <a:bodyPr>
            <a:normAutofit/>
          </a:bodyPr>
          <a:lstStyle/>
          <a:p>
            <a:pPr>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Producing region: </a:t>
            </a:r>
            <a:r>
              <a:rPr lang="en-US" altLang="en-US" sz="2400" b="1" dirty="0" err="1">
                <a:solidFill>
                  <a:schemeClr val="tx2"/>
                </a:solidFill>
                <a:latin typeface="Calibri" panose="020F0502020204030204" pitchFamily="34" charset="0"/>
                <a:ea typeface="ＭＳ Ｐゴシック" panose="020B0600070205080204" pitchFamily="34" charset="-128"/>
                <a:cs typeface="Calibri" panose="020F0502020204030204" pitchFamily="34" charset="0"/>
              </a:rPr>
              <a:t>Nacala</a:t>
            </a: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 Nampula and Beira</a:t>
            </a:r>
          </a:p>
          <a:p>
            <a:pPr>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Crushing quality</a:t>
            </a:r>
          </a:p>
          <a:p>
            <a:pPr>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Exports to China and Japan</a:t>
            </a:r>
          </a:p>
          <a:p>
            <a:pPr>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Transit Time main issue</a:t>
            </a:r>
          </a:p>
          <a:p>
            <a:pPr>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2021 Crop is about 90/95,000 MT</a:t>
            </a:r>
          </a:p>
          <a:p>
            <a:pPr>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Season June to August</a:t>
            </a:r>
          </a:p>
          <a:p>
            <a:pPr>
              <a:buClrTx/>
              <a:buFont typeface="Wingdings" panose="05000000000000000000" pitchFamily="2" charset="2"/>
              <a:buChar char="Ø"/>
            </a:pPr>
            <a:r>
              <a:rPr 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Season already finished</a:t>
            </a:r>
            <a:endParaRPr lang="en-GB" sz="2400" b="1" dirty="0">
              <a:solidFill>
                <a:schemeClr val="tx2"/>
              </a:solidFill>
              <a:latin typeface="Calibri" panose="020F0502020204030204" pitchFamily="34" charset="0"/>
              <a:cs typeface="Calibri" panose="020F0502020204030204" pitchFamily="34" charset="0"/>
            </a:endParaRPr>
          </a:p>
          <a:p>
            <a:pPr>
              <a:lnSpc>
                <a:spcPct val="100000"/>
              </a:lnSpc>
              <a:buClrTx/>
            </a:pPr>
            <a:endParaRPr lang="en-AU" sz="1000" b="1" dirty="0">
              <a:solidFill>
                <a:schemeClr val="tx2"/>
              </a:solidFill>
            </a:endParaRPr>
          </a:p>
        </p:txBody>
      </p:sp>
      <p:sp>
        <p:nvSpPr>
          <p:cNvPr id="33" name="Rectangle 32">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00DE012-DB44-4C97-A3EE-6F2FACEC560F}"/>
              </a:ext>
            </a:extLst>
          </p:cNvPr>
          <p:cNvPicPr>
            <a:picLocks noChangeAspect="1"/>
          </p:cNvPicPr>
          <p:nvPr/>
        </p:nvPicPr>
        <p:blipFill>
          <a:blip r:embed="rId3"/>
          <a:stretch>
            <a:fillRect/>
          </a:stretch>
        </p:blipFill>
        <p:spPr>
          <a:xfrm>
            <a:off x="10029886" y="107633"/>
            <a:ext cx="2083875" cy="880353"/>
          </a:xfrm>
          <a:prstGeom prst="rect">
            <a:avLst/>
          </a:prstGeom>
        </p:spPr>
      </p:pic>
      <p:pic>
        <p:nvPicPr>
          <p:cNvPr id="4" name="Picture 2" descr="Physical Map of Mozambique with state boundaries. The physical map shows the relief, major mountain ranges, peaks, rivers, lakes, etc.">
            <a:extLst>
              <a:ext uri="{FF2B5EF4-FFF2-40B4-BE49-F238E27FC236}">
                <a16:creationId xmlns:a16="http://schemas.microsoft.com/office/drawing/2014/main" xmlns="" id="{D7348E59-A63E-410F-8F1E-E2970DB2C0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550" y="1095619"/>
            <a:ext cx="5052875" cy="543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4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xmlns="" id="{18F1AF1B-1C1D-405F-B2D5-AB2A800D4D2D}"/>
              </a:ext>
            </a:extLst>
          </p:cNvPr>
          <p:cNvSpPr>
            <a:spLocks noGrp="1"/>
          </p:cNvSpPr>
          <p:nvPr>
            <p:ph type="title"/>
          </p:nvPr>
        </p:nvSpPr>
        <p:spPr>
          <a:xfrm>
            <a:off x="409574" y="-375577"/>
            <a:ext cx="4314826" cy="1581403"/>
          </a:xfrm>
        </p:spPr>
        <p:txBody>
          <a:bodyPr>
            <a:normAutofit fontScale="90000"/>
          </a:bodyPr>
          <a:lstStyle/>
          <a:p>
            <a:pPr>
              <a:lnSpc>
                <a:spcPct val="90000"/>
              </a:lnSpc>
            </a:pP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a:t>
            </a:r>
            <a:b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b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Uganda</a:t>
            </a:r>
            <a:endParaRPr lang="en-AU" sz="37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B13417A-4962-45AA-BC12-BEDCA7765753}"/>
              </a:ext>
            </a:extLst>
          </p:cNvPr>
          <p:cNvSpPr>
            <a:spLocks noGrp="1"/>
          </p:cNvSpPr>
          <p:nvPr>
            <p:ph idx="1"/>
          </p:nvPr>
        </p:nvSpPr>
        <p:spPr>
          <a:xfrm>
            <a:off x="609600" y="1205827"/>
            <a:ext cx="5181282" cy="5490248"/>
          </a:xfrm>
        </p:spPr>
        <p:txBody>
          <a:bodyPr>
            <a:normAutofit/>
          </a:bodyPr>
          <a:lstStyle/>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Producing region : Lira and </a:t>
            </a:r>
            <a:r>
              <a:rPr lang="en-US" altLang="en-US" sz="2400" b="1" dirty="0" err="1">
                <a:solidFill>
                  <a:schemeClr val="tx2"/>
                </a:solidFill>
                <a:latin typeface="Calibri" panose="020F0502020204030204" pitchFamily="34" charset="0"/>
                <a:ea typeface="ＭＳ Ｐゴシック" panose="020B0600070205080204" pitchFamily="34" charset="-128"/>
                <a:cs typeface="Calibri" panose="020F0502020204030204" pitchFamily="34" charset="0"/>
              </a:rPr>
              <a:t>Anyanga</a:t>
            </a:r>
            <a:endPar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endParaRP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Crushing as well whitish quality</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Trend says better or same crop</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Main exports to China, Japan, Turkey</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Last Year Estimate 20/25,000 MT</a:t>
            </a:r>
          </a:p>
          <a:p>
            <a:pPr>
              <a:lnSpc>
                <a:spcPct val="100000"/>
              </a:lnSpc>
            </a:pPr>
            <a:endParaRPr lang="en-AU" sz="1000" dirty="0">
              <a:solidFill>
                <a:schemeClr val="tx2"/>
              </a:solidFill>
            </a:endParaRPr>
          </a:p>
        </p:txBody>
      </p:sp>
      <p:sp>
        <p:nvSpPr>
          <p:cNvPr id="33" name="Rectangle 32">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00DE012-DB44-4C97-A3EE-6F2FACEC560F}"/>
              </a:ext>
            </a:extLst>
          </p:cNvPr>
          <p:cNvPicPr>
            <a:picLocks noChangeAspect="1"/>
          </p:cNvPicPr>
          <p:nvPr/>
        </p:nvPicPr>
        <p:blipFill>
          <a:blip r:embed="rId3"/>
          <a:stretch>
            <a:fillRect/>
          </a:stretch>
        </p:blipFill>
        <p:spPr>
          <a:xfrm>
            <a:off x="10029886" y="107633"/>
            <a:ext cx="2083875" cy="880353"/>
          </a:xfrm>
          <a:prstGeom prst="rect">
            <a:avLst/>
          </a:prstGeom>
        </p:spPr>
      </p:pic>
      <p:pic>
        <p:nvPicPr>
          <p:cNvPr id="2050" name="Picture 2">
            <a:extLst>
              <a:ext uri="{FF2B5EF4-FFF2-40B4-BE49-F238E27FC236}">
                <a16:creationId xmlns:a16="http://schemas.microsoft.com/office/drawing/2014/main" xmlns="" id="{D45784EC-2949-4C64-A994-00CD9EB80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1060292"/>
            <a:ext cx="4743450" cy="563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xmlns="" id="{18F1AF1B-1C1D-405F-B2D5-AB2A800D4D2D}"/>
              </a:ext>
            </a:extLst>
          </p:cNvPr>
          <p:cNvSpPr>
            <a:spLocks noGrp="1"/>
          </p:cNvSpPr>
          <p:nvPr>
            <p:ph type="title"/>
          </p:nvPr>
        </p:nvSpPr>
        <p:spPr>
          <a:xfrm>
            <a:off x="409574" y="-375577"/>
            <a:ext cx="4314826" cy="1581403"/>
          </a:xfrm>
        </p:spPr>
        <p:txBody>
          <a:bodyPr>
            <a:normAutofit fontScale="90000"/>
          </a:bodyPr>
          <a:lstStyle/>
          <a:p>
            <a:pPr>
              <a:lnSpc>
                <a:spcPct val="90000"/>
              </a:lnSpc>
            </a:pP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a:t>
            </a:r>
            <a:b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b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Nigeria</a:t>
            </a:r>
            <a:endParaRPr lang="en-AU" sz="37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B13417A-4962-45AA-BC12-BEDCA7765753}"/>
              </a:ext>
            </a:extLst>
          </p:cNvPr>
          <p:cNvSpPr>
            <a:spLocks noGrp="1"/>
          </p:cNvSpPr>
          <p:nvPr>
            <p:ph idx="1"/>
          </p:nvPr>
        </p:nvSpPr>
        <p:spPr>
          <a:xfrm>
            <a:off x="609600" y="1205827"/>
            <a:ext cx="5181282" cy="5490248"/>
          </a:xfrm>
        </p:spPr>
        <p:txBody>
          <a:bodyPr>
            <a:normAutofit/>
          </a:bodyPr>
          <a:lstStyle/>
          <a:p>
            <a:pPr>
              <a:lnSpc>
                <a:spcPct val="9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Producing areas: Kanoo, </a:t>
            </a:r>
            <a:r>
              <a:rPr lang="en-US" altLang="en-US" sz="2400" b="1" dirty="0" err="1">
                <a:solidFill>
                  <a:schemeClr val="tx2"/>
                </a:solidFill>
                <a:latin typeface="Calibri" panose="020F0502020204030204" pitchFamily="34" charset="0"/>
                <a:ea typeface="ＭＳ Ｐゴシック" panose="020B0600070205080204" pitchFamily="34" charset="-128"/>
                <a:cs typeface="Calibri" panose="020F0502020204030204" pitchFamily="34" charset="0"/>
              </a:rPr>
              <a:t>Laffia</a:t>
            </a: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 Benue  Taraba, Bauchi</a:t>
            </a:r>
          </a:p>
          <a:p>
            <a:pPr>
              <a:lnSpc>
                <a:spcPct val="9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Both white and mixed type available</a:t>
            </a:r>
          </a:p>
          <a:p>
            <a:pPr>
              <a:lnSpc>
                <a:spcPct val="9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Production about 300,000 MT</a:t>
            </a:r>
          </a:p>
          <a:p>
            <a:pPr>
              <a:lnSpc>
                <a:spcPct val="9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2021 crop expected same or better than last year</a:t>
            </a:r>
          </a:p>
          <a:p>
            <a:pPr>
              <a:lnSpc>
                <a:spcPct val="9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Main market: Japan, China, Turkey and Middle east</a:t>
            </a:r>
          </a:p>
          <a:p>
            <a:pPr>
              <a:lnSpc>
                <a:spcPct val="9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Logistics major issue</a:t>
            </a:r>
          </a:p>
          <a:p>
            <a:pPr>
              <a:lnSpc>
                <a:spcPct val="90000"/>
              </a:lnSpc>
              <a:buClrTx/>
              <a:buFont typeface="Wingdings" panose="05000000000000000000" pitchFamily="2" charset="2"/>
              <a:buChar char="Ø"/>
              <a:defRPr/>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Exchange is main concern </a:t>
            </a:r>
          </a:p>
          <a:p>
            <a:pPr>
              <a:lnSpc>
                <a:spcPct val="100000"/>
              </a:lnSpc>
            </a:pPr>
            <a:endParaRPr lang="en-AU" sz="1000" dirty="0">
              <a:solidFill>
                <a:schemeClr val="tx2"/>
              </a:solidFill>
            </a:endParaRPr>
          </a:p>
        </p:txBody>
      </p:sp>
      <p:sp>
        <p:nvSpPr>
          <p:cNvPr id="33" name="Rectangle 32">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00DE012-DB44-4C97-A3EE-6F2FACEC560F}"/>
              </a:ext>
            </a:extLst>
          </p:cNvPr>
          <p:cNvPicPr>
            <a:picLocks noChangeAspect="1"/>
          </p:cNvPicPr>
          <p:nvPr/>
        </p:nvPicPr>
        <p:blipFill>
          <a:blip r:embed="rId3"/>
          <a:stretch>
            <a:fillRect/>
          </a:stretch>
        </p:blipFill>
        <p:spPr>
          <a:xfrm>
            <a:off x="10029886" y="107633"/>
            <a:ext cx="2083875" cy="880353"/>
          </a:xfrm>
          <a:prstGeom prst="rect">
            <a:avLst/>
          </a:prstGeom>
        </p:spPr>
      </p:pic>
      <p:pic>
        <p:nvPicPr>
          <p:cNvPr id="11" name="Picture 10">
            <a:extLst>
              <a:ext uri="{FF2B5EF4-FFF2-40B4-BE49-F238E27FC236}">
                <a16:creationId xmlns:a16="http://schemas.microsoft.com/office/drawing/2014/main" xmlns="" id="{76D17A99-912B-4D3A-A9D6-46EF718C68D9}"/>
              </a:ext>
            </a:extLst>
          </p:cNvPr>
          <p:cNvPicPr>
            <a:picLocks noChangeAspect="1"/>
          </p:cNvPicPr>
          <p:nvPr/>
        </p:nvPicPr>
        <p:blipFill rotWithShape="1">
          <a:blip r:embed="rId4">
            <a:extLst>
              <a:ext uri="{28A0092B-C50C-407E-A947-70E740481C1C}">
                <a14:useLocalDpi xmlns:a14="http://schemas.microsoft.com/office/drawing/2010/main" val="0"/>
              </a:ext>
            </a:extLst>
          </a:blip>
          <a:srcRect l="854" r="3014" b="-1"/>
          <a:stretch/>
        </p:blipFill>
        <p:spPr bwMode="auto">
          <a:xfrm>
            <a:off x="6486301" y="1363563"/>
            <a:ext cx="5492199" cy="4970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11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xmlns="" id="{FBC8BBE5-981E-4B0B-9654-32B5668BF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xmlns="" id="{18F1AF1B-1C1D-405F-B2D5-AB2A800D4D2D}"/>
              </a:ext>
            </a:extLst>
          </p:cNvPr>
          <p:cNvSpPr>
            <a:spLocks noGrp="1"/>
          </p:cNvSpPr>
          <p:nvPr>
            <p:ph type="title"/>
          </p:nvPr>
        </p:nvSpPr>
        <p:spPr>
          <a:xfrm>
            <a:off x="78239" y="-375577"/>
            <a:ext cx="4646161" cy="1581403"/>
          </a:xfrm>
        </p:spPr>
        <p:txBody>
          <a:bodyPr>
            <a:normAutofit fontScale="90000"/>
          </a:bodyPr>
          <a:lstStyle/>
          <a:p>
            <a:pPr>
              <a:lnSpc>
                <a:spcPct val="90000"/>
              </a:lnSpc>
            </a:pP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a:t>
            </a:r>
            <a:b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br>
            <a:r>
              <a:rPr lang="en-US" sz="3700" b="1" dirty="0">
                <a:solidFill>
                  <a:schemeClr val="tx2"/>
                </a:solidFill>
                <a:latin typeface="Calibri" panose="020F0502020204030204" pitchFamily="34" charset="0"/>
                <a:ea typeface="ＭＳ Ｐゴシック" pitchFamily="-103" charset="-128"/>
                <a:cs typeface="Calibri" panose="020F0502020204030204" pitchFamily="34" charset="0"/>
              </a:rPr>
              <a:t>	Burkina Faso/Allied</a:t>
            </a:r>
            <a:endParaRPr lang="en-AU" sz="3700" dirty="0">
              <a:solidFill>
                <a:schemeClr val="tx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3B13417A-4962-45AA-BC12-BEDCA7765753}"/>
              </a:ext>
            </a:extLst>
          </p:cNvPr>
          <p:cNvSpPr>
            <a:spLocks noGrp="1"/>
          </p:cNvSpPr>
          <p:nvPr>
            <p:ph idx="1"/>
          </p:nvPr>
        </p:nvSpPr>
        <p:spPr>
          <a:xfrm>
            <a:off x="609600" y="1205827"/>
            <a:ext cx="5181282" cy="5490248"/>
          </a:xfrm>
        </p:spPr>
        <p:txBody>
          <a:bodyPr>
            <a:normAutofit/>
          </a:bodyPr>
          <a:lstStyle/>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Main countries: Burkina, Mali, Togo, Senegal</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Both whitish and mixed type </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Main markets: China and Japan</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Last year estimate: 200/210,000 MT</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Burkina now </a:t>
            </a:r>
            <a:r>
              <a:rPr lang="en-US" altLang="en-US" sz="2400" b="1" dirty="0" err="1">
                <a:solidFill>
                  <a:schemeClr val="tx2"/>
                </a:solidFill>
                <a:latin typeface="Calibri" panose="020F0502020204030204" pitchFamily="34" charset="0"/>
                <a:ea typeface="ＭＳ Ｐゴシック" panose="020B0600070205080204" pitchFamily="34" charset="-128"/>
                <a:cs typeface="Calibri" panose="020F0502020204030204" pitchFamily="34" charset="0"/>
              </a:rPr>
              <a:t>dft</a:t>
            </a: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 but still not active</a:t>
            </a:r>
          </a:p>
          <a:p>
            <a:pPr>
              <a:lnSpc>
                <a:spcPct val="100000"/>
              </a:lnSpc>
              <a:buClrTx/>
              <a:buFont typeface="Wingdings" panose="05000000000000000000" pitchFamily="2" charset="2"/>
              <a:buChar char="Ø"/>
            </a:pPr>
            <a:r>
              <a:rPr lang="en-US" altLang="en-US" sz="24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Crop to start from November</a:t>
            </a:r>
          </a:p>
          <a:p>
            <a:pPr>
              <a:lnSpc>
                <a:spcPct val="100000"/>
              </a:lnSpc>
            </a:pPr>
            <a:endParaRPr lang="en-AU" sz="1000" dirty="0">
              <a:solidFill>
                <a:schemeClr val="tx2"/>
              </a:solidFill>
            </a:endParaRPr>
          </a:p>
        </p:txBody>
      </p:sp>
      <p:sp>
        <p:nvSpPr>
          <p:cNvPr id="33" name="Rectangle 32">
            <a:extLst>
              <a:ext uri="{FF2B5EF4-FFF2-40B4-BE49-F238E27FC236}">
                <a16:creationId xmlns:a16="http://schemas.microsoft.com/office/drawing/2014/main" xmlns="" id="{094C9708-F6A4-4956-B261-A4A2C4DFEB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xmlns="" id="{592DB257-3E16-4A3C-9E28-468282812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xmlns="" id="{487685E6-1160-459B-8C70-301404C06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00DE012-DB44-4C97-A3EE-6F2FACEC560F}"/>
              </a:ext>
            </a:extLst>
          </p:cNvPr>
          <p:cNvPicPr>
            <a:picLocks noChangeAspect="1"/>
          </p:cNvPicPr>
          <p:nvPr/>
        </p:nvPicPr>
        <p:blipFill>
          <a:blip r:embed="rId3"/>
          <a:stretch>
            <a:fillRect/>
          </a:stretch>
        </p:blipFill>
        <p:spPr>
          <a:xfrm>
            <a:off x="10029886" y="107633"/>
            <a:ext cx="2083875" cy="880353"/>
          </a:xfrm>
          <a:prstGeom prst="rect">
            <a:avLst/>
          </a:prstGeom>
        </p:spPr>
      </p:pic>
      <p:pic>
        <p:nvPicPr>
          <p:cNvPr id="12" name="Picture 11">
            <a:extLst>
              <a:ext uri="{FF2B5EF4-FFF2-40B4-BE49-F238E27FC236}">
                <a16:creationId xmlns:a16="http://schemas.microsoft.com/office/drawing/2014/main" xmlns="" id="{E1022A69-FD63-4821-AD13-6D58CFA56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276863" y="1705267"/>
            <a:ext cx="5886674" cy="4240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395515"/>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897</TotalTime>
  <Words>754</Words>
  <Application>Microsoft Office PowerPoint</Application>
  <PresentationFormat>Widescreen</PresentationFormat>
  <Paragraphs>145</Paragraphs>
  <Slides>20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4</vt:i4>
      </vt:variant>
      <vt:variant>
        <vt:lpstr>Slide Titles</vt:lpstr>
      </vt:variant>
      <vt:variant>
        <vt:i4>20</vt:i4>
      </vt:variant>
    </vt:vector>
  </HeadingPairs>
  <TitlesOfParts>
    <vt:vector size="33" baseType="lpstr">
      <vt:lpstr>ＭＳ Ｐゴシック</vt:lpstr>
      <vt:lpstr>Arial</vt:lpstr>
      <vt:lpstr>Avenir Next LT Pro</vt:lpstr>
      <vt:lpstr>AvenirNext LT Pro Medium</vt:lpstr>
      <vt:lpstr>Calibri</vt:lpstr>
      <vt:lpstr>Times New Roman</vt:lpstr>
      <vt:lpstr>Wingdings</vt:lpstr>
      <vt:lpstr>Wingdings 2</vt:lpstr>
      <vt:lpstr>BlockprintVTI</vt:lpstr>
      <vt:lpstr>C:\Users\abhi_\Desktop\sesame seeds.xlsx!Sheet1!R5C3:R11C6</vt:lpstr>
      <vt:lpstr>C:\Users\abhi_\Desktop\sesame seeds.xlsx!Sheet1![sesame seeds.xlsx]Sheet1 Chart 1</vt:lpstr>
      <vt:lpstr>C:\Users\abhi_\Desktop\sesame seeds.xlsx!Sheet2!R4C3:R14C4</vt:lpstr>
      <vt:lpstr>C:\Users\abhi_\Desktop\sesame seeds.xlsx!Sheet2![sesame seeds.xlsx]Sheet2 Chart 1</vt:lpstr>
      <vt:lpstr> Outlook of Sesame Seed Crop in East and West Africa </vt:lpstr>
      <vt:lpstr>Outlook of Sesame  Seed Crop in        Africa                 Scenario             2021/22</vt:lpstr>
      <vt:lpstr>     Scope</vt:lpstr>
      <vt:lpstr>     African Producing Countries</vt:lpstr>
      <vt:lpstr>            Tanzania</vt:lpstr>
      <vt:lpstr>            Mozambique</vt:lpstr>
      <vt:lpstr>            Uganda</vt:lpstr>
      <vt:lpstr>            Nigeria</vt:lpstr>
      <vt:lpstr>           Burkina Faso/Allied</vt:lpstr>
      <vt:lpstr>        Africa Production</vt:lpstr>
      <vt:lpstr>    China Imports – Jan to Aug 2021</vt:lpstr>
      <vt:lpstr>    Trends           and             Current                  Stock</vt:lpstr>
      <vt:lpstr>    Trends           and             Current                  Stock</vt:lpstr>
      <vt:lpstr>    Trends           and             Current                  Stock</vt:lpstr>
      <vt:lpstr>    Trends           and             Current                  Stock</vt:lpstr>
      <vt:lpstr>    Trends            and    Demand</vt:lpstr>
      <vt:lpstr>Future Direction of         Market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AFRICAN SESAME SEED SCENARIO</dc:title>
  <dc:creator>Abhishek Bhargava</dc:creator>
  <cp:lastModifiedBy>Madhavika Waghela</cp:lastModifiedBy>
  <cp:revision>69</cp:revision>
  <cp:lastPrinted>2021-10-14T10:40:28Z</cp:lastPrinted>
  <dcterms:created xsi:type="dcterms:W3CDTF">2020-10-10T14:00:33Z</dcterms:created>
  <dcterms:modified xsi:type="dcterms:W3CDTF">2021-10-20T07:49:18Z</dcterms:modified>
</cp:coreProperties>
</file>