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1" r:id="rId2"/>
    <p:sldId id="409" r:id="rId3"/>
    <p:sldId id="323" r:id="rId4"/>
    <p:sldId id="328" r:id="rId5"/>
    <p:sldId id="418" r:id="rId6"/>
    <p:sldId id="413" r:id="rId7"/>
    <p:sldId id="420" r:id="rId8"/>
    <p:sldId id="416" r:id="rId9"/>
    <p:sldId id="417" r:id="rId10"/>
    <p:sldId id="305" r:id="rId11"/>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20">
          <p15:clr>
            <a:srgbClr val="A4A3A4"/>
          </p15:clr>
        </p15:guide>
        <p15:guide id="3" orient="horz" pos="119">
          <p15:clr>
            <a:srgbClr val="A4A3A4"/>
          </p15:clr>
        </p15:guide>
        <p15:guide id="4" orient="horz" pos="941">
          <p15:clr>
            <a:srgbClr val="A4A3A4"/>
          </p15:clr>
        </p15:guide>
        <p15:guide id="5" pos="2880">
          <p15:clr>
            <a:srgbClr val="A4A3A4"/>
          </p15:clr>
        </p15:guide>
        <p15:guide id="6" pos="5556">
          <p15:clr>
            <a:srgbClr val="A4A3A4"/>
          </p15:clr>
        </p15:guide>
        <p15:guide id="7" pos="5692">
          <p15:clr>
            <a:srgbClr val="A4A3A4"/>
          </p15:clr>
        </p15:guide>
        <p15:guide id="8" pos="68">
          <p15:clr>
            <a:srgbClr val="A4A3A4"/>
          </p15:clr>
        </p15:guide>
        <p15:guide id="9" pos="204">
          <p15:clr>
            <a:srgbClr val="A4A3A4"/>
          </p15:clr>
        </p15:guide>
        <p15:guide id="10" pos="3923">
          <p15:clr>
            <a:srgbClr val="A4A3A4"/>
          </p15:clr>
        </p15:guide>
        <p15:guide id="11" pos="4059">
          <p15:clr>
            <a:srgbClr val="A4A3A4"/>
          </p15:clr>
        </p15:guide>
        <p15:guide id="12" pos="2835">
          <p15:clr>
            <a:srgbClr val="A4A3A4"/>
          </p15:clr>
        </p15:guide>
        <p15:guide id="13" pos="294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3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un Chawla" initials="TC" lastIdx="1" clrIdx="0">
    <p:extLst>
      <p:ext uri="{19B8F6BF-5375-455C-9EA6-DF929625EA0E}">
        <p15:presenceInfo xmlns:p15="http://schemas.microsoft.com/office/powerpoint/2012/main" userId="Tarun Chaw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orient="horz" pos="4020"/>
        <p:guide orient="horz" pos="119"/>
        <p:guide orient="horz" pos="941"/>
        <p:guide pos="2880"/>
        <p:guide pos="5556"/>
        <p:guide pos="5692"/>
        <p:guide pos="68"/>
        <p:guide pos="204"/>
        <p:guide pos="3923"/>
        <p:guide pos="4059"/>
        <p:guide pos="2835"/>
        <p:guide pos="2942"/>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31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r>
              <a:rPr lang="en-US" altLang="zh-CN" dirty="0"/>
              <a:t>Sesame Bu: AOP FY 2020</a:t>
            </a:r>
            <a:endParaRPr lang="zh-CN" altLang="en-US"/>
          </a:p>
        </p:txBody>
      </p:sp>
      <p:sp>
        <p:nvSpPr>
          <p:cNvPr id="3" name="日期占位符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9D77491F-29B8-4310-9444-2A006D6643A1}" type="datetimeFigureOut">
              <a:rPr lang="zh-CN" altLang="en-US" smtClean="0"/>
              <a:pPr/>
              <a:t>2021/10/18</a:t>
            </a:fld>
            <a:endParaRPr lang="zh-CN" altLang="en-US"/>
          </a:p>
        </p:txBody>
      </p:sp>
      <p:sp>
        <p:nvSpPr>
          <p:cNvPr id="4" name="页脚占位符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299E81FE-A557-475D-8A68-7BAF95ECCD7C}" type="slidenum">
              <a:rPr lang="zh-CN" altLang="en-US" smtClean="0"/>
              <a:pPr/>
              <a:t>‹#›</a:t>
            </a:fld>
            <a:endParaRPr lang="zh-CN" altLang="en-US"/>
          </a:p>
        </p:txBody>
      </p:sp>
    </p:spTree>
    <p:extLst>
      <p:ext uri="{BB962C8B-B14F-4D97-AF65-F5344CB8AC3E}">
        <p14:creationId xmlns:p14="http://schemas.microsoft.com/office/powerpoint/2010/main" val="401342916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r>
              <a:rPr lang="en-GB" dirty="0"/>
              <a:t>Sesame Bu: AOP FY 2020</a:t>
            </a:r>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D1458B9B-B7E9-4216-9415-1E06AFF6A681}" type="datetimeFigureOut">
              <a:rPr lang="en-GB" smtClean="0"/>
              <a:pPr/>
              <a:t>18/10/2021</a:t>
            </a:fld>
            <a:endParaRPr lang="en-GB" dirty="0"/>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BDFB5365-A6A4-4589-A13A-CE27C7605A6F}" type="slidenum">
              <a:rPr lang="en-GB" smtClean="0"/>
              <a:pPr/>
              <a:t>‹#›</a:t>
            </a:fld>
            <a:endParaRPr lang="en-GB" dirty="0"/>
          </a:p>
        </p:txBody>
      </p:sp>
    </p:spTree>
    <p:extLst>
      <p:ext uri="{BB962C8B-B14F-4D97-AF65-F5344CB8AC3E}">
        <p14:creationId xmlns:p14="http://schemas.microsoft.com/office/powerpoint/2010/main" val="137167819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DFB5365-A6A4-4589-A13A-CE27C7605A6F}" type="slidenum">
              <a:rPr lang="en-GB" smtClean="0"/>
              <a:pPr/>
              <a:t>1</a:t>
            </a:fld>
            <a:endParaRPr lang="en-GB" dirty="0"/>
          </a:p>
        </p:txBody>
      </p:sp>
      <p:sp>
        <p:nvSpPr>
          <p:cNvPr id="5" name="Header Placeholder 4"/>
          <p:cNvSpPr>
            <a:spLocks noGrp="1"/>
          </p:cNvSpPr>
          <p:nvPr>
            <p:ph type="hdr" sz="quarter" idx="11"/>
          </p:nvPr>
        </p:nvSpPr>
        <p:spPr/>
        <p:txBody>
          <a:bodyPr/>
          <a:lstStyle/>
          <a:p>
            <a:r>
              <a:rPr lang="en-GB" dirty="0"/>
              <a:t>Sesame Bu: AOP FY 2020</a:t>
            </a:r>
          </a:p>
        </p:txBody>
      </p:sp>
    </p:spTree>
    <p:extLst>
      <p:ext uri="{BB962C8B-B14F-4D97-AF65-F5344CB8AC3E}">
        <p14:creationId xmlns:p14="http://schemas.microsoft.com/office/powerpoint/2010/main" val="71165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GB" dirty="0"/>
              <a:t>Sesame Bu: AOP FY 2020</a:t>
            </a:r>
          </a:p>
        </p:txBody>
      </p:sp>
      <p:sp>
        <p:nvSpPr>
          <p:cNvPr id="5" name="Slide Number Placeholder 4"/>
          <p:cNvSpPr>
            <a:spLocks noGrp="1"/>
          </p:cNvSpPr>
          <p:nvPr>
            <p:ph type="sldNum" sz="quarter" idx="5"/>
          </p:nvPr>
        </p:nvSpPr>
        <p:spPr/>
        <p:txBody>
          <a:bodyPr/>
          <a:lstStyle/>
          <a:p>
            <a:fld id="{BDFB5365-A6A4-4589-A13A-CE27C7605A6F}" type="slidenum">
              <a:rPr lang="en-GB" smtClean="0"/>
              <a:pPr/>
              <a:t>8</a:t>
            </a:fld>
            <a:endParaRPr lang="en-GB" dirty="0"/>
          </a:p>
        </p:txBody>
      </p:sp>
    </p:spTree>
    <p:extLst>
      <p:ext uri="{BB962C8B-B14F-4D97-AF65-F5344CB8AC3E}">
        <p14:creationId xmlns:p14="http://schemas.microsoft.com/office/powerpoint/2010/main" val="17637495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3CE9C7D-BD91-4CE4-A466-29CCFDDFD40A}" type="slidenum">
              <a:rPr lang="en-GB" smtClean="0"/>
              <a:pPr/>
              <a:t>‹#›</a:t>
            </a:fld>
            <a:endParaRPr lang="en-GB" dirty="0"/>
          </a:p>
        </p:txBody>
      </p:sp>
      <p:sp>
        <p:nvSpPr>
          <p:cNvPr id="8" name="Subtitle 2"/>
          <p:cNvSpPr txBox="1">
            <a:spLocks/>
          </p:cNvSpPr>
          <p:nvPr userDrawn="1"/>
        </p:nvSpPr>
        <p:spPr>
          <a:xfrm>
            <a:off x="0" y="4869160"/>
            <a:ext cx="3491880" cy="792088"/>
          </a:xfrm>
          <a:prstGeom prst="rect">
            <a:avLst/>
          </a:prstGeom>
        </p:spPr>
        <p:txBody>
          <a:bodyPr lIns="324000">
            <a:normAutofit/>
          </a:bodyPr>
          <a:lstStyle>
            <a:lvl1pPr marL="0" indent="0" algn="l" defTabSz="457200" rtl="0" eaLnBrk="1" latinLnBrk="0" hangingPunct="1">
              <a:lnSpc>
                <a:spcPts val="1260"/>
              </a:lnSpc>
              <a:spcBef>
                <a:spcPct val="0"/>
              </a:spcBef>
              <a:buFont typeface="Arial" panose="020B0604020202020204" pitchFamily="34" charset="0"/>
              <a:buNone/>
              <a:defRPr lang="en-GB" sz="1050" i="1" kern="1200" dirty="0">
                <a:solidFill>
                  <a:schemeClr val="bg1"/>
                </a:solidFill>
                <a:latin typeface="+mn-lt"/>
                <a:ea typeface="+mj-ea"/>
                <a:cs typeface="Georgia"/>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a:t>Click with the right mouse button on the graphic and choose change picture</a:t>
            </a:r>
          </a:p>
        </p:txBody>
      </p:sp>
      <p:pic>
        <p:nvPicPr>
          <p:cNvPr id="7" name="Picture 6" descr="ETG Logo">
            <a:extLst>
              <a:ext uri="{FF2B5EF4-FFF2-40B4-BE49-F238E27FC236}">
                <a16:creationId xmlns:a16="http://schemas.microsoft.com/office/drawing/2014/main" id="{A88E207C-3BF8-446B-80A2-C1BB6E3DF260}"/>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33050" y="330250"/>
            <a:ext cx="1571398" cy="866501"/>
          </a:xfrm>
          <a:prstGeom prst="rect">
            <a:avLst/>
          </a:prstGeom>
          <a:noFill/>
          <a:ln>
            <a:noFill/>
          </a:ln>
        </p:spPr>
      </p:pic>
      <p:pic>
        <p:nvPicPr>
          <p:cNvPr id="3" name="Picture 2" descr="A close up of food&#10;&#10;Description automatically generated">
            <a:extLst>
              <a:ext uri="{FF2B5EF4-FFF2-40B4-BE49-F238E27FC236}">
                <a16:creationId xmlns:a16="http://schemas.microsoft.com/office/drawing/2014/main" id="{33984245-7EFF-4A63-A219-0956275294B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90625" y="1476375"/>
            <a:ext cx="6429375" cy="3576340"/>
          </a:xfrm>
          <a:prstGeom prst="rect">
            <a:avLst/>
          </a:prstGeom>
        </p:spPr>
      </p:pic>
    </p:spTree>
    <p:extLst>
      <p:ext uri="{BB962C8B-B14F-4D97-AF65-F5344CB8AC3E}">
        <p14:creationId xmlns:p14="http://schemas.microsoft.com/office/powerpoint/2010/main" val="347495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dirty="0"/>
              <a:t>Presentation Title</a:t>
            </a:r>
          </a:p>
        </p:txBody>
      </p:sp>
      <p:cxnSp>
        <p:nvCxnSpPr>
          <p:cNvPr id="7" name="Straight Connector 6"/>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7"/>
          <p:cNvSpPr>
            <a:spLocks noGrp="1"/>
          </p:cNvSpPr>
          <p:nvPr>
            <p:ph type="sldNum" sz="quarter" idx="12"/>
          </p:nvPr>
        </p:nvSpPr>
        <p:spPr/>
        <p:txBody>
          <a:bodyPr/>
          <a:lstStyle/>
          <a:p>
            <a:fld id="{366D8112-1D09-44AB-BD25-659ADE5441BA}" type="slidenum">
              <a:rPr lang="en-GB" smtClean="0"/>
              <a:pPr/>
              <a:t>‹#›</a:t>
            </a:fld>
            <a:endParaRPr lang="en-GB" dirty="0"/>
          </a:p>
        </p:txBody>
      </p:sp>
      <p:cxnSp>
        <p:nvCxnSpPr>
          <p:cNvPr id="10" name="Straight Connector 9"/>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1" name="Picture 10" descr="ETG Logo">
            <a:extLst>
              <a:ext uri="{FF2B5EF4-FFF2-40B4-BE49-F238E27FC236}">
                <a16:creationId xmlns:a16="http://schemas.microsoft.com/office/drawing/2014/main" id="{59E1A976-0E43-4598-98E7-B55378125137}"/>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349421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ngle Chart/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dirty="0"/>
              <a:t>Presentation Title</a:t>
            </a:r>
          </a:p>
        </p:txBody>
      </p:sp>
      <p:cxnSp>
        <p:nvCxnSpPr>
          <p:cNvPr id="7" name="Straight Connector 6"/>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7"/>
          <p:cNvSpPr>
            <a:spLocks noGrp="1"/>
          </p:cNvSpPr>
          <p:nvPr>
            <p:ph type="sldNum" sz="quarter" idx="12"/>
          </p:nvPr>
        </p:nvSpPr>
        <p:spPr/>
        <p:txBody>
          <a:bodyPr/>
          <a:lstStyle/>
          <a:p>
            <a:fld id="{366D8112-1D09-44AB-BD25-659ADE5441BA}" type="slidenum">
              <a:rPr lang="en-GB" smtClean="0"/>
              <a:pPr/>
              <a:t>‹#›</a:t>
            </a:fld>
            <a:endParaRPr lang="en-GB" dirty="0"/>
          </a:p>
        </p:txBody>
      </p:sp>
      <p:sp>
        <p:nvSpPr>
          <p:cNvPr id="5" name="Content Placeholder 4"/>
          <p:cNvSpPr>
            <a:spLocks noGrp="1"/>
          </p:cNvSpPr>
          <p:nvPr>
            <p:ph sz="quarter" idx="13"/>
          </p:nvPr>
        </p:nvSpPr>
        <p:spPr>
          <a:xfrm>
            <a:off x="323850" y="1422000"/>
            <a:ext cx="8496300" cy="4887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0" name="Straight Connector 9"/>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ETG Logo">
            <a:extLst>
              <a:ext uri="{FF2B5EF4-FFF2-40B4-BE49-F238E27FC236}">
                <a16:creationId xmlns:a16="http://schemas.microsoft.com/office/drawing/2014/main" id="{4F86EDDF-5E9A-4844-8360-370A565128C9}"/>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114646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accent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323528" y="5274508"/>
            <a:ext cx="3600400" cy="1087770"/>
          </a:xfrm>
        </p:spPr>
        <p:txBody>
          <a:bodyPr>
            <a:normAutofit/>
          </a:bodyPr>
          <a:lstStyle>
            <a:lvl1pPr marL="0" algn="l" defTabSz="457200" rtl="0" eaLnBrk="1" latinLnBrk="0" hangingPunct="1">
              <a:spcBef>
                <a:spcPct val="0"/>
              </a:spcBef>
              <a:buNone/>
              <a:defRPr lang="en-GB" sz="1600" kern="1200" baseline="30000" dirty="0">
                <a:solidFill>
                  <a:schemeClr val="bg1"/>
                </a:solidFill>
                <a:latin typeface="Arial"/>
                <a:ea typeface="+mj-ea"/>
                <a:cs typeface="Arial"/>
              </a:defRPr>
            </a:lvl1pPr>
          </a:lstStyle>
          <a:p>
            <a:r>
              <a:rPr lang="en-US"/>
              <a:t>Click to edit Master title style</a:t>
            </a:r>
            <a:endParaRPr lang="en-GB" dirty="0"/>
          </a:p>
        </p:txBody>
      </p:sp>
      <p:sp>
        <p:nvSpPr>
          <p:cNvPr id="4" name="Title 1"/>
          <p:cNvSpPr txBox="1">
            <a:spLocks/>
          </p:cNvSpPr>
          <p:nvPr userDrawn="1"/>
        </p:nvSpPr>
        <p:spPr>
          <a:xfrm>
            <a:off x="319621" y="5711890"/>
            <a:ext cx="3153829" cy="102947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1600" dirty="0">
              <a:solidFill>
                <a:schemeClr val="bg1"/>
              </a:solidFill>
              <a:latin typeface="Arial"/>
              <a:cs typeface="Arial"/>
            </a:endParaRPr>
          </a:p>
        </p:txBody>
      </p:sp>
      <p:pic>
        <p:nvPicPr>
          <p:cNvPr id="7" name="Picture 6" descr="ETG Logo">
            <a:extLst>
              <a:ext uri="{FF2B5EF4-FFF2-40B4-BE49-F238E27FC236}">
                <a16:creationId xmlns:a16="http://schemas.microsoft.com/office/drawing/2014/main" id="{20D989CA-1317-4DE0-BA28-168755970D1E}"/>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285880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Editable">
    <p:spTree>
      <p:nvGrpSpPr>
        <p:cNvPr id="1" name=""/>
        <p:cNvGrpSpPr/>
        <p:nvPr/>
      </p:nvGrpSpPr>
      <p:grpSpPr>
        <a:xfrm>
          <a:off x="0" y="0"/>
          <a:ext cx="0" cy="0"/>
          <a:chOff x="0" y="0"/>
          <a:chExt cx="0" cy="0"/>
        </a:xfrm>
      </p:grpSpPr>
      <p:sp>
        <p:nvSpPr>
          <p:cNvPr id="11" name="Title 1"/>
          <p:cNvSpPr>
            <a:spLocks noGrp="1"/>
          </p:cNvSpPr>
          <p:nvPr>
            <p:ph type="ctrTitle"/>
          </p:nvPr>
        </p:nvSpPr>
        <p:spPr>
          <a:xfrm>
            <a:off x="0" y="3861048"/>
            <a:ext cx="3995936" cy="1616963"/>
          </a:xfrm>
          <a:noFill/>
        </p:spPr>
        <p:txBody>
          <a:bodyPr lIns="324000" tIns="216000" rIns="324000" bIns="216000" anchor="t" anchorCtr="0">
            <a:normAutofit/>
          </a:bodyPr>
          <a:lstStyle>
            <a:lvl1pPr marL="0" algn="l" defTabSz="457200" rtl="0" eaLnBrk="1" latinLnBrk="0" hangingPunct="1">
              <a:spcBef>
                <a:spcPct val="0"/>
              </a:spcBef>
              <a:buNone/>
              <a:defRPr lang="en-GB" sz="2400" kern="1200" dirty="0">
                <a:solidFill>
                  <a:schemeClr val="tx1"/>
                </a:solidFill>
                <a:latin typeface="Arial"/>
                <a:ea typeface="+mj-ea"/>
                <a:cs typeface="Arial"/>
              </a:defRPr>
            </a:lvl1pPr>
          </a:lstStyle>
          <a:p>
            <a:r>
              <a:rPr lang="en-US"/>
              <a:t>Click to edit Master title style</a:t>
            </a:r>
            <a:endParaRPr lang="en-GB" dirty="0"/>
          </a:p>
        </p:txBody>
      </p:sp>
      <p:sp>
        <p:nvSpPr>
          <p:cNvPr id="6" name="Subtitle 2"/>
          <p:cNvSpPr txBox="1">
            <a:spLocks/>
          </p:cNvSpPr>
          <p:nvPr userDrawn="1"/>
        </p:nvSpPr>
        <p:spPr>
          <a:xfrm>
            <a:off x="0" y="4869160"/>
            <a:ext cx="3491880" cy="792088"/>
          </a:xfrm>
          <a:prstGeom prst="rect">
            <a:avLst/>
          </a:prstGeom>
        </p:spPr>
        <p:txBody>
          <a:bodyPr lIns="324000">
            <a:normAutofit/>
          </a:bodyPr>
          <a:lstStyle>
            <a:lvl1pPr marL="0" indent="0" algn="l" defTabSz="457200" rtl="0" eaLnBrk="1" latinLnBrk="0" hangingPunct="1">
              <a:lnSpc>
                <a:spcPts val="1260"/>
              </a:lnSpc>
              <a:spcBef>
                <a:spcPct val="0"/>
              </a:spcBef>
              <a:buFont typeface="Arial" panose="020B0604020202020204" pitchFamily="34" charset="0"/>
              <a:buNone/>
              <a:defRPr lang="en-GB" sz="1050" i="1" kern="1200" dirty="0">
                <a:solidFill>
                  <a:schemeClr val="bg1"/>
                </a:solidFill>
                <a:latin typeface="+mn-lt"/>
                <a:ea typeface="+mj-ea"/>
                <a:cs typeface="Georgia"/>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dirty="0"/>
              <a:t>Click with the right mouse button on the graphic and choose change picture</a:t>
            </a:r>
          </a:p>
        </p:txBody>
      </p:sp>
      <p:pic>
        <p:nvPicPr>
          <p:cNvPr id="5" name="Picture 4" descr="ETG Logo">
            <a:extLst>
              <a:ext uri="{FF2B5EF4-FFF2-40B4-BE49-F238E27FC236}">
                <a16:creationId xmlns:a16="http://schemas.microsoft.com/office/drawing/2014/main" id="{2C1C5E1B-9304-4EE6-AC1F-D726C17C433A}"/>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60232" y="330250"/>
            <a:ext cx="1571398" cy="866501"/>
          </a:xfrm>
          <a:prstGeom prst="rect">
            <a:avLst/>
          </a:prstGeom>
          <a:noFill/>
          <a:ln>
            <a:noFill/>
          </a:ln>
        </p:spPr>
      </p:pic>
    </p:spTree>
    <p:extLst>
      <p:ext uri="{BB962C8B-B14F-4D97-AF65-F5344CB8AC3E}">
        <p14:creationId xmlns:p14="http://schemas.microsoft.com/office/powerpoint/2010/main" val="26279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Graphic Option 1">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dirty="0"/>
              <a:t>Click to edit Master title style</a:t>
            </a:r>
            <a:endParaRPr lang="en-GB" dirty="0"/>
          </a:p>
        </p:txBody>
      </p:sp>
      <p:sp>
        <p:nvSpPr>
          <p:cNvPr id="10" name="Footer Placeholder 9"/>
          <p:cNvSpPr>
            <a:spLocks noGrp="1"/>
          </p:cNvSpPr>
          <p:nvPr>
            <p:ph type="ftr" sz="quarter" idx="10"/>
          </p:nvPr>
        </p:nvSpPr>
        <p:spPr/>
        <p:txBody>
          <a:bodyPr/>
          <a:lstStyle/>
          <a:p>
            <a:r>
              <a:rPr lang="en-AU" dirty="0"/>
              <a:t>Global Overview of Peanut Market</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13"/>
          <p:cNvSpPr>
            <a:spLocks noGrp="1"/>
          </p:cNvSpPr>
          <p:nvPr>
            <p:ph sz="quarter" idx="12"/>
          </p:nvPr>
        </p:nvSpPr>
        <p:spPr>
          <a:xfrm>
            <a:off x="323850" y="1422000"/>
            <a:ext cx="5937250" cy="495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9" name="Straight Connector 8"/>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ETG Logo">
            <a:extLst>
              <a:ext uri="{FF2B5EF4-FFF2-40B4-BE49-F238E27FC236}">
                <a16:creationId xmlns:a16="http://schemas.microsoft.com/office/drawing/2014/main" id="{01CFED0B-2B37-4597-AEF4-163A74DC672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15329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Graphic Option 2">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a:t>Click to edit Master title style</a:t>
            </a:r>
            <a:endParaRPr lang="en-GB" dirty="0"/>
          </a:p>
        </p:txBody>
      </p:sp>
      <p:sp>
        <p:nvSpPr>
          <p:cNvPr id="10" name="Footer Placeholder 9"/>
          <p:cNvSpPr>
            <a:spLocks noGrp="1"/>
          </p:cNvSpPr>
          <p:nvPr>
            <p:ph type="ftr" sz="quarter" idx="10"/>
          </p:nvPr>
        </p:nvSpPr>
        <p:spPr/>
        <p:txBody>
          <a:bodyPr/>
          <a:lstStyle/>
          <a:p>
            <a:r>
              <a:rPr lang="en-GB" dirty="0"/>
              <a:t>Presentation Title</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323850" y="1422000"/>
            <a:ext cx="4176713" cy="4959750"/>
          </a:xfrm>
        </p:spPr>
        <p:txBody>
          <a:bodyPr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9" name="Straight Connector 8"/>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ETG Logo">
            <a:extLst>
              <a:ext uri="{FF2B5EF4-FFF2-40B4-BE49-F238E27FC236}">
                <a16:creationId xmlns:a16="http://schemas.microsoft.com/office/drawing/2014/main" id="{8AAA9AF8-A32B-4FBB-B89A-17BA409DDA31}"/>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20363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 and Graphic Option 1">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dirty="0"/>
              <a:t>Click to edit Master title style</a:t>
            </a:r>
            <a:endParaRPr lang="en-GB" dirty="0"/>
          </a:p>
        </p:txBody>
      </p:sp>
      <p:sp>
        <p:nvSpPr>
          <p:cNvPr id="10" name="Footer Placeholder 9"/>
          <p:cNvSpPr>
            <a:spLocks noGrp="1"/>
          </p:cNvSpPr>
          <p:nvPr>
            <p:ph type="ftr" sz="quarter" idx="10"/>
          </p:nvPr>
        </p:nvSpPr>
        <p:spPr/>
        <p:txBody>
          <a:bodyPr/>
          <a:lstStyle/>
          <a:p>
            <a:r>
              <a:rPr lang="en-AU" dirty="0"/>
              <a:t>Global Overview of Peanut Market</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13"/>
          <p:cNvSpPr>
            <a:spLocks noGrp="1"/>
          </p:cNvSpPr>
          <p:nvPr>
            <p:ph sz="quarter" idx="12"/>
          </p:nvPr>
        </p:nvSpPr>
        <p:spPr>
          <a:xfrm>
            <a:off x="323850" y="1422000"/>
            <a:ext cx="5937250" cy="495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9" name="Straight Connector 8"/>
          <p:cNvCxnSpPr/>
          <p:nvPr userDrawn="1"/>
        </p:nvCxnSpPr>
        <p:spPr>
          <a:xfrm>
            <a:off x="107504" y="6525344"/>
            <a:ext cx="8934451" cy="0"/>
          </a:xfrm>
          <a:prstGeom prst="line">
            <a:avLst/>
          </a:prstGeom>
          <a:ln w="12700" cmpd="sng">
            <a:solidFill>
              <a:srgbClr val="A0C800"/>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ETG Logo">
            <a:extLst>
              <a:ext uri="{FF2B5EF4-FFF2-40B4-BE49-F238E27FC236}">
                <a16:creationId xmlns:a16="http://schemas.microsoft.com/office/drawing/2014/main" id="{01CFED0B-2B37-4597-AEF4-163A74DC672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114693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With Text ">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a:t>Click to edit Master title style</a:t>
            </a:r>
            <a:endParaRPr lang="en-GB" dirty="0"/>
          </a:p>
        </p:txBody>
      </p:sp>
      <p:sp>
        <p:nvSpPr>
          <p:cNvPr id="10" name="Footer Placeholder 9"/>
          <p:cNvSpPr>
            <a:spLocks noGrp="1"/>
          </p:cNvSpPr>
          <p:nvPr>
            <p:ph type="ftr" sz="quarter" idx="10"/>
          </p:nvPr>
        </p:nvSpPr>
        <p:spPr/>
        <p:txBody>
          <a:bodyPr/>
          <a:lstStyle/>
          <a:p>
            <a:r>
              <a:rPr lang="en-GB" dirty="0"/>
              <a:t>Presentation Title</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324000" y="1422000"/>
            <a:ext cx="8496300" cy="4968974"/>
          </a:xfrm>
        </p:spPr>
        <p:txBody>
          <a:bodyPr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9" name="Straight Connector 8"/>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ETG Logo">
            <a:extLst>
              <a:ext uri="{FF2B5EF4-FFF2-40B4-BE49-F238E27FC236}">
                <a16:creationId xmlns:a16="http://schemas.microsoft.com/office/drawing/2014/main" id="{098AD43F-097F-411E-AC32-247FB6A087A7}"/>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203311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a:t>Click to edit Master title style</a:t>
            </a:r>
            <a:endParaRPr lang="en-GB" dirty="0"/>
          </a:p>
        </p:txBody>
      </p:sp>
      <p:sp>
        <p:nvSpPr>
          <p:cNvPr id="10" name="Footer Placeholder 9"/>
          <p:cNvSpPr>
            <a:spLocks noGrp="1"/>
          </p:cNvSpPr>
          <p:nvPr>
            <p:ph type="ftr" sz="quarter" idx="10"/>
          </p:nvPr>
        </p:nvSpPr>
        <p:spPr/>
        <p:txBody>
          <a:bodyPr/>
          <a:lstStyle/>
          <a:p>
            <a:r>
              <a:rPr lang="en-GB" dirty="0"/>
              <a:t>Presentation Title</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504" y="1268760"/>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323850" y="1422000"/>
            <a:ext cx="4176142" cy="4959750"/>
          </a:xfrm>
        </p:spPr>
        <p:txBody>
          <a:bodyPr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Placeholder 3"/>
          <p:cNvSpPr>
            <a:spLocks noGrp="1"/>
          </p:cNvSpPr>
          <p:nvPr>
            <p:ph type="body" sz="quarter" idx="13"/>
          </p:nvPr>
        </p:nvSpPr>
        <p:spPr>
          <a:xfrm>
            <a:off x="4644008" y="1422000"/>
            <a:ext cx="4176142" cy="4959750"/>
          </a:xfrm>
        </p:spPr>
        <p:txBody>
          <a:bodyPr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9" name="Straight Connector 8"/>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5" name="Picture 14" descr="ETG Logo">
            <a:extLst>
              <a:ext uri="{FF2B5EF4-FFF2-40B4-BE49-F238E27FC236}">
                <a16:creationId xmlns:a16="http://schemas.microsoft.com/office/drawing/2014/main" id="{4881AB10-DE56-4821-9CCD-CBB6E01B3680}"/>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64589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Chart/Table">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a:t>Click to edit Master title style</a:t>
            </a:r>
            <a:endParaRPr lang="en-GB" dirty="0"/>
          </a:p>
        </p:txBody>
      </p:sp>
      <p:sp>
        <p:nvSpPr>
          <p:cNvPr id="10" name="Footer Placeholder 9"/>
          <p:cNvSpPr>
            <a:spLocks noGrp="1"/>
          </p:cNvSpPr>
          <p:nvPr>
            <p:ph type="ftr" sz="quarter" idx="10"/>
          </p:nvPr>
        </p:nvSpPr>
        <p:spPr/>
        <p:txBody>
          <a:bodyPr/>
          <a:lstStyle/>
          <a:p>
            <a:r>
              <a:rPr lang="en-GB" dirty="0"/>
              <a:t>Presentation Title</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323850" y="1422000"/>
            <a:ext cx="4176142" cy="4959750"/>
          </a:xfrm>
        </p:spPr>
        <p:txBody>
          <a:bodyPr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Content Placeholder 5"/>
          <p:cNvSpPr>
            <a:spLocks noGrp="1"/>
          </p:cNvSpPr>
          <p:nvPr>
            <p:ph sz="quarter" idx="13"/>
          </p:nvPr>
        </p:nvSpPr>
        <p:spPr>
          <a:xfrm>
            <a:off x="4670425" y="1422000"/>
            <a:ext cx="4149725" cy="495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9" name="Straight Connector 8"/>
          <p:cNvCxnSpPr/>
          <p:nvPr userDrawn="1"/>
        </p:nvCxnSpPr>
        <p:spPr>
          <a:xfrm>
            <a:off x="107504" y="6525344"/>
            <a:ext cx="8934451" cy="0"/>
          </a:xfrm>
          <a:prstGeom prst="line">
            <a:avLst/>
          </a:prstGeom>
          <a:ln w="12700" cmpd="sng">
            <a:solidFill>
              <a:srgbClr val="A0C800"/>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ETG Logo">
            <a:extLst>
              <a:ext uri="{FF2B5EF4-FFF2-40B4-BE49-F238E27FC236}">
                <a16:creationId xmlns:a16="http://schemas.microsoft.com/office/drawing/2014/main" id="{F59AE25A-3C85-4724-B977-71CAB766DCE7}"/>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2908090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Table and Text on Right">
    <p:spTree>
      <p:nvGrpSpPr>
        <p:cNvPr id="1" name=""/>
        <p:cNvGrpSpPr/>
        <p:nvPr/>
      </p:nvGrpSpPr>
      <p:grpSpPr>
        <a:xfrm>
          <a:off x="0" y="0"/>
          <a:ext cx="0" cy="0"/>
          <a:chOff x="0" y="0"/>
          <a:chExt cx="0" cy="0"/>
        </a:xfrm>
      </p:grpSpPr>
      <p:sp>
        <p:nvSpPr>
          <p:cNvPr id="8" name="Title 7"/>
          <p:cNvSpPr>
            <a:spLocks noGrp="1"/>
          </p:cNvSpPr>
          <p:nvPr>
            <p:ph type="title"/>
          </p:nvPr>
        </p:nvSpPr>
        <p:spPr>
          <a:xfrm>
            <a:off x="323528" y="44624"/>
            <a:ext cx="8496622" cy="1087770"/>
          </a:xfrm>
        </p:spPr>
        <p:txBody>
          <a:bodyPr/>
          <a:lstStyle/>
          <a:p>
            <a:r>
              <a:rPr lang="en-US"/>
              <a:t>Click to edit Master title style</a:t>
            </a:r>
            <a:endParaRPr lang="en-GB" dirty="0"/>
          </a:p>
        </p:txBody>
      </p:sp>
      <p:sp>
        <p:nvSpPr>
          <p:cNvPr id="10" name="Footer Placeholder 9"/>
          <p:cNvSpPr>
            <a:spLocks noGrp="1"/>
          </p:cNvSpPr>
          <p:nvPr>
            <p:ph type="ftr" sz="quarter" idx="10"/>
          </p:nvPr>
        </p:nvSpPr>
        <p:spPr/>
        <p:txBody>
          <a:bodyPr/>
          <a:lstStyle/>
          <a:p>
            <a:r>
              <a:rPr lang="en-GB" dirty="0"/>
              <a:t>Presentation Title</a:t>
            </a:r>
          </a:p>
        </p:txBody>
      </p:sp>
      <p:sp>
        <p:nvSpPr>
          <p:cNvPr id="11" name="Slide Number Placeholder 10"/>
          <p:cNvSpPr>
            <a:spLocks noGrp="1"/>
          </p:cNvSpPr>
          <p:nvPr>
            <p:ph type="sldNum" sz="quarter" idx="11"/>
          </p:nvPr>
        </p:nvSpPr>
        <p:spPr/>
        <p:txBody>
          <a:bodyPr/>
          <a:lstStyle/>
          <a:p>
            <a:fld id="{366D8112-1D09-44AB-BD25-659ADE5441BA}" type="slidenum">
              <a:rPr lang="en-GB" smtClean="0"/>
              <a:pPr/>
              <a:t>‹#›</a:t>
            </a:fld>
            <a:endParaRPr lang="en-GB" dirty="0"/>
          </a:p>
        </p:txBody>
      </p:sp>
      <p:cxnSp>
        <p:nvCxnSpPr>
          <p:cNvPr id="12" name="Straight Connector 11"/>
          <p:cNvCxnSpPr/>
          <p:nvPr userDrawn="1"/>
        </p:nvCxnSpPr>
        <p:spPr>
          <a:xfrm>
            <a:off x="107949" y="1251816"/>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ext Placeholder 3"/>
          <p:cNvSpPr>
            <a:spLocks noGrp="1"/>
          </p:cNvSpPr>
          <p:nvPr>
            <p:ph type="body" sz="quarter" idx="12"/>
          </p:nvPr>
        </p:nvSpPr>
        <p:spPr>
          <a:xfrm>
            <a:off x="6443663" y="1422000"/>
            <a:ext cx="2347643" cy="4905294"/>
          </a:xfrm>
        </p:spPr>
        <p:txBody>
          <a:bodyPr rIns="0"/>
          <a:lstStyle>
            <a:lvl1pPr>
              <a:defRPr sz="16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Content Placeholder 4"/>
          <p:cNvSpPr>
            <a:spLocks noGrp="1"/>
          </p:cNvSpPr>
          <p:nvPr>
            <p:ph sz="quarter" idx="13"/>
          </p:nvPr>
        </p:nvSpPr>
        <p:spPr>
          <a:xfrm>
            <a:off x="323850" y="1422000"/>
            <a:ext cx="5937250" cy="4887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9" name="Straight Connector 8"/>
          <p:cNvCxnSpPr/>
          <p:nvPr userDrawn="1"/>
        </p:nvCxnSpPr>
        <p:spPr>
          <a:xfrm>
            <a:off x="107504" y="6525344"/>
            <a:ext cx="8934451"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ETG Logo">
            <a:extLst>
              <a:ext uri="{FF2B5EF4-FFF2-40B4-BE49-F238E27FC236}">
                <a16:creationId xmlns:a16="http://schemas.microsoft.com/office/drawing/2014/main" id="{9885DC7E-F4D3-4177-A4A0-BA71FA255B9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28696" y="202456"/>
            <a:ext cx="1491453" cy="706264"/>
          </a:xfrm>
          <a:prstGeom prst="rect">
            <a:avLst/>
          </a:prstGeom>
          <a:noFill/>
          <a:ln>
            <a:noFill/>
          </a:ln>
        </p:spPr>
      </p:pic>
    </p:spTree>
    <p:extLst>
      <p:ext uri="{BB962C8B-B14F-4D97-AF65-F5344CB8AC3E}">
        <p14:creationId xmlns:p14="http://schemas.microsoft.com/office/powerpoint/2010/main" val="574565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3528" y="44624"/>
            <a:ext cx="8496622" cy="1087770"/>
          </a:xfrm>
          <a:prstGeom prst="rect">
            <a:avLst/>
          </a:prstGeom>
        </p:spPr>
        <p:txBody>
          <a:bodyPr vert="horz" lIns="0" tIns="0" rIns="0" bIns="0" rtlCol="0" anchor="b" anchorCtr="0">
            <a:normAutofit/>
          </a:bodyPr>
          <a:lstStyle/>
          <a:p>
            <a:r>
              <a:rPr lang="en-US"/>
              <a:t>Click to edit Master title style</a:t>
            </a:r>
            <a:endParaRPr lang="en-GB" dirty="0"/>
          </a:p>
        </p:txBody>
      </p:sp>
      <p:sp>
        <p:nvSpPr>
          <p:cNvPr id="5" name="Footer Placeholder 4"/>
          <p:cNvSpPr>
            <a:spLocks noGrp="1"/>
          </p:cNvSpPr>
          <p:nvPr>
            <p:ph type="ftr" sz="quarter" idx="3"/>
          </p:nvPr>
        </p:nvSpPr>
        <p:spPr>
          <a:xfrm>
            <a:off x="323850" y="113412"/>
            <a:ext cx="2895600" cy="365125"/>
          </a:xfrm>
          <a:prstGeom prst="rect">
            <a:avLst/>
          </a:prstGeom>
        </p:spPr>
        <p:txBody>
          <a:bodyPr vert="horz" lIns="0" tIns="0" rIns="91440" bIns="0" rtlCol="0" anchor="t" anchorCtr="0"/>
          <a:lstStyle>
            <a:lvl1pPr marL="0" algn="l" defTabSz="457200" rtl="0" eaLnBrk="1" latinLnBrk="0" hangingPunct="1">
              <a:lnSpc>
                <a:spcPct val="150000"/>
              </a:lnSpc>
              <a:spcBef>
                <a:spcPct val="0"/>
              </a:spcBef>
              <a:buNone/>
              <a:defRPr lang="en-GB" sz="1000" kern="1200" dirty="0">
                <a:solidFill>
                  <a:schemeClr val="tx1">
                    <a:lumMod val="75000"/>
                    <a:lumOff val="25000"/>
                  </a:schemeClr>
                </a:solidFill>
                <a:latin typeface="Arial"/>
                <a:ea typeface="+mj-ea"/>
                <a:cs typeface="Arial"/>
              </a:defRPr>
            </a:lvl1pPr>
          </a:lstStyle>
          <a:p>
            <a:r>
              <a:rPr lang="en-GB" dirty="0"/>
              <a:t>Chart styles</a:t>
            </a:r>
          </a:p>
        </p:txBody>
      </p:sp>
      <p:sp>
        <p:nvSpPr>
          <p:cNvPr id="12" name="Slide Number Placeholder 8"/>
          <p:cNvSpPr>
            <a:spLocks noGrp="1"/>
          </p:cNvSpPr>
          <p:nvPr>
            <p:ph type="sldNum" sz="quarter" idx="4"/>
          </p:nvPr>
        </p:nvSpPr>
        <p:spPr>
          <a:xfrm>
            <a:off x="8604448" y="6448251"/>
            <a:ext cx="432048" cy="365125"/>
          </a:xfrm>
          <a:prstGeom prst="rect">
            <a:avLst/>
          </a:prstGeom>
        </p:spPr>
        <p:txBody>
          <a:bodyPr vert="horz" lIns="91440" tIns="45720" rIns="0" bIns="45720" rtlCol="0" anchor="ctr"/>
          <a:lstStyle>
            <a:lvl1pPr marL="0" algn="r" defTabSz="457200" rtl="0" eaLnBrk="1" latinLnBrk="0" hangingPunct="1">
              <a:lnSpc>
                <a:spcPct val="150000"/>
              </a:lnSpc>
              <a:spcBef>
                <a:spcPct val="0"/>
              </a:spcBef>
              <a:buNone/>
              <a:defRPr lang="en-GB" sz="1000" kern="1200" smtClean="0">
                <a:solidFill>
                  <a:schemeClr val="tx1">
                    <a:lumMod val="75000"/>
                    <a:lumOff val="25000"/>
                  </a:schemeClr>
                </a:solidFill>
                <a:latin typeface="Arial"/>
                <a:ea typeface="+mj-ea"/>
                <a:cs typeface="Arial"/>
              </a:defRPr>
            </a:lvl1pPr>
          </a:lstStyle>
          <a:p>
            <a:fld id="{366D8112-1D09-44AB-BD25-659ADE5441BA}" type="slidenum">
              <a:rPr lang="en-GB" smtClean="0"/>
              <a:pPr/>
              <a:t>‹#›</a:t>
            </a:fld>
            <a:endParaRPr lang="en-GB" dirty="0"/>
          </a:p>
        </p:txBody>
      </p:sp>
      <p:sp>
        <p:nvSpPr>
          <p:cNvPr id="15" name="Text Placeholder 14"/>
          <p:cNvSpPr>
            <a:spLocks noGrp="1"/>
          </p:cNvSpPr>
          <p:nvPr>
            <p:ph type="body" idx="1"/>
          </p:nvPr>
        </p:nvSpPr>
        <p:spPr>
          <a:xfrm>
            <a:off x="323528" y="1422000"/>
            <a:ext cx="8496622" cy="495975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732597786"/>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50" r:id="rId3"/>
    <p:sldLayoutId id="2147483663" r:id="rId4"/>
    <p:sldLayoutId id="2147483668" r:id="rId5"/>
    <p:sldLayoutId id="2147483661" r:id="rId6"/>
    <p:sldLayoutId id="2147483662" r:id="rId7"/>
    <p:sldLayoutId id="2147483664" r:id="rId8"/>
    <p:sldLayoutId id="2147483665" r:id="rId9"/>
    <p:sldLayoutId id="2147483654" r:id="rId10"/>
    <p:sldLayoutId id="2147483666" r:id="rId11"/>
    <p:sldLayoutId id="2147483655" r:id="rId12"/>
  </p:sldLayoutIdLst>
  <p:hf hdr="0" dt="0"/>
  <p:txStyles>
    <p:titleStyle>
      <a:lvl1pPr marL="0" algn="l" defTabSz="457200" rtl="0" eaLnBrk="1" latinLnBrk="0" hangingPunct="1">
        <a:spcBef>
          <a:spcPct val="0"/>
        </a:spcBef>
        <a:buNone/>
        <a:defRPr lang="en-GB" sz="2800" kern="1200" dirty="0">
          <a:solidFill>
            <a:schemeClr val="tx1"/>
          </a:solidFill>
          <a:latin typeface="Arial"/>
          <a:ea typeface="+mj-ea"/>
          <a:cs typeface="Arial"/>
        </a:defRPr>
      </a:lvl1pPr>
    </p:titleStyle>
    <p:bodyStyle>
      <a:lvl1pPr marL="342900" indent="-342900" algn="l" defTabSz="914400" rtl="0" eaLnBrk="1" latinLnBrk="0" hangingPunct="1">
        <a:spcBef>
          <a:spcPts val="1200"/>
        </a:spcBef>
        <a:buClr>
          <a:schemeClr val="accent1"/>
        </a:buClr>
        <a:buFont typeface="Arial" panose="020B0604020202020204" pitchFamily="34" charset="0"/>
        <a:buChar char="•"/>
        <a:defRPr lang="en-US" sz="1800" kern="1200" dirty="0" smtClean="0">
          <a:solidFill>
            <a:schemeClr val="tx1">
              <a:lumMod val="65000"/>
              <a:lumOff val="35000"/>
            </a:schemeClr>
          </a:solidFill>
          <a:latin typeface="Arial"/>
          <a:ea typeface="+mn-ea"/>
          <a:cs typeface="Arial"/>
        </a:defRPr>
      </a:lvl1pPr>
      <a:lvl2pPr marL="742950" indent="-285750" algn="l" defTabSz="914400" rtl="0" eaLnBrk="1" latinLnBrk="0" hangingPunct="1">
        <a:spcBef>
          <a:spcPct val="20000"/>
        </a:spcBef>
        <a:buClr>
          <a:schemeClr val="accent1"/>
        </a:buClr>
        <a:buFont typeface="Calibri" panose="020F0502020204030204" pitchFamily="34" charset="0"/>
        <a:buChar char="–"/>
        <a:defRPr lang="en-US" sz="1400" i="1" kern="1200" dirty="0" smtClean="0">
          <a:solidFill>
            <a:schemeClr val="tx1">
              <a:lumMod val="65000"/>
              <a:lumOff val="35000"/>
            </a:schemeClr>
          </a:solidFill>
          <a:latin typeface="Arial"/>
          <a:ea typeface="+mn-ea"/>
          <a:cs typeface="Arial"/>
        </a:defRPr>
      </a:lvl2pPr>
      <a:lvl3pPr marL="1143000" indent="-228600" algn="l" defTabSz="914400" rtl="0" eaLnBrk="1" latinLnBrk="0" hangingPunct="1">
        <a:spcBef>
          <a:spcPct val="20000"/>
        </a:spcBef>
        <a:buClr>
          <a:schemeClr val="accent1"/>
        </a:buClr>
        <a:buFont typeface="Calibri" panose="020F0502020204030204" pitchFamily="34" charset="0"/>
        <a:buChar char="–"/>
        <a:defRPr lang="en-US" sz="1200" i="1" kern="1200" dirty="0" smtClean="0">
          <a:solidFill>
            <a:schemeClr val="tx1">
              <a:lumMod val="65000"/>
              <a:lumOff val="35000"/>
            </a:schemeClr>
          </a:solidFill>
          <a:latin typeface="Arial"/>
          <a:ea typeface="+mn-ea"/>
          <a:cs typeface="Arial"/>
        </a:defRPr>
      </a:lvl3pPr>
      <a:lvl4pPr marL="1600200" indent="-228600" algn="l" defTabSz="914400" rtl="0" eaLnBrk="1" latinLnBrk="0" hangingPunct="1">
        <a:spcBef>
          <a:spcPct val="20000"/>
        </a:spcBef>
        <a:buClr>
          <a:schemeClr val="accent1"/>
        </a:buClr>
        <a:buFont typeface="Calibri" panose="020F0502020204030204" pitchFamily="34" charset="0"/>
        <a:buChar char="–"/>
        <a:defRPr lang="en-US" sz="1000" i="1" kern="1200" dirty="0" smtClean="0">
          <a:solidFill>
            <a:schemeClr val="tx1">
              <a:lumMod val="65000"/>
              <a:lumOff val="35000"/>
            </a:schemeClr>
          </a:solidFill>
          <a:latin typeface="Arial"/>
          <a:ea typeface="+mn-ea"/>
          <a:cs typeface="Arial"/>
        </a:defRPr>
      </a:lvl4pPr>
      <a:lvl5pPr marL="2057400" indent="-228600" algn="l" defTabSz="914400" rtl="0" eaLnBrk="1" latinLnBrk="0" hangingPunct="1">
        <a:spcBef>
          <a:spcPct val="20000"/>
        </a:spcBef>
        <a:buClr>
          <a:schemeClr val="accent1"/>
        </a:buClr>
        <a:buFont typeface="Calibri" panose="020F0502020204030204" pitchFamily="34" charset="0"/>
        <a:buChar char="–"/>
        <a:defRPr lang="en-GB" sz="800" i="1" kern="1200" dirty="0" smtClean="0">
          <a:solidFill>
            <a:schemeClr val="tx1">
              <a:lumMod val="65000"/>
              <a:lumOff val="35000"/>
            </a:schemeClr>
          </a:solidFill>
          <a:latin typeface="Arial"/>
          <a:ea typeface="+mn-ea"/>
          <a:cs typeface="Arial"/>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E9C7D-BD91-4CE4-A466-29CCFDDFD40A}" type="slidenum">
              <a:rPr lang="en-GB" smtClean="0"/>
              <a:pPr/>
              <a:t>1</a:t>
            </a:fld>
            <a:endParaRPr lang="en-GB" dirty="0"/>
          </a:p>
        </p:txBody>
      </p:sp>
      <p:sp>
        <p:nvSpPr>
          <p:cNvPr id="3" name="Title 2"/>
          <p:cNvSpPr>
            <a:spLocks noGrp="1"/>
          </p:cNvSpPr>
          <p:nvPr>
            <p:ph type="ctrTitle" idx="4294967295"/>
          </p:nvPr>
        </p:nvSpPr>
        <p:spPr>
          <a:xfrm>
            <a:off x="81352" y="387018"/>
            <a:ext cx="6074427" cy="1038632"/>
          </a:xfrm>
          <a:ln>
            <a:noFill/>
          </a:ln>
        </p:spPr>
        <p:txBody>
          <a:bodyPr>
            <a:noAutofit/>
          </a:bodyPr>
          <a:lstStyle/>
          <a:p>
            <a:br>
              <a:rPr lang="en-US" sz="4400" dirty="0">
                <a:latin typeface="+mj-lt"/>
              </a:rPr>
            </a:br>
            <a:br>
              <a:rPr lang="en-US" sz="4400" dirty="0">
                <a:latin typeface="+mj-lt"/>
              </a:rPr>
            </a:br>
            <a:br>
              <a:rPr lang="en-US" sz="4400" dirty="0">
                <a:latin typeface="+mj-lt"/>
              </a:rPr>
            </a:br>
            <a:br>
              <a:rPr lang="en-US" sz="4400" dirty="0">
                <a:latin typeface="+mj-lt"/>
              </a:rPr>
            </a:br>
            <a:br>
              <a:rPr lang="en-US" sz="4400" dirty="0">
                <a:latin typeface="+mj-lt"/>
              </a:rPr>
            </a:br>
            <a:r>
              <a:rPr lang="en-US" b="1" dirty="0">
                <a:solidFill>
                  <a:schemeClr val="accent1"/>
                </a:solidFill>
                <a:latin typeface="+mn-lt"/>
                <a:ea typeface="+mn-ea"/>
                <a:cs typeface="+mn-cs"/>
              </a:rPr>
              <a:t>Global Overview of Sesame Market.</a:t>
            </a:r>
            <a:br>
              <a:rPr lang="en-US" sz="4400" dirty="0">
                <a:latin typeface="+mj-lt"/>
              </a:rPr>
            </a:br>
            <a:endParaRPr lang="en-US" sz="2000" dirty="0">
              <a:latin typeface="+mj-lt"/>
            </a:endParaRPr>
          </a:p>
        </p:txBody>
      </p:sp>
      <p:sp>
        <p:nvSpPr>
          <p:cNvPr id="4" name="TextBox 3"/>
          <p:cNvSpPr txBox="1"/>
          <p:nvPr/>
        </p:nvSpPr>
        <p:spPr>
          <a:xfrm>
            <a:off x="111833" y="5550421"/>
            <a:ext cx="2514406" cy="1384995"/>
          </a:xfrm>
          <a:prstGeom prst="rect">
            <a:avLst/>
          </a:prstGeom>
          <a:noFill/>
        </p:spPr>
        <p:txBody>
          <a:bodyPr wrap="none" rtlCol="0">
            <a:spAutoFit/>
          </a:bodyPr>
          <a:lstStyle/>
          <a:p>
            <a:r>
              <a:rPr lang="en-AU" sz="2800" b="1" dirty="0">
                <a:solidFill>
                  <a:schemeClr val="accent1"/>
                </a:solidFill>
              </a:rPr>
              <a:t>Oct’ 2021</a:t>
            </a:r>
          </a:p>
          <a:p>
            <a:r>
              <a:rPr lang="en-AU" sz="2800" b="1" dirty="0">
                <a:solidFill>
                  <a:schemeClr val="accent1"/>
                </a:solidFill>
              </a:rPr>
              <a:t>Tarun Chawla</a:t>
            </a:r>
          </a:p>
          <a:p>
            <a:endParaRPr lang="en-GB" sz="2800" b="1" dirty="0">
              <a:solidFill>
                <a:schemeClr val="accent3"/>
              </a:solidFill>
            </a:endParaRPr>
          </a:p>
        </p:txBody>
      </p:sp>
    </p:spTree>
    <p:extLst>
      <p:ext uri="{BB962C8B-B14F-4D97-AF65-F5344CB8AC3E}">
        <p14:creationId xmlns:p14="http://schemas.microsoft.com/office/powerpoint/2010/main" val="140881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2451" y="1478600"/>
            <a:ext cx="3600400" cy="1087770"/>
          </a:xfrm>
        </p:spPr>
        <p:txBody>
          <a:bodyPr>
            <a:normAutofit/>
          </a:bodyPr>
          <a:lstStyle/>
          <a:p>
            <a:pPr algn="ctr"/>
            <a:r>
              <a:rPr lang="en-US" sz="4400" b="1" baseline="0" dirty="0"/>
              <a:t>Thank You</a:t>
            </a:r>
            <a:endParaRPr lang="en-SG" sz="4400" b="1" baseline="0" dirty="0"/>
          </a:p>
        </p:txBody>
      </p:sp>
    </p:spTree>
    <p:extLst>
      <p:ext uri="{BB962C8B-B14F-4D97-AF65-F5344CB8AC3E}">
        <p14:creationId xmlns:p14="http://schemas.microsoft.com/office/powerpoint/2010/main" val="414005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4CDE7-278B-46BA-AA34-88529355C016}"/>
              </a:ext>
            </a:extLst>
          </p:cNvPr>
          <p:cNvSpPr>
            <a:spLocks noGrp="1"/>
          </p:cNvSpPr>
          <p:nvPr>
            <p:ph type="title"/>
          </p:nvPr>
        </p:nvSpPr>
        <p:spPr/>
        <p:txBody>
          <a:bodyPr/>
          <a:lstStyle/>
          <a:p>
            <a:r>
              <a:rPr lang="en-GB" b="1" dirty="0"/>
              <a:t>Disclaimer</a:t>
            </a:r>
          </a:p>
        </p:txBody>
      </p:sp>
      <p:sp>
        <p:nvSpPr>
          <p:cNvPr id="4" name="Slide Number Placeholder 3">
            <a:extLst>
              <a:ext uri="{FF2B5EF4-FFF2-40B4-BE49-F238E27FC236}">
                <a16:creationId xmlns:a16="http://schemas.microsoft.com/office/drawing/2014/main" id="{F47592B3-B6DF-42B6-BF40-A669C77C546C}"/>
              </a:ext>
            </a:extLst>
          </p:cNvPr>
          <p:cNvSpPr>
            <a:spLocks noGrp="1"/>
          </p:cNvSpPr>
          <p:nvPr>
            <p:ph type="sldNum" sz="quarter" idx="12"/>
          </p:nvPr>
        </p:nvSpPr>
        <p:spPr/>
        <p:txBody>
          <a:bodyPr/>
          <a:lstStyle/>
          <a:p>
            <a:fld id="{366D8112-1D09-44AB-BD25-659ADE5441BA}" type="slidenum">
              <a:rPr lang="en-GB" smtClean="0"/>
              <a:pPr/>
              <a:t>2</a:t>
            </a:fld>
            <a:endParaRPr lang="en-GB" dirty="0"/>
          </a:p>
        </p:txBody>
      </p:sp>
      <p:sp>
        <p:nvSpPr>
          <p:cNvPr id="5" name="Rectangle 4">
            <a:extLst>
              <a:ext uri="{FF2B5EF4-FFF2-40B4-BE49-F238E27FC236}">
                <a16:creationId xmlns:a16="http://schemas.microsoft.com/office/drawing/2014/main" id="{01A3BEE3-0811-4722-943F-89F97581E019}"/>
              </a:ext>
            </a:extLst>
          </p:cNvPr>
          <p:cNvSpPr/>
          <p:nvPr/>
        </p:nvSpPr>
        <p:spPr>
          <a:xfrm>
            <a:off x="303208" y="1787665"/>
            <a:ext cx="8596952" cy="2862322"/>
          </a:xfrm>
          <a:prstGeom prst="rect">
            <a:avLst/>
          </a:prstGeom>
        </p:spPr>
        <p:txBody>
          <a:bodyPr wrap="square">
            <a:spAutoFit/>
          </a:bodyPr>
          <a:lstStyle/>
          <a:p>
            <a:r>
              <a:rPr lang="en-AU" dirty="0"/>
              <a:t>This presentation includes forward-looking statements and views. Because such statements and views deal with future events, they are subject to various risks and uncertainties and the way markets turn out could differ materially from our anticipations.</a:t>
            </a:r>
          </a:p>
          <a:p>
            <a:endParaRPr lang="en-AU" dirty="0"/>
          </a:p>
          <a:p>
            <a:r>
              <a:rPr lang="en-AU" dirty="0"/>
              <a:t>These statements made and forward looking views expressed in this presentation are merely for analysis of the market. These are not trading recommendations.</a:t>
            </a:r>
          </a:p>
          <a:p>
            <a:endParaRPr lang="en-AU" dirty="0"/>
          </a:p>
          <a:p>
            <a:r>
              <a:rPr lang="en-AU" dirty="0"/>
              <a:t>The Presenter and/or ETG cannot be held liable for any losses occurring to anyone by trading on these statements or views.</a:t>
            </a:r>
            <a:endParaRPr lang="en-GB" dirty="0"/>
          </a:p>
        </p:txBody>
      </p:sp>
    </p:spTree>
    <p:extLst>
      <p:ext uri="{BB962C8B-B14F-4D97-AF65-F5344CB8AC3E}">
        <p14:creationId xmlns:p14="http://schemas.microsoft.com/office/powerpoint/2010/main" val="10357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Contents</a:t>
            </a:r>
            <a:endParaRPr lang="en-GB" b="1" dirty="0"/>
          </a:p>
        </p:txBody>
      </p:sp>
      <p:sp>
        <p:nvSpPr>
          <p:cNvPr id="4" name="Slide Number Placeholder 3"/>
          <p:cNvSpPr>
            <a:spLocks noGrp="1"/>
          </p:cNvSpPr>
          <p:nvPr>
            <p:ph type="sldNum" sz="quarter" idx="12"/>
          </p:nvPr>
        </p:nvSpPr>
        <p:spPr/>
        <p:txBody>
          <a:bodyPr/>
          <a:lstStyle/>
          <a:p>
            <a:fld id="{366D8112-1D09-44AB-BD25-659ADE5441BA}" type="slidenum">
              <a:rPr lang="en-GB" smtClean="0"/>
              <a:pPr/>
              <a:t>3</a:t>
            </a:fld>
            <a:endParaRPr lang="en-GB" dirty="0"/>
          </a:p>
        </p:txBody>
      </p:sp>
      <p:sp>
        <p:nvSpPr>
          <p:cNvPr id="5" name="TextBox 4"/>
          <p:cNvSpPr txBox="1"/>
          <p:nvPr/>
        </p:nvSpPr>
        <p:spPr>
          <a:xfrm>
            <a:off x="323528" y="1654015"/>
            <a:ext cx="8496622" cy="3083921"/>
          </a:xfrm>
          <a:prstGeom prst="rect">
            <a:avLst/>
          </a:prstGeom>
          <a:noFill/>
        </p:spPr>
        <p:txBody>
          <a:bodyPr wrap="square" rtlCol="0">
            <a:spAutoFit/>
          </a:bodyPr>
          <a:lstStyle/>
          <a:p>
            <a:pPr marL="342900" indent="-342900">
              <a:lnSpc>
                <a:spcPct val="90000"/>
              </a:lnSpc>
              <a:buClr>
                <a:schemeClr val="accent1"/>
              </a:buClr>
              <a:buFont typeface="+mj-lt"/>
              <a:buAutoNum type="arabicPeriod"/>
              <a:defRPr/>
            </a:pPr>
            <a:r>
              <a:rPr lang="en-AU" sz="2400" dirty="0">
                <a:solidFill>
                  <a:schemeClr val="tx1">
                    <a:lumMod val="65000"/>
                    <a:lumOff val="35000"/>
                  </a:schemeClr>
                </a:solidFill>
                <a:cs typeface="Arial"/>
              </a:rPr>
              <a:t>Global Trade: Major Origins</a:t>
            </a:r>
          </a:p>
          <a:p>
            <a:pPr marL="342900" indent="-342900">
              <a:lnSpc>
                <a:spcPct val="90000"/>
              </a:lnSpc>
              <a:buClr>
                <a:schemeClr val="accent1"/>
              </a:buClr>
              <a:buFont typeface="+mj-lt"/>
              <a:buAutoNum type="arabicPeriod"/>
              <a:defRPr/>
            </a:pPr>
            <a:endParaRPr lang="en-AU" sz="2400" dirty="0">
              <a:solidFill>
                <a:schemeClr val="tx1">
                  <a:lumMod val="65000"/>
                  <a:lumOff val="35000"/>
                </a:schemeClr>
              </a:solidFill>
              <a:cs typeface="Arial"/>
            </a:endParaRPr>
          </a:p>
          <a:p>
            <a:pPr marL="342900" indent="-342900">
              <a:lnSpc>
                <a:spcPct val="90000"/>
              </a:lnSpc>
              <a:buClr>
                <a:schemeClr val="accent1"/>
              </a:buClr>
              <a:buFont typeface="+mj-lt"/>
              <a:buAutoNum type="arabicPeriod"/>
              <a:defRPr/>
            </a:pPr>
            <a:r>
              <a:rPr lang="en-AU" sz="2400" dirty="0">
                <a:solidFill>
                  <a:schemeClr val="tx1">
                    <a:lumMod val="65000"/>
                    <a:lumOff val="35000"/>
                  </a:schemeClr>
                </a:solidFill>
                <a:cs typeface="Arial"/>
              </a:rPr>
              <a:t>Northern Hemisphere: Crop Outlook</a:t>
            </a:r>
          </a:p>
          <a:p>
            <a:pPr marL="342900" indent="-342900">
              <a:lnSpc>
                <a:spcPct val="90000"/>
              </a:lnSpc>
              <a:buClr>
                <a:schemeClr val="accent1"/>
              </a:buClr>
              <a:buFont typeface="+mj-lt"/>
              <a:buAutoNum type="arabicPeriod"/>
              <a:defRPr/>
            </a:pPr>
            <a:endParaRPr lang="en-AU" sz="2400" dirty="0">
              <a:solidFill>
                <a:schemeClr val="tx1">
                  <a:lumMod val="65000"/>
                  <a:lumOff val="35000"/>
                </a:schemeClr>
              </a:solidFill>
              <a:cs typeface="Arial"/>
            </a:endParaRPr>
          </a:p>
          <a:p>
            <a:pPr marL="342900" indent="-342900">
              <a:lnSpc>
                <a:spcPct val="90000"/>
              </a:lnSpc>
              <a:buClr>
                <a:schemeClr val="accent1"/>
              </a:buClr>
              <a:buFont typeface="+mj-lt"/>
              <a:buAutoNum type="arabicPeriod"/>
              <a:defRPr/>
            </a:pPr>
            <a:r>
              <a:rPr lang="en-AU" sz="2400" dirty="0">
                <a:solidFill>
                  <a:schemeClr val="tx1">
                    <a:lumMod val="65000"/>
                    <a:lumOff val="35000"/>
                  </a:schemeClr>
                </a:solidFill>
                <a:cs typeface="Arial"/>
              </a:rPr>
              <a:t>China &amp; ROW demand</a:t>
            </a:r>
          </a:p>
          <a:p>
            <a:pPr marL="342900" indent="-342900">
              <a:lnSpc>
                <a:spcPct val="90000"/>
              </a:lnSpc>
              <a:buClr>
                <a:schemeClr val="accent1"/>
              </a:buClr>
              <a:buFont typeface="+mj-lt"/>
              <a:buAutoNum type="arabicPeriod"/>
              <a:defRPr/>
            </a:pPr>
            <a:endParaRPr lang="en-AU" sz="2400" dirty="0">
              <a:solidFill>
                <a:schemeClr val="tx1">
                  <a:lumMod val="65000"/>
                  <a:lumOff val="35000"/>
                </a:schemeClr>
              </a:solidFill>
              <a:cs typeface="Arial"/>
            </a:endParaRPr>
          </a:p>
          <a:p>
            <a:pPr marL="342900" indent="-342900">
              <a:lnSpc>
                <a:spcPct val="90000"/>
              </a:lnSpc>
              <a:buClr>
                <a:schemeClr val="accent1"/>
              </a:buClr>
              <a:buFont typeface="+mj-lt"/>
              <a:buAutoNum type="arabicPeriod"/>
              <a:defRPr/>
            </a:pPr>
            <a:r>
              <a:rPr lang="en-AU" sz="2400" dirty="0">
                <a:solidFill>
                  <a:schemeClr val="tx1">
                    <a:lumMod val="65000"/>
                    <a:lumOff val="35000"/>
                  </a:schemeClr>
                </a:solidFill>
                <a:cs typeface="Arial"/>
              </a:rPr>
              <a:t>The Price Trend</a:t>
            </a:r>
          </a:p>
          <a:p>
            <a:pPr marL="342900" indent="-342900">
              <a:lnSpc>
                <a:spcPct val="90000"/>
              </a:lnSpc>
              <a:buClr>
                <a:schemeClr val="accent1"/>
              </a:buClr>
              <a:buFont typeface="+mj-lt"/>
              <a:buAutoNum type="arabicPeriod"/>
              <a:defRPr/>
            </a:pPr>
            <a:endParaRPr lang="en-AU" sz="2400" dirty="0">
              <a:solidFill>
                <a:schemeClr val="tx1">
                  <a:lumMod val="65000"/>
                  <a:lumOff val="35000"/>
                </a:schemeClr>
              </a:solidFill>
              <a:cs typeface="Arial"/>
            </a:endParaRPr>
          </a:p>
          <a:p>
            <a:pPr marL="342900" indent="-342900">
              <a:lnSpc>
                <a:spcPct val="90000"/>
              </a:lnSpc>
              <a:buClr>
                <a:schemeClr val="accent1"/>
              </a:buClr>
              <a:buFont typeface="+mj-lt"/>
              <a:buAutoNum type="arabicPeriod"/>
              <a:defRPr/>
            </a:pPr>
            <a:r>
              <a:rPr lang="en-AU" sz="2400" dirty="0">
                <a:solidFill>
                  <a:schemeClr val="tx1">
                    <a:lumMod val="65000"/>
                    <a:lumOff val="35000"/>
                  </a:schemeClr>
                </a:solidFill>
                <a:cs typeface="Arial"/>
              </a:rPr>
              <a:t>Forward Outlook: Our View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66D8112-1D09-44AB-BD25-659ADE5441BA}" type="slidenum">
              <a:rPr lang="en-GB" smtClean="0"/>
              <a:pPr/>
              <a:t>4</a:t>
            </a:fld>
            <a:endParaRPr lang="en-GB" dirty="0"/>
          </a:p>
        </p:txBody>
      </p:sp>
      <p:sp>
        <p:nvSpPr>
          <p:cNvPr id="11" name="矩形 10"/>
          <p:cNvSpPr/>
          <p:nvPr/>
        </p:nvSpPr>
        <p:spPr>
          <a:xfrm>
            <a:off x="105081" y="657431"/>
            <a:ext cx="4965847" cy="523220"/>
          </a:xfrm>
          <a:prstGeom prst="rect">
            <a:avLst/>
          </a:prstGeom>
        </p:spPr>
        <p:txBody>
          <a:bodyPr wrap="none">
            <a:spAutoFit/>
          </a:bodyPr>
          <a:lstStyle/>
          <a:p>
            <a:r>
              <a:rPr lang="en-AU" altLang="zh-CN" sz="2800" b="1" dirty="0">
                <a:solidFill>
                  <a:prstClr val="black"/>
                </a:solidFill>
                <a:ea typeface="+mj-ea"/>
                <a:cs typeface="Arial"/>
              </a:rPr>
              <a:t>Global Trade: Major Origins</a:t>
            </a:r>
            <a:r>
              <a:rPr lang="en-AU" altLang="zh-CN" sz="2000" b="1" dirty="0">
                <a:solidFill>
                  <a:prstClr val="black"/>
                </a:solidFill>
                <a:ea typeface="+mj-ea"/>
                <a:cs typeface="Arial"/>
              </a:rPr>
              <a:t> </a:t>
            </a:r>
            <a:endParaRPr lang="zh-CN" altLang="en-US" sz="2000" b="1" dirty="0"/>
          </a:p>
        </p:txBody>
      </p:sp>
      <p:sp>
        <p:nvSpPr>
          <p:cNvPr id="9" name="Text Placeholder 4">
            <a:extLst>
              <a:ext uri="{FF2B5EF4-FFF2-40B4-BE49-F238E27FC236}">
                <a16:creationId xmlns:a16="http://schemas.microsoft.com/office/drawing/2014/main" id="{7D205E44-7AD6-41CB-8DF6-C4710CD22EC4}"/>
              </a:ext>
            </a:extLst>
          </p:cNvPr>
          <p:cNvSpPr>
            <a:spLocks noGrp="1"/>
          </p:cNvSpPr>
          <p:nvPr>
            <p:ph type="body" sz="quarter" idx="12"/>
          </p:nvPr>
        </p:nvSpPr>
        <p:spPr>
          <a:xfrm>
            <a:off x="99890" y="4690901"/>
            <a:ext cx="8972192" cy="1951642"/>
          </a:xfrm>
        </p:spPr>
        <p:txBody>
          <a:bodyPr>
            <a:normAutofit/>
          </a:bodyPr>
          <a:lstStyle/>
          <a:p>
            <a:pPr marL="326447" indent="-285750">
              <a:spcBef>
                <a:spcPts val="1282"/>
              </a:spcBef>
              <a:buFont typeface="Wingdings" panose="05000000000000000000" pitchFamily="2" charset="2"/>
              <a:buChar char="§"/>
            </a:pPr>
            <a:r>
              <a:rPr lang="en-AU" dirty="0"/>
              <a:t>Global trade (Major origins) can shrink to 1.3 to 1.35 Million tons in 2021/22.</a:t>
            </a:r>
          </a:p>
          <a:p>
            <a:pPr marL="326447" indent="-285750">
              <a:spcBef>
                <a:spcPts val="1282"/>
              </a:spcBef>
              <a:buFont typeface="Wingdings" panose="05000000000000000000" pitchFamily="2" charset="2"/>
              <a:buChar char="§"/>
            </a:pPr>
            <a:r>
              <a:rPr lang="en-AU" dirty="0"/>
              <a:t>MY 20-21: Southern hemisphere supply reduced compared to last year.</a:t>
            </a:r>
          </a:p>
          <a:p>
            <a:pPr marL="326447" indent="-285750">
              <a:spcBef>
                <a:spcPts val="1282"/>
              </a:spcBef>
              <a:buFont typeface="Wingdings" panose="05000000000000000000" pitchFamily="2" charset="2"/>
              <a:buChar char="§"/>
            </a:pPr>
            <a:r>
              <a:rPr lang="en-AU" dirty="0"/>
              <a:t>India’s import &amp; reexport viability is under pressure owing to higher freight costs.</a:t>
            </a:r>
            <a:endParaRPr lang="en-GB" dirty="0"/>
          </a:p>
          <a:p>
            <a:pPr marL="326447" indent="-285750">
              <a:buFont typeface="Wingdings" panose="05000000000000000000" pitchFamily="2" charset="2"/>
              <a:buChar char="§"/>
            </a:pPr>
            <a:endParaRPr lang="en-US" dirty="0"/>
          </a:p>
          <a:p>
            <a:endParaRPr lang="en-GB" dirty="0"/>
          </a:p>
        </p:txBody>
      </p:sp>
      <p:sp>
        <p:nvSpPr>
          <p:cNvPr id="7" name="TextBox 6">
            <a:extLst>
              <a:ext uri="{FF2B5EF4-FFF2-40B4-BE49-F238E27FC236}">
                <a16:creationId xmlns:a16="http://schemas.microsoft.com/office/drawing/2014/main" id="{1D4C39F2-8971-4A48-9E8B-E6CC330A07A1}"/>
              </a:ext>
            </a:extLst>
          </p:cNvPr>
          <p:cNvSpPr txBox="1"/>
          <p:nvPr/>
        </p:nvSpPr>
        <p:spPr>
          <a:xfrm>
            <a:off x="7198042" y="2750663"/>
            <a:ext cx="1838454" cy="584775"/>
          </a:xfrm>
          <a:prstGeom prst="rect">
            <a:avLst/>
          </a:prstGeom>
          <a:noFill/>
        </p:spPr>
        <p:txBody>
          <a:bodyPr wrap="square" rtlCol="0">
            <a:spAutoFit/>
          </a:bodyPr>
          <a:lstStyle/>
          <a:p>
            <a:r>
              <a:rPr lang="en-GB" sz="1600" b="1" dirty="0"/>
              <a:t>Marketing Year: Oct to Sep</a:t>
            </a:r>
          </a:p>
        </p:txBody>
      </p:sp>
      <p:pic>
        <p:nvPicPr>
          <p:cNvPr id="3" name="Picture 2">
            <a:extLst>
              <a:ext uri="{FF2B5EF4-FFF2-40B4-BE49-F238E27FC236}">
                <a16:creationId xmlns:a16="http://schemas.microsoft.com/office/drawing/2014/main" id="{036CFEA0-8B9B-4F91-B06C-3D8D889CD992}"/>
              </a:ext>
            </a:extLst>
          </p:cNvPr>
          <p:cNvPicPr>
            <a:picLocks noChangeAspect="1"/>
          </p:cNvPicPr>
          <p:nvPr/>
        </p:nvPicPr>
        <p:blipFill>
          <a:blip r:embed="rId2"/>
          <a:stretch>
            <a:fillRect/>
          </a:stretch>
        </p:blipFill>
        <p:spPr>
          <a:xfrm>
            <a:off x="107504" y="1465699"/>
            <a:ext cx="6543926" cy="305436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A97E6-1067-4766-A13F-2CE87B96F867}"/>
              </a:ext>
            </a:extLst>
          </p:cNvPr>
          <p:cNvSpPr>
            <a:spLocks noGrp="1"/>
          </p:cNvSpPr>
          <p:nvPr>
            <p:ph type="title"/>
          </p:nvPr>
        </p:nvSpPr>
        <p:spPr>
          <a:xfrm>
            <a:off x="150808" y="640081"/>
            <a:ext cx="6462542" cy="492312"/>
          </a:xfrm>
        </p:spPr>
        <p:txBody>
          <a:bodyPr>
            <a:normAutofit fontScale="90000"/>
          </a:bodyPr>
          <a:lstStyle/>
          <a:p>
            <a:pPr defTabSz="914400"/>
            <a:r>
              <a:rPr lang="en-GB" b="1" dirty="0">
                <a:solidFill>
                  <a:prstClr val="black"/>
                </a:solidFill>
                <a:latin typeface="+mn-lt"/>
              </a:rPr>
              <a:t>Northern Hemisphere Estimate : 2021-22</a:t>
            </a:r>
          </a:p>
        </p:txBody>
      </p:sp>
      <p:sp>
        <p:nvSpPr>
          <p:cNvPr id="4" name="Slide Number Placeholder 3">
            <a:extLst>
              <a:ext uri="{FF2B5EF4-FFF2-40B4-BE49-F238E27FC236}">
                <a16:creationId xmlns:a16="http://schemas.microsoft.com/office/drawing/2014/main" id="{A74E062B-1FDC-4316-A9AF-2F7823F4078B}"/>
              </a:ext>
            </a:extLst>
          </p:cNvPr>
          <p:cNvSpPr>
            <a:spLocks noGrp="1"/>
          </p:cNvSpPr>
          <p:nvPr>
            <p:ph type="sldNum" sz="quarter" idx="11"/>
          </p:nvPr>
        </p:nvSpPr>
        <p:spPr/>
        <p:txBody>
          <a:bodyPr/>
          <a:lstStyle/>
          <a:p>
            <a:fld id="{366D8112-1D09-44AB-BD25-659ADE5441BA}" type="slidenum">
              <a:rPr lang="en-GB" smtClean="0"/>
              <a:pPr/>
              <a:t>5</a:t>
            </a:fld>
            <a:endParaRPr lang="en-GB" dirty="0"/>
          </a:p>
        </p:txBody>
      </p:sp>
      <p:pic>
        <p:nvPicPr>
          <p:cNvPr id="8" name="Picture 7" descr="A close up of a logo&#10;&#10;Description automatically generated">
            <a:extLst>
              <a:ext uri="{FF2B5EF4-FFF2-40B4-BE49-F238E27FC236}">
                <a16:creationId xmlns:a16="http://schemas.microsoft.com/office/drawing/2014/main" id="{6F449A8C-AB60-4869-9554-4EF14F25855E}"/>
              </a:ext>
            </a:extLst>
          </p:cNvPr>
          <p:cNvPicPr>
            <a:picLocks noChangeAspect="1"/>
          </p:cNvPicPr>
          <p:nvPr/>
        </p:nvPicPr>
        <p:blipFill rotWithShape="1">
          <a:blip r:embed="rId2">
            <a:extLst>
              <a:ext uri="{28A0092B-C50C-407E-A947-70E740481C1C}">
                <a14:useLocalDpi xmlns:a14="http://schemas.microsoft.com/office/drawing/2010/main" val="0"/>
              </a:ext>
            </a:extLst>
          </a:blip>
          <a:srcRect l="42666" b="16651"/>
          <a:stretch/>
        </p:blipFill>
        <p:spPr>
          <a:xfrm>
            <a:off x="3055222" y="1772515"/>
            <a:ext cx="4095889" cy="3398922"/>
          </a:xfrm>
          <a:prstGeom prst="rect">
            <a:avLst/>
          </a:prstGeom>
        </p:spPr>
      </p:pic>
      <p:cxnSp>
        <p:nvCxnSpPr>
          <p:cNvPr id="13" name="Straight Arrow Connector 12">
            <a:extLst>
              <a:ext uri="{FF2B5EF4-FFF2-40B4-BE49-F238E27FC236}">
                <a16:creationId xmlns:a16="http://schemas.microsoft.com/office/drawing/2014/main" id="{6FAEA24C-E65C-474F-BB6F-896BB103E62E}"/>
              </a:ext>
            </a:extLst>
          </p:cNvPr>
          <p:cNvCxnSpPr>
            <a:cxnSpLocks/>
          </p:cNvCxnSpPr>
          <p:nvPr/>
        </p:nvCxnSpPr>
        <p:spPr>
          <a:xfrm>
            <a:off x="5651807" y="3119120"/>
            <a:ext cx="9826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925E31-579A-4257-ADE3-B69E1C9F4693}"/>
              </a:ext>
            </a:extLst>
          </p:cNvPr>
          <p:cNvCxnSpPr>
            <a:cxnSpLocks/>
          </p:cNvCxnSpPr>
          <p:nvPr/>
        </p:nvCxnSpPr>
        <p:spPr>
          <a:xfrm>
            <a:off x="5103167" y="3302000"/>
            <a:ext cx="15313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C140CBD-4CED-4D86-8F03-CD589218C35E}"/>
              </a:ext>
            </a:extLst>
          </p:cNvPr>
          <p:cNvCxnSpPr>
            <a:cxnSpLocks/>
            <a:endCxn id="31" idx="3"/>
          </p:cNvCxnSpPr>
          <p:nvPr/>
        </p:nvCxnSpPr>
        <p:spPr>
          <a:xfrm flipH="1">
            <a:off x="2797659" y="3596640"/>
            <a:ext cx="890422" cy="306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B1B207E-CE4D-4F22-B60E-73EB2064354D}"/>
              </a:ext>
            </a:extLst>
          </p:cNvPr>
          <p:cNvCxnSpPr/>
          <p:nvPr/>
        </p:nvCxnSpPr>
        <p:spPr>
          <a:xfrm flipH="1">
            <a:off x="2875280" y="3495040"/>
            <a:ext cx="6400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555B311-2BE7-4D78-AA23-91E4482B89DF}"/>
              </a:ext>
            </a:extLst>
          </p:cNvPr>
          <p:cNvCxnSpPr>
            <a:cxnSpLocks/>
            <a:endCxn id="32" idx="1"/>
          </p:cNvCxnSpPr>
          <p:nvPr/>
        </p:nvCxnSpPr>
        <p:spPr>
          <a:xfrm>
            <a:off x="4552036" y="3376296"/>
            <a:ext cx="2075335" cy="4750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83CBFF9-EA13-4BD0-A440-C9ECABBBEADB}"/>
              </a:ext>
            </a:extLst>
          </p:cNvPr>
          <p:cNvCxnSpPr>
            <a:cxnSpLocks/>
          </p:cNvCxnSpPr>
          <p:nvPr/>
        </p:nvCxnSpPr>
        <p:spPr>
          <a:xfrm>
            <a:off x="4342590" y="3579306"/>
            <a:ext cx="299720" cy="6792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D9F877B9-EC71-428B-ABF0-8F92FC8AD002}"/>
              </a:ext>
            </a:extLst>
          </p:cNvPr>
          <p:cNvSpPr txBox="1"/>
          <p:nvPr/>
        </p:nvSpPr>
        <p:spPr>
          <a:xfrm>
            <a:off x="323529" y="3302005"/>
            <a:ext cx="2474130" cy="307777"/>
          </a:xfrm>
          <a:prstGeom prst="rect">
            <a:avLst/>
          </a:prstGeom>
          <a:noFill/>
          <a:ln>
            <a:solidFill>
              <a:schemeClr val="accent1"/>
            </a:solidFill>
          </a:ln>
        </p:spPr>
        <p:txBody>
          <a:bodyPr wrap="square" rtlCol="0">
            <a:spAutoFit/>
          </a:bodyPr>
          <a:lstStyle/>
          <a:p>
            <a:r>
              <a:rPr lang="en-GB" sz="1400" b="1" dirty="0">
                <a:solidFill>
                  <a:srgbClr val="FF0000"/>
                </a:solidFill>
              </a:rPr>
              <a:t>Burkina Cluster:-40k MT </a:t>
            </a:r>
          </a:p>
        </p:txBody>
      </p:sp>
      <p:sp>
        <p:nvSpPr>
          <p:cNvPr id="31" name="TextBox 30">
            <a:extLst>
              <a:ext uri="{FF2B5EF4-FFF2-40B4-BE49-F238E27FC236}">
                <a16:creationId xmlns:a16="http://schemas.microsoft.com/office/drawing/2014/main" id="{56917F8A-214B-4BAF-BDE3-344F2DBA039E}"/>
              </a:ext>
            </a:extLst>
          </p:cNvPr>
          <p:cNvSpPr txBox="1"/>
          <p:nvPr/>
        </p:nvSpPr>
        <p:spPr>
          <a:xfrm>
            <a:off x="323528" y="3749046"/>
            <a:ext cx="2474131" cy="307777"/>
          </a:xfrm>
          <a:prstGeom prst="rect">
            <a:avLst/>
          </a:prstGeom>
          <a:noFill/>
          <a:ln>
            <a:solidFill>
              <a:schemeClr val="accent1"/>
            </a:solidFill>
          </a:ln>
        </p:spPr>
        <p:txBody>
          <a:bodyPr wrap="square" rtlCol="0">
            <a:spAutoFit/>
          </a:bodyPr>
          <a:lstStyle/>
          <a:p>
            <a:r>
              <a:rPr lang="en-GB" sz="1400" b="1" dirty="0">
                <a:solidFill>
                  <a:srgbClr val="FF0000"/>
                </a:solidFill>
              </a:rPr>
              <a:t>Nigeria:-60k MT </a:t>
            </a:r>
          </a:p>
        </p:txBody>
      </p:sp>
      <p:sp>
        <p:nvSpPr>
          <p:cNvPr id="32" name="TextBox 31">
            <a:extLst>
              <a:ext uri="{FF2B5EF4-FFF2-40B4-BE49-F238E27FC236}">
                <a16:creationId xmlns:a16="http://schemas.microsoft.com/office/drawing/2014/main" id="{1369C857-8D5F-417C-B738-1C2A335AB826}"/>
              </a:ext>
            </a:extLst>
          </p:cNvPr>
          <p:cNvSpPr txBox="1"/>
          <p:nvPr/>
        </p:nvSpPr>
        <p:spPr>
          <a:xfrm>
            <a:off x="6627371" y="3697462"/>
            <a:ext cx="1977077" cy="307777"/>
          </a:xfrm>
          <a:prstGeom prst="rect">
            <a:avLst/>
          </a:prstGeom>
          <a:noFill/>
          <a:ln>
            <a:solidFill>
              <a:schemeClr val="accent1"/>
            </a:solidFill>
          </a:ln>
        </p:spPr>
        <p:txBody>
          <a:bodyPr wrap="square" rtlCol="0">
            <a:spAutoFit/>
          </a:bodyPr>
          <a:lstStyle/>
          <a:p>
            <a:r>
              <a:rPr lang="en-GB" sz="1400" b="1" dirty="0">
                <a:solidFill>
                  <a:srgbClr val="FF0000"/>
                </a:solidFill>
              </a:rPr>
              <a:t>Sudan:-30k MT </a:t>
            </a:r>
          </a:p>
        </p:txBody>
      </p:sp>
      <p:sp>
        <p:nvSpPr>
          <p:cNvPr id="33" name="TextBox 32">
            <a:extLst>
              <a:ext uri="{FF2B5EF4-FFF2-40B4-BE49-F238E27FC236}">
                <a16:creationId xmlns:a16="http://schemas.microsoft.com/office/drawing/2014/main" id="{429A2280-F191-4074-8146-E013FE60EFA1}"/>
              </a:ext>
            </a:extLst>
          </p:cNvPr>
          <p:cNvSpPr txBox="1"/>
          <p:nvPr/>
        </p:nvSpPr>
        <p:spPr>
          <a:xfrm>
            <a:off x="4342590" y="4290450"/>
            <a:ext cx="1880409" cy="307777"/>
          </a:xfrm>
          <a:prstGeom prst="rect">
            <a:avLst/>
          </a:prstGeom>
          <a:noFill/>
          <a:ln>
            <a:solidFill>
              <a:schemeClr val="accent1"/>
            </a:solidFill>
          </a:ln>
        </p:spPr>
        <p:txBody>
          <a:bodyPr wrap="square" rtlCol="0">
            <a:spAutoFit/>
          </a:bodyPr>
          <a:lstStyle/>
          <a:p>
            <a:r>
              <a:rPr lang="en-GB" sz="1400" b="1" dirty="0">
                <a:solidFill>
                  <a:srgbClr val="FF0000"/>
                </a:solidFill>
              </a:rPr>
              <a:t>Ethiopia: -50k MT</a:t>
            </a:r>
          </a:p>
        </p:txBody>
      </p:sp>
      <p:sp>
        <p:nvSpPr>
          <p:cNvPr id="34" name="TextBox 33">
            <a:extLst>
              <a:ext uri="{FF2B5EF4-FFF2-40B4-BE49-F238E27FC236}">
                <a16:creationId xmlns:a16="http://schemas.microsoft.com/office/drawing/2014/main" id="{CB6BF421-B05E-4D2A-8DB0-120424AE1833}"/>
              </a:ext>
            </a:extLst>
          </p:cNvPr>
          <p:cNvSpPr txBox="1"/>
          <p:nvPr/>
        </p:nvSpPr>
        <p:spPr>
          <a:xfrm>
            <a:off x="6633670" y="2885450"/>
            <a:ext cx="1970778" cy="307775"/>
          </a:xfrm>
          <a:prstGeom prst="rect">
            <a:avLst/>
          </a:prstGeom>
          <a:noFill/>
          <a:ln>
            <a:solidFill>
              <a:schemeClr val="accent1"/>
            </a:solidFill>
          </a:ln>
        </p:spPr>
        <p:txBody>
          <a:bodyPr wrap="square" rtlCol="0">
            <a:spAutoFit/>
          </a:bodyPr>
          <a:lstStyle/>
          <a:p>
            <a:r>
              <a:rPr lang="en-GB" sz="1400" b="1" dirty="0">
                <a:solidFill>
                  <a:srgbClr val="FF0000"/>
                </a:solidFill>
              </a:rPr>
              <a:t>China: -50k MT </a:t>
            </a:r>
          </a:p>
        </p:txBody>
      </p:sp>
      <p:sp>
        <p:nvSpPr>
          <p:cNvPr id="35" name="TextBox 34">
            <a:extLst>
              <a:ext uri="{FF2B5EF4-FFF2-40B4-BE49-F238E27FC236}">
                <a16:creationId xmlns:a16="http://schemas.microsoft.com/office/drawing/2014/main" id="{A1F78AEC-34DB-4643-A20E-4DFEE8776FBA}"/>
              </a:ext>
            </a:extLst>
          </p:cNvPr>
          <p:cNvSpPr txBox="1"/>
          <p:nvPr/>
        </p:nvSpPr>
        <p:spPr>
          <a:xfrm>
            <a:off x="6613350" y="3271530"/>
            <a:ext cx="1991098" cy="307777"/>
          </a:xfrm>
          <a:prstGeom prst="rect">
            <a:avLst/>
          </a:prstGeom>
          <a:noFill/>
          <a:ln>
            <a:solidFill>
              <a:schemeClr val="accent1"/>
            </a:solidFill>
          </a:ln>
        </p:spPr>
        <p:txBody>
          <a:bodyPr wrap="square" rtlCol="0">
            <a:spAutoFit/>
          </a:bodyPr>
          <a:lstStyle/>
          <a:p>
            <a:r>
              <a:rPr lang="en-GB" sz="1400" b="1" dirty="0">
                <a:solidFill>
                  <a:srgbClr val="FF0000"/>
                </a:solidFill>
              </a:rPr>
              <a:t>India:-20k MT </a:t>
            </a:r>
          </a:p>
        </p:txBody>
      </p:sp>
      <p:sp>
        <p:nvSpPr>
          <p:cNvPr id="43" name="Text Placeholder 4">
            <a:extLst>
              <a:ext uri="{FF2B5EF4-FFF2-40B4-BE49-F238E27FC236}">
                <a16:creationId xmlns:a16="http://schemas.microsoft.com/office/drawing/2014/main" id="{30D9B61C-7BE6-45A0-B145-F787710D9621}"/>
              </a:ext>
            </a:extLst>
          </p:cNvPr>
          <p:cNvSpPr>
            <a:spLocks noGrp="1"/>
          </p:cNvSpPr>
          <p:nvPr>
            <p:ph type="body" sz="quarter" idx="12"/>
          </p:nvPr>
        </p:nvSpPr>
        <p:spPr>
          <a:xfrm>
            <a:off x="178145" y="4790285"/>
            <a:ext cx="8787709" cy="1760542"/>
          </a:xfrm>
        </p:spPr>
        <p:txBody>
          <a:bodyPr>
            <a:normAutofit fontScale="92500" lnSpcReduction="10000"/>
          </a:bodyPr>
          <a:lstStyle/>
          <a:p>
            <a:pPr marL="326447" indent="-285750">
              <a:spcBef>
                <a:spcPts val="1282"/>
              </a:spcBef>
              <a:buFont typeface="Wingdings" panose="05000000000000000000" pitchFamily="2" charset="2"/>
              <a:buChar char="§"/>
            </a:pPr>
            <a:r>
              <a:rPr lang="en-AU" b="1" dirty="0"/>
              <a:t>Northern Hemisphere (Major origins) supply is likely to shrink by </a:t>
            </a:r>
            <a:r>
              <a:rPr lang="en-AU" b="1" dirty="0">
                <a:solidFill>
                  <a:srgbClr val="FF0000"/>
                </a:solidFill>
              </a:rPr>
              <a:t>-250k MT</a:t>
            </a:r>
          </a:p>
          <a:p>
            <a:pPr marL="326447" indent="-285750">
              <a:spcBef>
                <a:spcPts val="1282"/>
              </a:spcBef>
              <a:buFont typeface="Wingdings" panose="05000000000000000000" pitchFamily="2" charset="2"/>
              <a:buChar char="§"/>
            </a:pPr>
            <a:r>
              <a:rPr lang="en-AU" dirty="0"/>
              <a:t>India’s crop is likely to less than LY primarily owing to the rain damage.</a:t>
            </a:r>
          </a:p>
          <a:p>
            <a:pPr marL="326447" indent="-285750">
              <a:spcBef>
                <a:spcPts val="1282"/>
              </a:spcBef>
              <a:buFont typeface="Wingdings" panose="05000000000000000000" pitchFamily="2" charset="2"/>
              <a:buChar char="§"/>
            </a:pPr>
            <a:r>
              <a:rPr lang="en-AU" dirty="0"/>
              <a:t>West Africa return on other competing crops were better &amp; hence Sesame lost acreage.</a:t>
            </a:r>
          </a:p>
          <a:p>
            <a:pPr marL="326447" indent="-285750">
              <a:spcBef>
                <a:spcPts val="1282"/>
              </a:spcBef>
              <a:buFont typeface="Wingdings" panose="05000000000000000000" pitchFamily="2" charset="2"/>
              <a:buChar char="§"/>
            </a:pPr>
            <a:r>
              <a:rPr lang="en-AU" dirty="0"/>
              <a:t>China’s local crop planting in Hubei, Anhui &amp; Henan was also less because of better return to farmers in other crops.</a:t>
            </a:r>
          </a:p>
          <a:p>
            <a:pPr marL="326447" indent="-285750">
              <a:buFont typeface="Wingdings" panose="05000000000000000000" pitchFamily="2" charset="2"/>
              <a:buChar char="§"/>
            </a:pPr>
            <a:endParaRPr lang="en-US" dirty="0"/>
          </a:p>
          <a:p>
            <a:endParaRPr lang="en-GB" dirty="0"/>
          </a:p>
        </p:txBody>
      </p:sp>
      <p:sp>
        <p:nvSpPr>
          <p:cNvPr id="45" name="TextBox 44">
            <a:extLst>
              <a:ext uri="{FF2B5EF4-FFF2-40B4-BE49-F238E27FC236}">
                <a16:creationId xmlns:a16="http://schemas.microsoft.com/office/drawing/2014/main" id="{4FC166B5-0230-4CBB-90BE-6063C9299D3C}"/>
              </a:ext>
            </a:extLst>
          </p:cNvPr>
          <p:cNvSpPr txBox="1"/>
          <p:nvPr/>
        </p:nvSpPr>
        <p:spPr>
          <a:xfrm>
            <a:off x="-3934" y="1380798"/>
            <a:ext cx="4135876" cy="276999"/>
          </a:xfrm>
          <a:prstGeom prst="rect">
            <a:avLst/>
          </a:prstGeom>
          <a:noFill/>
        </p:spPr>
        <p:txBody>
          <a:bodyPr wrap="none" rtlCol="0">
            <a:spAutoFit/>
          </a:bodyPr>
          <a:lstStyle/>
          <a:p>
            <a:r>
              <a:rPr lang="en-GB" sz="1200" b="1" dirty="0"/>
              <a:t>Change in Supply Numbers Expressed in Metric Tons.</a:t>
            </a:r>
          </a:p>
        </p:txBody>
      </p:sp>
    </p:spTree>
    <p:extLst>
      <p:ext uri="{BB962C8B-B14F-4D97-AF65-F5344CB8AC3E}">
        <p14:creationId xmlns:p14="http://schemas.microsoft.com/office/powerpoint/2010/main" val="28029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7279-89C2-4F2B-8B1A-AC988A467B92}"/>
              </a:ext>
            </a:extLst>
          </p:cNvPr>
          <p:cNvSpPr>
            <a:spLocks noGrp="1"/>
          </p:cNvSpPr>
          <p:nvPr>
            <p:ph type="title"/>
          </p:nvPr>
        </p:nvSpPr>
        <p:spPr>
          <a:xfrm>
            <a:off x="110872" y="480556"/>
            <a:ext cx="8496622" cy="1087770"/>
          </a:xfrm>
        </p:spPr>
        <p:txBody>
          <a:bodyPr>
            <a:normAutofit/>
          </a:bodyPr>
          <a:lstStyle/>
          <a:p>
            <a:r>
              <a:rPr lang="en-GB" b="1" dirty="0">
                <a:solidFill>
                  <a:prstClr val="black"/>
                </a:solidFill>
              </a:rPr>
              <a:t>China’s Demand</a:t>
            </a:r>
            <a:br>
              <a:rPr lang="en-GB" sz="4000" b="1" dirty="0">
                <a:solidFill>
                  <a:prstClr val="black"/>
                </a:solidFill>
              </a:rPr>
            </a:br>
            <a:endParaRPr lang="en-GB" dirty="0"/>
          </a:p>
        </p:txBody>
      </p:sp>
      <p:sp>
        <p:nvSpPr>
          <p:cNvPr id="4" name="Slide Number Placeholder 3">
            <a:extLst>
              <a:ext uri="{FF2B5EF4-FFF2-40B4-BE49-F238E27FC236}">
                <a16:creationId xmlns:a16="http://schemas.microsoft.com/office/drawing/2014/main" id="{A9FE9525-0E9D-4CBE-AF97-A79422D0C84E}"/>
              </a:ext>
            </a:extLst>
          </p:cNvPr>
          <p:cNvSpPr>
            <a:spLocks noGrp="1"/>
          </p:cNvSpPr>
          <p:nvPr>
            <p:ph type="sldNum" sz="quarter" idx="11"/>
          </p:nvPr>
        </p:nvSpPr>
        <p:spPr/>
        <p:txBody>
          <a:bodyPr/>
          <a:lstStyle/>
          <a:p>
            <a:fld id="{366D8112-1D09-44AB-BD25-659ADE5441BA}" type="slidenum">
              <a:rPr lang="en-GB" smtClean="0"/>
              <a:pPr/>
              <a:t>6</a:t>
            </a:fld>
            <a:endParaRPr lang="en-GB" dirty="0"/>
          </a:p>
        </p:txBody>
      </p:sp>
      <p:sp>
        <p:nvSpPr>
          <p:cNvPr id="5" name="Text Placeholder 4">
            <a:extLst>
              <a:ext uri="{FF2B5EF4-FFF2-40B4-BE49-F238E27FC236}">
                <a16:creationId xmlns:a16="http://schemas.microsoft.com/office/drawing/2014/main" id="{F3B41A41-022F-4A4B-B4CF-73C9E72CADC8}"/>
              </a:ext>
            </a:extLst>
          </p:cNvPr>
          <p:cNvSpPr>
            <a:spLocks noGrp="1"/>
          </p:cNvSpPr>
          <p:nvPr>
            <p:ph type="body" sz="quarter" idx="12"/>
          </p:nvPr>
        </p:nvSpPr>
        <p:spPr>
          <a:xfrm>
            <a:off x="57026" y="4861734"/>
            <a:ext cx="8979470" cy="1951642"/>
          </a:xfrm>
        </p:spPr>
        <p:txBody>
          <a:bodyPr>
            <a:normAutofit/>
          </a:bodyPr>
          <a:lstStyle/>
          <a:p>
            <a:pPr marL="326447" indent="-285750">
              <a:spcBef>
                <a:spcPts val="1282"/>
              </a:spcBef>
              <a:buFont typeface="Wingdings" panose="05000000000000000000" pitchFamily="2" charset="2"/>
              <a:buChar char="§"/>
            </a:pPr>
            <a:r>
              <a:rPr lang="en-US" b="1" dirty="0"/>
              <a:t>China’s imports in the current year is likely to be historic high of 1.05 M MT. </a:t>
            </a:r>
          </a:p>
          <a:p>
            <a:pPr marL="326447" indent="-285750">
              <a:spcBef>
                <a:spcPts val="1282"/>
              </a:spcBef>
              <a:buFont typeface="Wingdings" panose="05000000000000000000" pitchFamily="2" charset="2"/>
              <a:buChar char="§"/>
            </a:pPr>
            <a:r>
              <a:rPr lang="en-US" dirty="0"/>
              <a:t>From Jan’21 to Sep’21 imports have already exceeded 2019 yearly import number.</a:t>
            </a:r>
          </a:p>
          <a:p>
            <a:pPr marL="326447" indent="-285750">
              <a:spcBef>
                <a:spcPts val="1282"/>
              </a:spcBef>
              <a:buFont typeface="Wingdings" panose="05000000000000000000" pitchFamily="2" charset="2"/>
              <a:buChar char="§"/>
            </a:pPr>
            <a:r>
              <a:rPr lang="en-US" dirty="0"/>
              <a:t>Niger/Nigeria exports to China will be historic high this year.</a:t>
            </a:r>
          </a:p>
          <a:p>
            <a:pPr marL="326447" indent="-285750">
              <a:buFont typeface="Wingdings" panose="05000000000000000000" pitchFamily="2" charset="2"/>
              <a:buChar char="§"/>
            </a:pPr>
            <a:r>
              <a:rPr lang="en-US" dirty="0"/>
              <a:t>Despite this, China port stocks can drop to 100k to 120k by Dec’21 closing.</a:t>
            </a:r>
          </a:p>
          <a:p>
            <a:pPr marL="40697" indent="0">
              <a:buNone/>
            </a:pPr>
            <a:endParaRPr lang="en-US" sz="1600" i="1" dirty="0"/>
          </a:p>
          <a:p>
            <a:endParaRPr lang="en-GB" dirty="0"/>
          </a:p>
        </p:txBody>
      </p:sp>
      <p:sp>
        <p:nvSpPr>
          <p:cNvPr id="13" name="TextBox 12">
            <a:extLst>
              <a:ext uri="{FF2B5EF4-FFF2-40B4-BE49-F238E27FC236}">
                <a16:creationId xmlns:a16="http://schemas.microsoft.com/office/drawing/2014/main" id="{74387C29-1D62-41BE-B346-70FA57A8C1CA}"/>
              </a:ext>
            </a:extLst>
          </p:cNvPr>
          <p:cNvSpPr txBox="1"/>
          <p:nvPr/>
        </p:nvSpPr>
        <p:spPr>
          <a:xfrm>
            <a:off x="5626870" y="2859920"/>
            <a:ext cx="3345147" cy="276999"/>
          </a:xfrm>
          <a:prstGeom prst="rect">
            <a:avLst/>
          </a:prstGeom>
          <a:noFill/>
        </p:spPr>
        <p:txBody>
          <a:bodyPr wrap="none" rtlCol="0">
            <a:spAutoFit/>
          </a:bodyPr>
          <a:lstStyle/>
          <a:p>
            <a:r>
              <a:rPr lang="en-GB" sz="1200" b="1" dirty="0"/>
              <a:t>Trade Numbers Expressed  in Metric Tons.</a:t>
            </a:r>
          </a:p>
        </p:txBody>
      </p:sp>
      <p:sp>
        <p:nvSpPr>
          <p:cNvPr id="15" name="TextBox 14">
            <a:extLst>
              <a:ext uri="{FF2B5EF4-FFF2-40B4-BE49-F238E27FC236}">
                <a16:creationId xmlns:a16="http://schemas.microsoft.com/office/drawing/2014/main" id="{B89EDBA0-9496-4824-BDF9-25B10C2BA580}"/>
              </a:ext>
            </a:extLst>
          </p:cNvPr>
          <p:cNvSpPr txBox="1"/>
          <p:nvPr/>
        </p:nvSpPr>
        <p:spPr>
          <a:xfrm>
            <a:off x="26546" y="1277830"/>
            <a:ext cx="1445332" cy="276999"/>
          </a:xfrm>
          <a:prstGeom prst="rect">
            <a:avLst/>
          </a:prstGeom>
          <a:noFill/>
        </p:spPr>
        <p:txBody>
          <a:bodyPr wrap="none" rtlCol="0">
            <a:spAutoFit/>
          </a:bodyPr>
          <a:lstStyle/>
          <a:p>
            <a:r>
              <a:rPr lang="en-GB" sz="1200" b="1" dirty="0"/>
              <a:t>China’s Imports::</a:t>
            </a:r>
          </a:p>
        </p:txBody>
      </p:sp>
      <p:pic>
        <p:nvPicPr>
          <p:cNvPr id="7" name="Picture 6">
            <a:extLst>
              <a:ext uri="{FF2B5EF4-FFF2-40B4-BE49-F238E27FC236}">
                <a16:creationId xmlns:a16="http://schemas.microsoft.com/office/drawing/2014/main" id="{50581E4A-D0D0-4F6F-90BB-1CB63D634E81}"/>
              </a:ext>
            </a:extLst>
          </p:cNvPr>
          <p:cNvPicPr>
            <a:picLocks noChangeAspect="1"/>
          </p:cNvPicPr>
          <p:nvPr/>
        </p:nvPicPr>
        <p:blipFill>
          <a:blip r:embed="rId2"/>
          <a:stretch>
            <a:fillRect/>
          </a:stretch>
        </p:blipFill>
        <p:spPr>
          <a:xfrm>
            <a:off x="107504" y="1554829"/>
            <a:ext cx="5519366" cy="3150685"/>
          </a:xfrm>
          <a:prstGeom prst="rect">
            <a:avLst/>
          </a:prstGeom>
        </p:spPr>
      </p:pic>
    </p:spTree>
    <p:extLst>
      <p:ext uri="{BB962C8B-B14F-4D97-AF65-F5344CB8AC3E}">
        <p14:creationId xmlns:p14="http://schemas.microsoft.com/office/powerpoint/2010/main" val="134362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C2AC1-91F6-4383-A1E4-5642F9736522}"/>
              </a:ext>
            </a:extLst>
          </p:cNvPr>
          <p:cNvSpPr>
            <a:spLocks noGrp="1"/>
          </p:cNvSpPr>
          <p:nvPr>
            <p:ph type="title"/>
          </p:nvPr>
        </p:nvSpPr>
        <p:spPr>
          <a:xfrm>
            <a:off x="116394" y="660400"/>
            <a:ext cx="3520886" cy="540782"/>
          </a:xfrm>
        </p:spPr>
        <p:txBody>
          <a:bodyPr>
            <a:normAutofit/>
          </a:bodyPr>
          <a:lstStyle/>
          <a:p>
            <a:r>
              <a:rPr lang="en-GB" b="1" dirty="0">
                <a:solidFill>
                  <a:prstClr val="black"/>
                </a:solidFill>
              </a:rPr>
              <a:t>ROW’s Demand</a:t>
            </a:r>
          </a:p>
        </p:txBody>
      </p:sp>
      <p:sp>
        <p:nvSpPr>
          <p:cNvPr id="4" name="Slide Number Placeholder 3">
            <a:extLst>
              <a:ext uri="{FF2B5EF4-FFF2-40B4-BE49-F238E27FC236}">
                <a16:creationId xmlns:a16="http://schemas.microsoft.com/office/drawing/2014/main" id="{E1976B06-A1AF-47B8-8174-FFA174B97B70}"/>
              </a:ext>
            </a:extLst>
          </p:cNvPr>
          <p:cNvSpPr>
            <a:spLocks noGrp="1"/>
          </p:cNvSpPr>
          <p:nvPr>
            <p:ph type="sldNum" sz="quarter" idx="11"/>
          </p:nvPr>
        </p:nvSpPr>
        <p:spPr/>
        <p:txBody>
          <a:bodyPr/>
          <a:lstStyle/>
          <a:p>
            <a:fld id="{366D8112-1D09-44AB-BD25-659ADE5441BA}" type="slidenum">
              <a:rPr lang="en-GB" smtClean="0"/>
              <a:pPr/>
              <a:t>7</a:t>
            </a:fld>
            <a:endParaRPr lang="en-GB" dirty="0"/>
          </a:p>
        </p:txBody>
      </p:sp>
      <p:graphicFrame>
        <p:nvGraphicFramePr>
          <p:cNvPr id="5" name="Object 4">
            <a:extLst>
              <a:ext uri="{FF2B5EF4-FFF2-40B4-BE49-F238E27FC236}">
                <a16:creationId xmlns:a16="http://schemas.microsoft.com/office/drawing/2014/main" id="{079551C8-ABDF-4D1C-86D0-663E0E478363}"/>
              </a:ext>
            </a:extLst>
          </p:cNvPr>
          <p:cNvGraphicFramePr>
            <a:graphicFrameLocks noChangeAspect="1"/>
          </p:cNvGraphicFramePr>
          <p:nvPr>
            <p:extLst>
              <p:ext uri="{D42A27DB-BD31-4B8C-83A1-F6EECF244321}">
                <p14:modId xmlns:p14="http://schemas.microsoft.com/office/powerpoint/2010/main" val="763922803"/>
              </p:ext>
            </p:extLst>
          </p:nvPr>
        </p:nvGraphicFramePr>
        <p:xfrm>
          <a:off x="191448" y="1454360"/>
          <a:ext cx="2614295" cy="3951286"/>
        </p:xfrm>
        <a:graphic>
          <a:graphicData uri="http://schemas.openxmlformats.org/presentationml/2006/ole">
            <mc:AlternateContent xmlns:mc="http://schemas.openxmlformats.org/markup-compatibility/2006">
              <mc:Choice xmlns:v="urn:schemas-microsoft-com:vml" Requires="v">
                <p:oleObj spid="_x0000_s8247" name="Worksheet" r:id="rId3" imgW="1390601" imgH="2101799" progId="Excel.Sheet.12">
                  <p:embed/>
                </p:oleObj>
              </mc:Choice>
              <mc:Fallback>
                <p:oleObj name="Worksheet" r:id="rId3" imgW="1390601" imgH="2101799" progId="Excel.Sheet.12">
                  <p:embed/>
                  <p:pic>
                    <p:nvPicPr>
                      <p:cNvPr id="0" name=""/>
                      <p:cNvPicPr/>
                      <p:nvPr/>
                    </p:nvPicPr>
                    <p:blipFill>
                      <a:blip r:embed="rId4"/>
                      <a:stretch>
                        <a:fillRect/>
                      </a:stretch>
                    </p:blipFill>
                    <p:spPr>
                      <a:xfrm>
                        <a:off x="191448" y="1454360"/>
                        <a:ext cx="2614295" cy="3951286"/>
                      </a:xfrm>
                      <a:prstGeom prst="rect">
                        <a:avLst/>
                      </a:prstGeom>
                    </p:spPr>
                  </p:pic>
                </p:oleObj>
              </mc:Fallback>
            </mc:AlternateContent>
          </a:graphicData>
        </a:graphic>
      </p:graphicFrame>
      <p:sp>
        <p:nvSpPr>
          <p:cNvPr id="7" name="Content Placeholder 2">
            <a:extLst>
              <a:ext uri="{FF2B5EF4-FFF2-40B4-BE49-F238E27FC236}">
                <a16:creationId xmlns:a16="http://schemas.microsoft.com/office/drawing/2014/main" id="{2778A5EB-A844-43C1-9B77-B4857C853D13}"/>
              </a:ext>
            </a:extLst>
          </p:cNvPr>
          <p:cNvSpPr txBox="1">
            <a:spLocks/>
          </p:cNvSpPr>
          <p:nvPr/>
        </p:nvSpPr>
        <p:spPr>
          <a:xfrm>
            <a:off x="2835818" y="787562"/>
            <a:ext cx="6058438" cy="5216998"/>
          </a:xfrm>
          <a:prstGeom prst="rect">
            <a:avLst/>
          </a:prstGeom>
        </p:spPr>
        <p:txBody>
          <a:bodyPr>
            <a:normAutofit fontScale="70000" lnSpcReduction="20000"/>
          </a:bodyPr>
          <a:lstStyle/>
          <a:p>
            <a:pPr marL="342900" marR="0" lvl="0" indent="-342900" algn="l" defTabSz="914400" rtl="0" eaLnBrk="1" fontAlgn="auto" latinLnBrk="0" hangingPunct="1">
              <a:lnSpc>
                <a:spcPct val="100000"/>
              </a:lnSpc>
              <a:spcBef>
                <a:spcPts val="1200"/>
              </a:spcBef>
              <a:spcAft>
                <a:spcPts val="0"/>
              </a:spcAft>
              <a:buClr>
                <a:schemeClr val="accent1"/>
              </a:buClr>
              <a:buSzTx/>
              <a:buFont typeface="Wingdings" pitchFamily="2" charset="2"/>
              <a:buChar char="§"/>
              <a:tabLst/>
              <a:defRPr/>
            </a:pPr>
            <a:endParaRPr lang="en-US" sz="1000" noProof="0" dirty="0">
              <a:solidFill>
                <a:schemeClr val="tx1">
                  <a:lumMod val="65000"/>
                  <a:lumOff val="35000"/>
                </a:schemeClr>
              </a:solidFill>
              <a:latin typeface="Arial"/>
              <a:cs typeface="Arial"/>
            </a:endParaRPr>
          </a:p>
          <a:p>
            <a:pPr marL="342900" marR="0" lvl="0" indent="-342900" algn="l" defTabSz="914400" rtl="0" eaLnBrk="1" fontAlgn="auto" latinLnBrk="0" hangingPunct="1">
              <a:lnSpc>
                <a:spcPct val="100000"/>
              </a:lnSpc>
              <a:spcBef>
                <a:spcPts val="1200"/>
              </a:spcBef>
              <a:spcAft>
                <a:spcPts val="0"/>
              </a:spcAft>
              <a:buClr>
                <a:schemeClr val="accent1"/>
              </a:buClr>
              <a:buSzTx/>
              <a:buFont typeface="Wingdings" pitchFamily="2" charset="2"/>
              <a:buChar char="§"/>
              <a:tabLst/>
              <a:defRPr/>
            </a:pPr>
            <a:endParaRPr lang="en-US" noProof="0" dirty="0">
              <a:solidFill>
                <a:schemeClr val="tx1">
                  <a:lumMod val="65000"/>
                  <a:lumOff val="35000"/>
                </a:schemeClr>
              </a:solidFill>
              <a:latin typeface="Arial"/>
              <a:cs typeface="Arial"/>
            </a:endParaRPr>
          </a:p>
          <a:p>
            <a:pPr marR="0" lvl="0" algn="l" defTabSz="914400" rtl="0" eaLnBrk="1" fontAlgn="auto" latinLnBrk="0" hangingPunct="1">
              <a:lnSpc>
                <a:spcPct val="100000"/>
              </a:lnSpc>
              <a:spcBef>
                <a:spcPts val="1200"/>
              </a:spcBef>
              <a:spcAft>
                <a:spcPts val="0"/>
              </a:spcAft>
              <a:buClr>
                <a:schemeClr val="accent1"/>
              </a:buClr>
              <a:buSzTx/>
              <a:tabLst/>
              <a:defRPr/>
            </a:pPr>
            <a:r>
              <a:rPr lang="en-US" sz="2300" b="1" dirty="0">
                <a:solidFill>
                  <a:schemeClr val="tx1">
                    <a:lumMod val="65000"/>
                    <a:lumOff val="35000"/>
                  </a:schemeClr>
                </a:solidFill>
                <a:latin typeface="Arial"/>
                <a:cs typeface="Arial"/>
              </a:rPr>
              <a:t>Rest of the World</a:t>
            </a:r>
            <a:endParaRPr lang="en-US" sz="2300" b="1" noProof="0" dirty="0">
              <a:solidFill>
                <a:schemeClr val="tx1">
                  <a:lumMod val="65000"/>
                  <a:lumOff val="35000"/>
                </a:schemeClr>
              </a:solidFill>
              <a:latin typeface="Arial"/>
              <a:cs typeface="Arial"/>
            </a:endParaRPr>
          </a:p>
          <a:p>
            <a:pPr marL="342900" marR="0" lvl="0" indent="-342900" algn="l" defTabSz="914400" rtl="0" eaLnBrk="1" fontAlgn="auto" latinLnBrk="0" hangingPunct="1">
              <a:lnSpc>
                <a:spcPct val="100000"/>
              </a:lnSpc>
              <a:spcBef>
                <a:spcPts val="1200"/>
              </a:spcBef>
              <a:spcAft>
                <a:spcPts val="0"/>
              </a:spcAft>
              <a:buClr>
                <a:schemeClr val="accent1"/>
              </a:buClr>
              <a:buSzTx/>
              <a:buFont typeface="Wingdings" pitchFamily="2" charset="2"/>
              <a:buChar char="§"/>
              <a:tabLst/>
              <a:defRPr/>
            </a:pPr>
            <a:r>
              <a:rPr lang="en-US" sz="2600" noProof="0" dirty="0">
                <a:solidFill>
                  <a:schemeClr val="tx1">
                    <a:lumMod val="65000"/>
                    <a:lumOff val="35000"/>
                  </a:schemeClr>
                </a:solidFill>
                <a:latin typeface="Arial"/>
                <a:cs typeface="Arial"/>
              </a:rPr>
              <a:t>Japan follows the sustainable supply model &amp; imports </a:t>
            </a:r>
            <a:r>
              <a:rPr lang="en-US" sz="2600" dirty="0">
                <a:solidFill>
                  <a:schemeClr val="tx1">
                    <a:lumMod val="65000"/>
                    <a:lumOff val="35000"/>
                  </a:schemeClr>
                </a:solidFill>
                <a:latin typeface="Arial"/>
                <a:cs typeface="Arial"/>
              </a:rPr>
              <a:t>200k</a:t>
            </a:r>
            <a:r>
              <a:rPr lang="en-US" sz="2600" noProof="0" dirty="0">
                <a:solidFill>
                  <a:schemeClr val="tx1">
                    <a:lumMod val="65000"/>
                    <a:lumOff val="35000"/>
                  </a:schemeClr>
                </a:solidFill>
                <a:latin typeface="Arial"/>
                <a:cs typeface="Arial"/>
              </a:rPr>
              <a:t> MT. Sesame oil demand has increased. </a:t>
            </a:r>
          </a:p>
          <a:p>
            <a:pPr marL="342900" lvl="0" indent="-342900">
              <a:spcBef>
                <a:spcPts val="1200"/>
              </a:spcBef>
              <a:buClr>
                <a:schemeClr val="accent1"/>
              </a:buClr>
              <a:buFont typeface="Wingdings" pitchFamily="2" charset="2"/>
              <a:buChar char="§"/>
              <a:defRPr/>
            </a:pPr>
            <a:r>
              <a:rPr lang="en-US" sz="2600" dirty="0">
                <a:solidFill>
                  <a:schemeClr val="tx1">
                    <a:lumMod val="65000"/>
                    <a:lumOff val="35000"/>
                  </a:schemeClr>
                </a:solidFill>
                <a:latin typeface="Arial"/>
                <a:cs typeface="Arial"/>
              </a:rPr>
              <a:t>Turkey imports 50% from Nigeria &amp; rest from Sudan &amp; other origins for Tahini &amp; re-exports.</a:t>
            </a:r>
          </a:p>
          <a:p>
            <a:pPr marL="342900" lvl="0" indent="-342900">
              <a:spcBef>
                <a:spcPts val="1200"/>
              </a:spcBef>
              <a:buClr>
                <a:schemeClr val="accent1"/>
              </a:buClr>
              <a:buFont typeface="Wingdings" pitchFamily="2" charset="2"/>
              <a:buChar char="§"/>
              <a:defRPr/>
            </a:pPr>
            <a:r>
              <a:rPr lang="en-GB" sz="2600" dirty="0">
                <a:solidFill>
                  <a:schemeClr val="tx1">
                    <a:lumMod val="65000"/>
                    <a:lumOff val="35000"/>
                  </a:schemeClr>
                </a:solidFill>
                <a:latin typeface="Arial"/>
                <a:cs typeface="Arial"/>
              </a:rPr>
              <a:t>Middle East region largely imports from Sudan, India &amp; Ethiopia.</a:t>
            </a:r>
          </a:p>
          <a:p>
            <a:pPr marL="342900" indent="-342900">
              <a:spcBef>
                <a:spcPts val="1200"/>
              </a:spcBef>
              <a:buClr>
                <a:schemeClr val="accent1"/>
              </a:buClr>
              <a:buFont typeface="Wingdings" pitchFamily="2" charset="2"/>
              <a:buChar char="§"/>
              <a:defRPr/>
            </a:pPr>
            <a:r>
              <a:rPr lang="en-GB" sz="2600" dirty="0">
                <a:solidFill>
                  <a:schemeClr val="tx1">
                    <a:lumMod val="65000"/>
                    <a:lumOff val="35000"/>
                  </a:schemeClr>
                </a:solidFill>
                <a:latin typeface="Arial"/>
                <a:cs typeface="Arial"/>
              </a:rPr>
              <a:t>Europe’s demand can shrink &amp; so will India’s exports to EU. African Hulled will continue to gain market share. </a:t>
            </a:r>
          </a:p>
          <a:p>
            <a:pPr marL="342900" indent="-342900">
              <a:spcBef>
                <a:spcPts val="1200"/>
              </a:spcBef>
              <a:buClr>
                <a:schemeClr val="accent1"/>
              </a:buClr>
              <a:buFont typeface="Wingdings" pitchFamily="2" charset="2"/>
              <a:buChar char="§"/>
              <a:defRPr/>
            </a:pPr>
            <a:r>
              <a:rPr lang="en-US" sz="2600" dirty="0">
                <a:solidFill>
                  <a:schemeClr val="tx1">
                    <a:lumMod val="65000"/>
                    <a:lumOff val="35000"/>
                  </a:schemeClr>
                </a:solidFill>
                <a:latin typeface="Arial"/>
                <a:cs typeface="Arial"/>
              </a:rPr>
              <a:t>Korea: State tender contributes to 36k to 40k MT/Year &amp; the rest is under a Private quota. Since 2016, 24k MT is under China FTA.</a:t>
            </a:r>
          </a:p>
          <a:p>
            <a:pPr marL="342900" indent="-342900">
              <a:spcBef>
                <a:spcPts val="1200"/>
              </a:spcBef>
              <a:buClr>
                <a:schemeClr val="accent1"/>
              </a:buClr>
              <a:buFont typeface="Wingdings" pitchFamily="2" charset="2"/>
              <a:buChar char="§"/>
              <a:defRPr/>
            </a:pPr>
            <a:r>
              <a:rPr lang="en-US" sz="2600" dirty="0">
                <a:solidFill>
                  <a:schemeClr val="tx1">
                    <a:lumMod val="65000"/>
                    <a:lumOff val="35000"/>
                  </a:schemeClr>
                </a:solidFill>
                <a:latin typeface="Arial"/>
                <a:cs typeface="Arial"/>
              </a:rPr>
              <a:t>India’s import &amp; re-export parity remains challenged.</a:t>
            </a:r>
          </a:p>
          <a:p>
            <a:pPr marL="342900" indent="-342900">
              <a:spcBef>
                <a:spcPts val="1200"/>
              </a:spcBef>
              <a:buClr>
                <a:schemeClr val="accent1"/>
              </a:buClr>
              <a:buFont typeface="Wingdings" pitchFamily="2" charset="2"/>
              <a:buChar char="§"/>
              <a:defRPr/>
            </a:pPr>
            <a:endParaRPr lang="en-GB" sz="2600" dirty="0">
              <a:solidFill>
                <a:schemeClr val="tx1">
                  <a:lumMod val="65000"/>
                  <a:lumOff val="35000"/>
                </a:schemeClr>
              </a:solidFill>
              <a:latin typeface="Arial"/>
              <a:cs typeface="Arial"/>
            </a:endParaRPr>
          </a:p>
          <a:p>
            <a:pPr marL="342900" indent="-342900">
              <a:spcBef>
                <a:spcPts val="1200"/>
              </a:spcBef>
              <a:buClr>
                <a:schemeClr val="accent1"/>
              </a:buClr>
              <a:buFont typeface="Wingdings" pitchFamily="2" charset="2"/>
              <a:buChar char="§"/>
              <a:defRPr/>
            </a:pPr>
            <a:endParaRPr lang="en-GB" sz="2600" dirty="0">
              <a:solidFill>
                <a:schemeClr val="tx1">
                  <a:lumMod val="65000"/>
                  <a:lumOff val="35000"/>
                </a:schemeClr>
              </a:solidFill>
              <a:latin typeface="Arial"/>
              <a:cs typeface="Arial"/>
            </a:endParaRPr>
          </a:p>
          <a:p>
            <a:pPr marR="0" lvl="0" algn="l" defTabSz="914400" rtl="0" eaLnBrk="1" fontAlgn="auto" latinLnBrk="0" hangingPunct="1">
              <a:lnSpc>
                <a:spcPct val="100000"/>
              </a:lnSpc>
              <a:spcBef>
                <a:spcPts val="1200"/>
              </a:spcBef>
              <a:spcAft>
                <a:spcPts val="0"/>
              </a:spcAft>
              <a:buClr>
                <a:schemeClr val="accent1"/>
              </a:buClr>
              <a:buSzTx/>
              <a:tabLst/>
              <a:defRPr/>
            </a:pPr>
            <a:endParaRPr kumimoji="0" lang="en-US" sz="2600" b="0" i="0" u="none" strike="noStrike" kern="1200" cap="none" spc="0" normalizeH="0" baseline="0" noProof="0" dirty="0">
              <a:ln>
                <a:noFill/>
              </a:ln>
              <a:solidFill>
                <a:schemeClr val="tx1">
                  <a:lumMod val="65000"/>
                  <a:lumOff val="35000"/>
                </a:schemeClr>
              </a:solidFill>
              <a:effectLst/>
              <a:uLnTx/>
              <a:uFillTx/>
              <a:latin typeface="Arial"/>
              <a:ea typeface="+mn-ea"/>
              <a:cs typeface="Arial"/>
            </a:endParaRPr>
          </a:p>
        </p:txBody>
      </p:sp>
      <p:sp>
        <p:nvSpPr>
          <p:cNvPr id="6" name="TextBox 5">
            <a:extLst>
              <a:ext uri="{FF2B5EF4-FFF2-40B4-BE49-F238E27FC236}">
                <a16:creationId xmlns:a16="http://schemas.microsoft.com/office/drawing/2014/main" id="{4E4A0F65-17D2-4F95-9532-43746DB2AD46}"/>
              </a:ext>
            </a:extLst>
          </p:cNvPr>
          <p:cNvSpPr txBox="1"/>
          <p:nvPr/>
        </p:nvSpPr>
        <p:spPr>
          <a:xfrm>
            <a:off x="97344" y="5758329"/>
            <a:ext cx="8802410" cy="689420"/>
          </a:xfrm>
          <a:prstGeom prst="rect">
            <a:avLst/>
          </a:prstGeom>
          <a:noFill/>
        </p:spPr>
        <p:txBody>
          <a:bodyPr wrap="none" rtlCol="0">
            <a:spAutoFit/>
          </a:bodyPr>
          <a:lstStyle/>
          <a:p>
            <a:pPr>
              <a:lnSpc>
                <a:spcPct val="80000"/>
              </a:lnSpc>
              <a:spcBef>
                <a:spcPts val="1200"/>
              </a:spcBef>
              <a:buClr>
                <a:schemeClr val="accent1"/>
              </a:buClr>
              <a:defRPr/>
            </a:pPr>
            <a:r>
              <a:rPr lang="en-GB" b="1" dirty="0">
                <a:solidFill>
                  <a:schemeClr val="tx1">
                    <a:lumMod val="65000"/>
                    <a:lumOff val="35000"/>
                  </a:schemeClr>
                </a:solidFill>
                <a:latin typeface="Arial"/>
                <a:cs typeface="Arial"/>
              </a:rPr>
              <a:t>The total demand of Processed &amp; Natural Sesame for the rest of the world can </a:t>
            </a:r>
          </a:p>
          <a:p>
            <a:pPr>
              <a:lnSpc>
                <a:spcPct val="80000"/>
              </a:lnSpc>
              <a:spcBef>
                <a:spcPts val="1200"/>
              </a:spcBef>
              <a:buClr>
                <a:schemeClr val="accent1"/>
              </a:buClr>
              <a:defRPr/>
            </a:pPr>
            <a:r>
              <a:rPr lang="en-GB" b="1" dirty="0">
                <a:solidFill>
                  <a:schemeClr val="tx1">
                    <a:lumMod val="65000"/>
                    <a:lumOff val="35000"/>
                  </a:schemeClr>
                </a:solidFill>
                <a:latin typeface="Arial"/>
                <a:cs typeface="Arial"/>
              </a:rPr>
              <a:t>shrink owing to higher prices &amp; short supply to 850k MT.</a:t>
            </a:r>
          </a:p>
        </p:txBody>
      </p:sp>
    </p:spTree>
    <p:extLst>
      <p:ext uri="{BB962C8B-B14F-4D97-AF65-F5344CB8AC3E}">
        <p14:creationId xmlns:p14="http://schemas.microsoft.com/office/powerpoint/2010/main" val="219616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B8CAD-B42F-4C86-8C7E-553C992785EF}"/>
              </a:ext>
            </a:extLst>
          </p:cNvPr>
          <p:cNvSpPr>
            <a:spLocks noGrp="1"/>
          </p:cNvSpPr>
          <p:nvPr>
            <p:ph type="title"/>
          </p:nvPr>
        </p:nvSpPr>
        <p:spPr>
          <a:xfrm>
            <a:off x="174666" y="44624"/>
            <a:ext cx="8496622" cy="1087770"/>
          </a:xfrm>
        </p:spPr>
        <p:txBody>
          <a:bodyPr/>
          <a:lstStyle/>
          <a:p>
            <a:r>
              <a:rPr lang="en-GB" b="1" dirty="0"/>
              <a:t>Crush Grade: Price Trend</a:t>
            </a:r>
          </a:p>
        </p:txBody>
      </p:sp>
      <p:sp>
        <p:nvSpPr>
          <p:cNvPr id="4" name="Slide Number Placeholder 3">
            <a:extLst>
              <a:ext uri="{FF2B5EF4-FFF2-40B4-BE49-F238E27FC236}">
                <a16:creationId xmlns:a16="http://schemas.microsoft.com/office/drawing/2014/main" id="{E3ADC9D2-5794-452D-8A8E-41E5C36D51AF}"/>
              </a:ext>
            </a:extLst>
          </p:cNvPr>
          <p:cNvSpPr>
            <a:spLocks noGrp="1"/>
          </p:cNvSpPr>
          <p:nvPr>
            <p:ph type="sldNum" sz="quarter" idx="12"/>
          </p:nvPr>
        </p:nvSpPr>
        <p:spPr/>
        <p:txBody>
          <a:bodyPr/>
          <a:lstStyle/>
          <a:p>
            <a:fld id="{366D8112-1D09-44AB-BD25-659ADE5441BA}" type="slidenum">
              <a:rPr lang="en-GB" smtClean="0"/>
              <a:pPr/>
              <a:t>8</a:t>
            </a:fld>
            <a:endParaRPr lang="en-GB" dirty="0"/>
          </a:p>
        </p:txBody>
      </p:sp>
      <p:sp>
        <p:nvSpPr>
          <p:cNvPr id="19" name="TextBox 18">
            <a:extLst>
              <a:ext uri="{FF2B5EF4-FFF2-40B4-BE49-F238E27FC236}">
                <a16:creationId xmlns:a16="http://schemas.microsoft.com/office/drawing/2014/main" id="{6DF71969-17A0-46D3-86BF-573610FF450B}"/>
              </a:ext>
            </a:extLst>
          </p:cNvPr>
          <p:cNvSpPr txBox="1"/>
          <p:nvPr/>
        </p:nvSpPr>
        <p:spPr>
          <a:xfrm>
            <a:off x="0" y="5693713"/>
            <a:ext cx="9431506" cy="646331"/>
          </a:xfrm>
          <a:prstGeom prst="rect">
            <a:avLst/>
          </a:prstGeom>
          <a:noFill/>
        </p:spPr>
        <p:txBody>
          <a:bodyPr wrap="square" rtlCol="0">
            <a:spAutoFit/>
          </a:bodyPr>
          <a:lstStyle/>
          <a:p>
            <a:pPr>
              <a:spcBef>
                <a:spcPts val="1200"/>
              </a:spcBef>
              <a:buClr>
                <a:schemeClr val="accent1"/>
              </a:buClr>
              <a:defRPr/>
            </a:pPr>
            <a:r>
              <a:rPr lang="en-US" b="1" dirty="0">
                <a:solidFill>
                  <a:schemeClr val="tx1">
                    <a:lumMod val="65000"/>
                    <a:lumOff val="35000"/>
                  </a:schemeClr>
                </a:solidFill>
                <a:latin typeface="Arial"/>
                <a:cs typeface="Arial"/>
              </a:rPr>
              <a:t>Price volatility owing to FIVE C’s: 1) China </a:t>
            </a:r>
            <a:r>
              <a:rPr lang="en-US" b="1" dirty="0">
                <a:solidFill>
                  <a:srgbClr val="FF0000"/>
                </a:solidFill>
                <a:latin typeface="Arial"/>
                <a:cs typeface="Arial"/>
              </a:rPr>
              <a:t>2) Climate 3) Crop Returns </a:t>
            </a:r>
            <a:r>
              <a:rPr lang="en-US" b="1" dirty="0">
                <a:solidFill>
                  <a:schemeClr val="tx1">
                    <a:lumMod val="65000"/>
                    <a:lumOff val="35000"/>
                  </a:schemeClr>
                </a:solidFill>
                <a:latin typeface="Arial"/>
                <a:cs typeface="Arial"/>
              </a:rPr>
              <a:t>&amp; </a:t>
            </a:r>
            <a:br>
              <a:rPr lang="en-US" b="1" dirty="0">
                <a:solidFill>
                  <a:schemeClr val="tx1">
                    <a:lumMod val="65000"/>
                    <a:lumOff val="35000"/>
                  </a:schemeClr>
                </a:solidFill>
                <a:latin typeface="Arial"/>
                <a:cs typeface="Arial"/>
              </a:rPr>
            </a:br>
            <a:r>
              <a:rPr lang="en-US" b="1" dirty="0">
                <a:solidFill>
                  <a:schemeClr val="tx1">
                    <a:lumMod val="65000"/>
                    <a:lumOff val="35000"/>
                  </a:schemeClr>
                </a:solidFill>
                <a:latin typeface="Arial"/>
                <a:cs typeface="Arial"/>
              </a:rPr>
              <a:t>4) Currency 5) COVID</a:t>
            </a:r>
          </a:p>
        </p:txBody>
      </p:sp>
      <p:pic>
        <p:nvPicPr>
          <p:cNvPr id="9" name="Picture 8">
            <a:extLst>
              <a:ext uri="{FF2B5EF4-FFF2-40B4-BE49-F238E27FC236}">
                <a16:creationId xmlns:a16="http://schemas.microsoft.com/office/drawing/2014/main" id="{14381B77-D60A-448E-9FA6-9B3100F6A9FD}"/>
              </a:ext>
            </a:extLst>
          </p:cNvPr>
          <p:cNvPicPr>
            <a:picLocks noChangeAspect="1"/>
          </p:cNvPicPr>
          <p:nvPr/>
        </p:nvPicPr>
        <p:blipFill>
          <a:blip r:embed="rId3"/>
          <a:stretch>
            <a:fillRect/>
          </a:stretch>
        </p:blipFill>
        <p:spPr>
          <a:xfrm>
            <a:off x="144999" y="1760676"/>
            <a:ext cx="7455439" cy="3592907"/>
          </a:xfrm>
          <a:prstGeom prst="rect">
            <a:avLst/>
          </a:prstGeom>
        </p:spPr>
      </p:pic>
      <p:sp>
        <p:nvSpPr>
          <p:cNvPr id="21" name="Rectangle 20">
            <a:extLst>
              <a:ext uri="{FF2B5EF4-FFF2-40B4-BE49-F238E27FC236}">
                <a16:creationId xmlns:a16="http://schemas.microsoft.com/office/drawing/2014/main" id="{0BBEB4DA-9B22-40BC-A148-4E29C642A428}"/>
              </a:ext>
            </a:extLst>
          </p:cNvPr>
          <p:cNvSpPr/>
          <p:nvPr/>
        </p:nvSpPr>
        <p:spPr>
          <a:xfrm>
            <a:off x="2269764" y="2321025"/>
            <a:ext cx="1534824" cy="646331"/>
          </a:xfrm>
          <a:prstGeom prst="rect">
            <a:avLst/>
          </a:prstGeom>
        </p:spPr>
        <p:txBody>
          <a:bodyPr wrap="square">
            <a:spAutoFit/>
          </a:bodyPr>
          <a:lstStyle/>
          <a:p>
            <a:r>
              <a:rPr lang="en-US" sz="1200" dirty="0"/>
              <a:t>Range Bound Market: Oct’19 till Mar’20</a:t>
            </a:r>
          </a:p>
        </p:txBody>
      </p:sp>
      <p:cxnSp>
        <p:nvCxnSpPr>
          <p:cNvPr id="22" name="Straight Arrow Connector 21">
            <a:extLst>
              <a:ext uri="{FF2B5EF4-FFF2-40B4-BE49-F238E27FC236}">
                <a16:creationId xmlns:a16="http://schemas.microsoft.com/office/drawing/2014/main" id="{9A513DE3-E3F7-4616-B28A-A0642568BC26}"/>
              </a:ext>
            </a:extLst>
          </p:cNvPr>
          <p:cNvCxnSpPr>
            <a:cxnSpLocks/>
          </p:cNvCxnSpPr>
          <p:nvPr/>
        </p:nvCxnSpPr>
        <p:spPr>
          <a:xfrm>
            <a:off x="2905248" y="2859060"/>
            <a:ext cx="0" cy="425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4FFD6C6E-2004-4735-9934-5289A5255D9F}"/>
              </a:ext>
            </a:extLst>
          </p:cNvPr>
          <p:cNvSpPr/>
          <p:nvPr/>
        </p:nvSpPr>
        <p:spPr>
          <a:xfrm>
            <a:off x="6874236" y="1414662"/>
            <a:ext cx="1534824" cy="1015663"/>
          </a:xfrm>
          <a:prstGeom prst="rect">
            <a:avLst/>
          </a:prstGeom>
        </p:spPr>
        <p:txBody>
          <a:bodyPr wrap="square">
            <a:spAutoFit/>
          </a:bodyPr>
          <a:lstStyle/>
          <a:p>
            <a:r>
              <a:rPr lang="en-US" sz="1200" dirty="0"/>
              <a:t>Sesame lost acreage owing to lower returns &amp; La Nina caused rain damage</a:t>
            </a:r>
          </a:p>
        </p:txBody>
      </p:sp>
      <p:cxnSp>
        <p:nvCxnSpPr>
          <p:cNvPr id="24" name="Straight Arrow Connector 23">
            <a:extLst>
              <a:ext uri="{FF2B5EF4-FFF2-40B4-BE49-F238E27FC236}">
                <a16:creationId xmlns:a16="http://schemas.microsoft.com/office/drawing/2014/main" id="{EB9DF273-FE9A-4FB6-BD94-527AA9BB1359}"/>
              </a:ext>
            </a:extLst>
          </p:cNvPr>
          <p:cNvCxnSpPr>
            <a:cxnSpLocks/>
          </p:cNvCxnSpPr>
          <p:nvPr/>
        </p:nvCxnSpPr>
        <p:spPr>
          <a:xfrm>
            <a:off x="4038687" y="3089892"/>
            <a:ext cx="0" cy="425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8E2B89B4-5339-40AE-B487-3E3733FF2B23}"/>
              </a:ext>
            </a:extLst>
          </p:cNvPr>
          <p:cNvCxnSpPr>
            <a:cxnSpLocks/>
          </p:cNvCxnSpPr>
          <p:nvPr/>
        </p:nvCxnSpPr>
        <p:spPr>
          <a:xfrm>
            <a:off x="6779430" y="2307340"/>
            <a:ext cx="0" cy="4254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A2186D4-544B-4187-AC61-AACE356EFBEB}"/>
              </a:ext>
            </a:extLst>
          </p:cNvPr>
          <p:cNvSpPr/>
          <p:nvPr/>
        </p:nvSpPr>
        <p:spPr>
          <a:xfrm>
            <a:off x="3825060" y="2780627"/>
            <a:ext cx="1534824" cy="461665"/>
          </a:xfrm>
          <a:prstGeom prst="rect">
            <a:avLst/>
          </a:prstGeom>
        </p:spPr>
        <p:txBody>
          <a:bodyPr wrap="square">
            <a:spAutoFit/>
          </a:bodyPr>
          <a:lstStyle/>
          <a:p>
            <a:r>
              <a:rPr lang="en-US" sz="1200" dirty="0"/>
              <a:t>COVID: Sentiments </a:t>
            </a:r>
          </a:p>
          <a:p>
            <a:r>
              <a:rPr lang="en-US" sz="1200" dirty="0"/>
              <a:t>NOT Fundamentals</a:t>
            </a:r>
          </a:p>
        </p:txBody>
      </p:sp>
    </p:spTree>
    <p:extLst>
      <p:ext uri="{BB962C8B-B14F-4D97-AF65-F5344CB8AC3E}">
        <p14:creationId xmlns:p14="http://schemas.microsoft.com/office/powerpoint/2010/main" val="292818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05D3E-8402-465D-8150-2DB93DD24F67}"/>
              </a:ext>
            </a:extLst>
          </p:cNvPr>
          <p:cNvSpPr>
            <a:spLocks noGrp="1"/>
          </p:cNvSpPr>
          <p:nvPr>
            <p:ph type="title"/>
          </p:nvPr>
        </p:nvSpPr>
        <p:spPr>
          <a:xfrm>
            <a:off x="206565" y="44624"/>
            <a:ext cx="8496622" cy="1087770"/>
          </a:xfrm>
        </p:spPr>
        <p:txBody>
          <a:bodyPr/>
          <a:lstStyle/>
          <a:p>
            <a:r>
              <a:rPr lang="en-GB" b="1" dirty="0"/>
              <a:t>Forward Outlook: Our View</a:t>
            </a:r>
          </a:p>
        </p:txBody>
      </p:sp>
      <p:sp>
        <p:nvSpPr>
          <p:cNvPr id="4" name="Slide Number Placeholder 3">
            <a:extLst>
              <a:ext uri="{FF2B5EF4-FFF2-40B4-BE49-F238E27FC236}">
                <a16:creationId xmlns:a16="http://schemas.microsoft.com/office/drawing/2014/main" id="{A4BBB8C3-B613-4381-B3A6-87263E06C815}"/>
              </a:ext>
            </a:extLst>
          </p:cNvPr>
          <p:cNvSpPr>
            <a:spLocks noGrp="1"/>
          </p:cNvSpPr>
          <p:nvPr>
            <p:ph type="sldNum" sz="quarter" idx="12"/>
          </p:nvPr>
        </p:nvSpPr>
        <p:spPr/>
        <p:txBody>
          <a:bodyPr/>
          <a:lstStyle/>
          <a:p>
            <a:fld id="{366D8112-1D09-44AB-BD25-659ADE5441BA}" type="slidenum">
              <a:rPr lang="en-GB" smtClean="0"/>
              <a:pPr/>
              <a:t>9</a:t>
            </a:fld>
            <a:endParaRPr lang="en-GB" dirty="0"/>
          </a:p>
        </p:txBody>
      </p:sp>
      <p:sp>
        <p:nvSpPr>
          <p:cNvPr id="5" name="Rectangle 4">
            <a:extLst>
              <a:ext uri="{FF2B5EF4-FFF2-40B4-BE49-F238E27FC236}">
                <a16:creationId xmlns:a16="http://schemas.microsoft.com/office/drawing/2014/main" id="{19F98A73-1579-4889-99EA-E8F9819701F4}"/>
              </a:ext>
            </a:extLst>
          </p:cNvPr>
          <p:cNvSpPr/>
          <p:nvPr/>
        </p:nvSpPr>
        <p:spPr>
          <a:xfrm>
            <a:off x="132493" y="1309848"/>
            <a:ext cx="8883094" cy="4570482"/>
          </a:xfrm>
          <a:prstGeom prst="rect">
            <a:avLst/>
          </a:prstGeom>
        </p:spPr>
        <p:txBody>
          <a:bodyPr wrap="square">
            <a:spAutoFit/>
          </a:bodyPr>
          <a:lstStyle/>
          <a:p>
            <a:r>
              <a:rPr lang="en-US" altLang="zh-CN" sz="1500" b="1" dirty="0"/>
              <a:t>Bullish Cues: </a:t>
            </a:r>
          </a:p>
          <a:p>
            <a:pPr marL="342900" indent="-342900">
              <a:spcBef>
                <a:spcPts val="1200"/>
              </a:spcBef>
              <a:buClr>
                <a:schemeClr val="accent1"/>
              </a:buClr>
              <a:buFont typeface="Wingdings" pitchFamily="2" charset="2"/>
              <a:buChar char="§"/>
              <a:defRPr/>
            </a:pPr>
            <a:r>
              <a:rPr lang="en-US" altLang="zh-CN" sz="1500" dirty="0"/>
              <a:t>Second year in a row we have a La Nina conditions. </a:t>
            </a:r>
          </a:p>
          <a:p>
            <a:pPr marL="342900" indent="-342900">
              <a:spcBef>
                <a:spcPts val="1200"/>
              </a:spcBef>
              <a:buClr>
                <a:schemeClr val="accent1"/>
              </a:buClr>
              <a:buFont typeface="Wingdings" pitchFamily="2" charset="2"/>
              <a:buChar char="§"/>
              <a:defRPr/>
            </a:pPr>
            <a:r>
              <a:rPr lang="en-US" altLang="zh-CN" sz="1500" dirty="0"/>
              <a:t>China, India, Ethiopia, Nigeria &amp; Burkina crop shortages has been confirmed.</a:t>
            </a:r>
          </a:p>
          <a:p>
            <a:pPr marL="342900" indent="-342900">
              <a:spcBef>
                <a:spcPts val="1200"/>
              </a:spcBef>
              <a:buClr>
                <a:schemeClr val="accent1"/>
              </a:buClr>
              <a:buFont typeface="Wingdings" pitchFamily="2" charset="2"/>
              <a:buChar char="§"/>
              <a:defRPr/>
            </a:pPr>
            <a:r>
              <a:rPr lang="en-US" altLang="zh-CN" sz="1500" dirty="0"/>
              <a:t>Higher logistics cost &amp; port disruptions.</a:t>
            </a:r>
          </a:p>
          <a:p>
            <a:endParaRPr lang="en-US" altLang="zh-CN" sz="1500" dirty="0"/>
          </a:p>
          <a:p>
            <a:r>
              <a:rPr lang="en-US" altLang="zh-CN" sz="1500" b="1" dirty="0"/>
              <a:t>Bearish Cues: </a:t>
            </a:r>
          </a:p>
          <a:p>
            <a:pPr marL="342900" indent="-342900">
              <a:spcBef>
                <a:spcPts val="1200"/>
              </a:spcBef>
              <a:buClr>
                <a:schemeClr val="accent1"/>
              </a:buClr>
              <a:buFont typeface="Wingdings" pitchFamily="2" charset="2"/>
              <a:buChar char="§"/>
              <a:defRPr/>
            </a:pPr>
            <a:r>
              <a:rPr lang="en-US" altLang="zh-CN" sz="1500" b="1" dirty="0"/>
              <a:t>COVID: </a:t>
            </a:r>
            <a:r>
              <a:rPr lang="en-GB" sz="1500" dirty="0"/>
              <a:t>Belt tightening owing to loss of income.</a:t>
            </a:r>
          </a:p>
          <a:p>
            <a:pPr marL="342900" indent="-342900">
              <a:spcBef>
                <a:spcPts val="1200"/>
              </a:spcBef>
              <a:buClr>
                <a:schemeClr val="accent1"/>
              </a:buClr>
              <a:buFont typeface="Wingdings" pitchFamily="2" charset="2"/>
              <a:buChar char="§"/>
              <a:defRPr/>
            </a:pPr>
            <a:r>
              <a:rPr lang="en-GB" altLang="zh-CN" sz="1500" dirty="0"/>
              <a:t>Demand substitution.</a:t>
            </a:r>
            <a:endParaRPr lang="en-US" altLang="zh-CN" sz="1500" dirty="0"/>
          </a:p>
          <a:p>
            <a:pPr>
              <a:spcBef>
                <a:spcPts val="1200"/>
              </a:spcBef>
              <a:buClr>
                <a:schemeClr val="accent1"/>
              </a:buClr>
              <a:defRPr/>
            </a:pPr>
            <a:r>
              <a:rPr lang="en-US" altLang="zh-CN" sz="1500" dirty="0"/>
              <a:t> </a:t>
            </a:r>
            <a:endParaRPr lang="en-US" altLang="zh-CN" sz="1600" b="1" dirty="0">
              <a:solidFill>
                <a:schemeClr val="accent1"/>
              </a:solidFill>
            </a:endParaRPr>
          </a:p>
          <a:p>
            <a:pPr>
              <a:spcBef>
                <a:spcPts val="1200"/>
              </a:spcBef>
              <a:buClr>
                <a:schemeClr val="accent1"/>
              </a:buClr>
              <a:defRPr/>
            </a:pPr>
            <a:r>
              <a:rPr lang="en-US" altLang="zh-CN" sz="1600" b="1" dirty="0">
                <a:solidFill>
                  <a:schemeClr val="accent1"/>
                </a:solidFill>
              </a:rPr>
              <a:t>Sesame market outlook is Bullish &amp; the same has reflected in the price surge &amp; only demand substitution can put some cap on the prices, else we can witness 1600-1800 price range this season.  </a:t>
            </a:r>
          </a:p>
          <a:p>
            <a:endParaRPr lang="en-US" altLang="zh-CN" sz="2000" dirty="0"/>
          </a:p>
          <a:p>
            <a:endParaRPr lang="en-US" altLang="zh-CN" dirty="0"/>
          </a:p>
        </p:txBody>
      </p:sp>
    </p:spTree>
    <p:extLst>
      <p:ext uri="{BB962C8B-B14F-4D97-AF65-F5344CB8AC3E}">
        <p14:creationId xmlns:p14="http://schemas.microsoft.com/office/powerpoint/2010/main" val="2743389794"/>
      </p:ext>
    </p:extLst>
  </p:cSld>
  <p:clrMapOvr>
    <a:masterClrMapping/>
  </p:clrMapOvr>
</p:sld>
</file>

<file path=ppt/theme/theme1.xml><?xml version="1.0" encoding="utf-8"?>
<a:theme xmlns:a="http://schemas.openxmlformats.org/drawingml/2006/main" name="Rebrand-PPT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lam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600" dirty="0" smtClean="0">
            <a:solidFill>
              <a:schemeClr val="accent3"/>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1659</TotalTime>
  <Words>679</Words>
  <Application>Microsoft Office PowerPoint</Application>
  <PresentationFormat>On-screen Show (4:3)</PresentationFormat>
  <Paragraphs>87</Paragraphs>
  <Slides>10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Wingdings</vt:lpstr>
      <vt:lpstr>Rebrand-PPT template</vt:lpstr>
      <vt:lpstr>Worksheet</vt:lpstr>
      <vt:lpstr>     Global Overview of Sesame Market. </vt:lpstr>
      <vt:lpstr>Disclaimer</vt:lpstr>
      <vt:lpstr>Contents</vt:lpstr>
      <vt:lpstr>PowerPoint Presentation</vt:lpstr>
      <vt:lpstr>Northern Hemisphere Estimate : 2021-22</vt:lpstr>
      <vt:lpstr>China’s Demand </vt:lpstr>
      <vt:lpstr>ROW’s Demand</vt:lpstr>
      <vt:lpstr>Crush Grade: Price Trend</vt:lpstr>
      <vt:lpstr>Forward Outlook: Our View</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Sesame Business</dc:title>
  <dc:creator>Think</dc:creator>
  <cp:lastModifiedBy>Tarun Chawla</cp:lastModifiedBy>
  <cp:revision>175</cp:revision>
  <dcterms:modified xsi:type="dcterms:W3CDTF">2021-10-18T20:01:59Z</dcterms:modified>
</cp:coreProperties>
</file>