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321" r:id="rId3"/>
    <p:sldId id="300" r:id="rId4"/>
    <p:sldId id="331" r:id="rId5"/>
    <p:sldId id="335" r:id="rId6"/>
    <p:sldId id="287" r:id="rId7"/>
    <p:sldId id="336" r:id="rId8"/>
    <p:sldId id="333" r:id="rId9"/>
    <p:sldId id="286" r:id="rId10"/>
    <p:sldId id="332" r:id="rId11"/>
    <p:sldId id="294" r:id="rId12"/>
    <p:sldId id="334" r:id="rId13"/>
    <p:sldId id="263" r:id="rId14"/>
    <p:sldId id="278" r:id="rId15"/>
    <p:sldId id="283" r:id="rId16"/>
    <p:sldId id="312" r:id="rId17"/>
    <p:sldId id="265" r:id="rId18"/>
    <p:sldId id="266" r:id="rId19"/>
    <p:sldId id="327" r:id="rId20"/>
    <p:sldId id="313" r:id="rId21"/>
    <p:sldId id="329" r:id="rId22"/>
    <p:sldId id="328" r:id="rId23"/>
    <p:sldId id="330" r:id="rId24"/>
    <p:sldId id="322" r:id="rId25"/>
    <p:sldId id="269" r:id="rId26"/>
    <p:sldId id="272" r:id="rId27"/>
    <p:sldId id="316" r:id="rId2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p:cViewPr>
        <p:scale>
          <a:sx n="100" d="100"/>
          <a:sy n="100" d="100"/>
        </p:scale>
        <p:origin x="200" y="-10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lobalGrains.Local\DFS\Shared\David%20Buttery\IOPIA%202020%20-%20info%20files\DATA%20FOR%20IOPIA%20PRESENT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lobalGrains.Local\DFS\Shared\David%20Buttery\IOPIA%202020%20-%20info%20files\DATA%20FOR%20IOPIA%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'EU Imports from 2009'!$P$174</c:f>
          <c:strCache>
            <c:ptCount val="1"/>
            <c:pt idx="0">
              <c:v>EU Imports - Sesame seed</c:v>
            </c:pt>
          </c:strCache>
        </c:strRef>
      </c:tx>
      <c:layout>
        <c:manualLayout>
          <c:xMode val="edge"/>
          <c:yMode val="edge"/>
          <c:x val="0.37780606794780025"/>
          <c:y val="1.8908007680160398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05914128169836"/>
          <c:y val="9.7059529561819319E-2"/>
          <c:w val="0.77582407456078017"/>
          <c:h val="0.70474445899403171"/>
        </c:manualLayout>
      </c:layout>
      <c:barChart>
        <c:barDir val="col"/>
        <c:grouping val="clustered"/>
        <c:varyColors val="0"/>
        <c:ser>
          <c:idx val="0"/>
          <c:order val="0"/>
          <c:tx>
            <c:v>MT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 Imports from 2009'!$Q$7:$AA$7</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'EU Imports from 2009'!$Q$170:$AA$170</c:f>
              <c:numCache>
                <c:formatCode>_-* #,##0_-;\-* #,##0_-;_-* "-"??_-;_-@_-</c:formatCode>
                <c:ptCount val="11"/>
                <c:pt idx="0">
                  <c:v>106946</c:v>
                </c:pt>
                <c:pt idx="1">
                  <c:v>106433</c:v>
                </c:pt>
                <c:pt idx="2">
                  <c:v>103844</c:v>
                </c:pt>
                <c:pt idx="3">
                  <c:v>106175</c:v>
                </c:pt>
                <c:pt idx="4">
                  <c:v>125025</c:v>
                </c:pt>
                <c:pt idx="5">
                  <c:v>123515</c:v>
                </c:pt>
                <c:pt idx="6">
                  <c:v>135083</c:v>
                </c:pt>
                <c:pt idx="7">
                  <c:v>125132</c:v>
                </c:pt>
                <c:pt idx="8">
                  <c:v>124414</c:v>
                </c:pt>
                <c:pt idx="9">
                  <c:v>128104</c:v>
                </c:pt>
                <c:pt idx="10">
                  <c:v>132835</c:v>
                </c:pt>
              </c:numCache>
            </c:numRef>
          </c:val>
          <c:extLst>
            <c:ext xmlns:c16="http://schemas.microsoft.com/office/drawing/2014/chart" uri="{C3380CC4-5D6E-409C-BE32-E72D297353CC}">
              <c16:uniqueId val="{00000000-715E-482C-80AB-78E6D60925E9}"/>
            </c:ext>
          </c:extLst>
        </c:ser>
        <c:dLbls>
          <c:showLegendKey val="0"/>
          <c:showVal val="0"/>
          <c:showCatName val="0"/>
          <c:showSerName val="0"/>
          <c:showPercent val="0"/>
          <c:showBubbleSize val="0"/>
        </c:dLbls>
        <c:gapWidth val="219"/>
        <c:overlap val="-27"/>
        <c:axId val="1003075439"/>
        <c:axId val="1003076423"/>
      </c:barChart>
      <c:lineChart>
        <c:grouping val="standard"/>
        <c:varyColors val="0"/>
        <c:ser>
          <c:idx val="1"/>
          <c:order val="1"/>
          <c:tx>
            <c:v>€uros</c:v>
          </c:tx>
          <c:spPr>
            <a:ln w="28575" cap="rnd">
              <a:solidFill>
                <a:schemeClr val="accent2"/>
              </a:solidFill>
              <a:round/>
            </a:ln>
            <a:effectLst/>
          </c:spPr>
          <c:marker>
            <c:symbol val="none"/>
          </c:marker>
          <c:cat>
            <c:strRef>
              <c:f>'EU Imports from 2009'!$Q$7:$AA$7</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'EU Imports from 2009'!$Q$171:$AA$171</c:f>
              <c:numCache>
                <c:formatCode>_-[$€-2]\ * #,##0_-;\-[$€-2]\ * #,##0_-;_-[$€-2]\ * "-"??_-;_-@_-</c:formatCode>
                <c:ptCount val="11"/>
                <c:pt idx="0">
                  <c:v>128904182</c:v>
                </c:pt>
                <c:pt idx="1">
                  <c:v>132330653</c:v>
                </c:pt>
                <c:pt idx="2">
                  <c:v>126019486</c:v>
                </c:pt>
                <c:pt idx="3">
                  <c:v>139274812</c:v>
                </c:pt>
                <c:pt idx="4">
                  <c:v>203297405</c:v>
                </c:pt>
                <c:pt idx="5">
                  <c:v>238518842</c:v>
                </c:pt>
                <c:pt idx="6">
                  <c:v>228488883</c:v>
                </c:pt>
                <c:pt idx="7">
                  <c:v>159936171</c:v>
                </c:pt>
                <c:pt idx="8">
                  <c:v>161272197</c:v>
                </c:pt>
                <c:pt idx="9">
                  <c:v>186103036</c:v>
                </c:pt>
                <c:pt idx="10">
                  <c:v>240690784</c:v>
                </c:pt>
              </c:numCache>
            </c:numRef>
          </c:val>
          <c:smooth val="0"/>
          <c:extLst>
            <c:ext xmlns:c16="http://schemas.microsoft.com/office/drawing/2014/chart" uri="{C3380CC4-5D6E-409C-BE32-E72D297353CC}">
              <c16:uniqueId val="{00000001-715E-482C-80AB-78E6D60925E9}"/>
            </c:ext>
          </c:extLst>
        </c:ser>
        <c:dLbls>
          <c:showLegendKey val="0"/>
          <c:showVal val="0"/>
          <c:showCatName val="0"/>
          <c:showSerName val="0"/>
          <c:showPercent val="0"/>
          <c:showBubbleSize val="0"/>
        </c:dLbls>
        <c:marker val="1"/>
        <c:smooth val="0"/>
        <c:axId val="1003093807"/>
        <c:axId val="1003093479"/>
      </c:lineChart>
      <c:catAx>
        <c:axId val="100307543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076423"/>
        <c:crosses val="autoZero"/>
        <c:auto val="1"/>
        <c:lblAlgn val="ctr"/>
        <c:lblOffset val="100"/>
        <c:noMultiLvlLbl val="0"/>
      </c:catAx>
      <c:valAx>
        <c:axId val="1003076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03075439"/>
        <c:crosses val="autoZero"/>
        <c:crossBetween val="between"/>
      </c:valAx>
      <c:valAx>
        <c:axId val="100309347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2]\ * #,##0_-;\-[$€-2]\ * #,##0_-;_-[$€-2]\ *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03093807"/>
        <c:crosses val="max"/>
        <c:crossBetween val="between"/>
      </c:valAx>
      <c:catAx>
        <c:axId val="1003093807"/>
        <c:scaling>
          <c:orientation val="minMax"/>
        </c:scaling>
        <c:delete val="1"/>
        <c:axPos val="b"/>
        <c:numFmt formatCode="General" sourceLinked="1"/>
        <c:majorTickMark val="out"/>
        <c:minorTickMark val="none"/>
        <c:tickLblPos val="nextTo"/>
        <c:crossAx val="1003093479"/>
        <c:crosses val="autoZero"/>
        <c:auto val="1"/>
        <c:lblAlgn val="ctr"/>
        <c:lblOffset val="100"/>
        <c:noMultiLvlLbl val="0"/>
      </c:catAx>
      <c:spPr>
        <a:solidFill>
          <a:schemeClr val="accent4">
            <a:lumMod val="40000"/>
            <a:lumOff val="6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The Big</a:t>
            </a:r>
            <a:r>
              <a:rPr lang="en-GB" baseline="0" dirty="0"/>
              <a:t> 5 Suppliers to the EU 28  (MT)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'by origin'!$C$9</c:f>
              <c:strCache>
                <c:ptCount val="1"/>
                <c:pt idx="0">
                  <c:v>India</c:v>
                </c:pt>
              </c:strCache>
            </c:strRef>
          </c:tx>
          <c:spPr>
            <a:solidFill>
              <a:schemeClr val="accent1"/>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origin'!$J$9:$N$9</c:f>
              <c:numCache>
                <c:formatCode>_-* #,##0_-;\-* #,##0_-;_-* "-"??_-;_-@_-</c:formatCode>
                <c:ptCount val="5"/>
                <c:pt idx="0">
                  <c:v>62838</c:v>
                </c:pt>
                <c:pt idx="1">
                  <c:v>65687</c:v>
                </c:pt>
                <c:pt idx="2">
                  <c:v>65710</c:v>
                </c:pt>
                <c:pt idx="3">
                  <c:v>64523</c:v>
                </c:pt>
                <c:pt idx="4">
                  <c:v>63703</c:v>
                </c:pt>
              </c:numCache>
            </c:numRef>
          </c:val>
          <c:extLst>
            <c:ext xmlns:c16="http://schemas.microsoft.com/office/drawing/2014/chart" uri="{C3380CC4-5D6E-409C-BE32-E72D297353CC}">
              <c16:uniqueId val="{00000000-83B0-4321-BE9B-3E3948E8233E}"/>
            </c:ext>
          </c:extLst>
        </c:ser>
        <c:ser>
          <c:idx val="1"/>
          <c:order val="1"/>
          <c:tx>
            <c:strRef>
              <c:f>'by origin'!$C$10</c:f>
              <c:strCache>
                <c:ptCount val="1"/>
                <c:pt idx="0">
                  <c:v>Nigeria</c:v>
                </c:pt>
              </c:strCache>
            </c:strRef>
          </c:tx>
          <c:spPr>
            <a:solidFill>
              <a:schemeClr val="accent2"/>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origin'!$J$10:$N$10</c:f>
              <c:numCache>
                <c:formatCode>_-* #,##0_-;\-* #,##0_-;_-* "-"??_-;_-@_-</c:formatCode>
                <c:ptCount val="5"/>
                <c:pt idx="0">
                  <c:v>23449</c:v>
                </c:pt>
                <c:pt idx="1">
                  <c:v>19924</c:v>
                </c:pt>
                <c:pt idx="2">
                  <c:v>15604</c:v>
                </c:pt>
                <c:pt idx="3">
                  <c:v>18444</c:v>
                </c:pt>
                <c:pt idx="4">
                  <c:v>18858</c:v>
                </c:pt>
              </c:numCache>
            </c:numRef>
          </c:val>
          <c:extLst>
            <c:ext xmlns:c16="http://schemas.microsoft.com/office/drawing/2014/chart" uri="{C3380CC4-5D6E-409C-BE32-E72D297353CC}">
              <c16:uniqueId val="{00000001-83B0-4321-BE9B-3E3948E8233E}"/>
            </c:ext>
          </c:extLst>
        </c:ser>
        <c:ser>
          <c:idx val="2"/>
          <c:order val="2"/>
          <c:tx>
            <c:strRef>
              <c:f>'by origin'!$C$11</c:f>
              <c:strCache>
                <c:ptCount val="1"/>
                <c:pt idx="0">
                  <c:v>Sudan</c:v>
                </c:pt>
              </c:strCache>
            </c:strRef>
          </c:tx>
          <c:spPr>
            <a:solidFill>
              <a:schemeClr val="accent3"/>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origin'!$J$11:$N$11</c:f>
              <c:numCache>
                <c:formatCode>_-* #,##0_-;\-* #,##0_-;_-* "-"??_-;_-@_-</c:formatCode>
                <c:ptCount val="5"/>
                <c:pt idx="0">
                  <c:v>13891</c:v>
                </c:pt>
                <c:pt idx="1">
                  <c:v>12387</c:v>
                </c:pt>
                <c:pt idx="2">
                  <c:v>16120</c:v>
                </c:pt>
                <c:pt idx="3">
                  <c:v>13822</c:v>
                </c:pt>
                <c:pt idx="4">
                  <c:v>14231</c:v>
                </c:pt>
              </c:numCache>
            </c:numRef>
          </c:val>
          <c:extLst>
            <c:ext xmlns:c16="http://schemas.microsoft.com/office/drawing/2014/chart" uri="{C3380CC4-5D6E-409C-BE32-E72D297353CC}">
              <c16:uniqueId val="{00000002-83B0-4321-BE9B-3E3948E8233E}"/>
            </c:ext>
          </c:extLst>
        </c:ser>
        <c:ser>
          <c:idx val="3"/>
          <c:order val="3"/>
          <c:tx>
            <c:strRef>
              <c:f>'by origin'!$C$12</c:f>
              <c:strCache>
                <c:ptCount val="1"/>
                <c:pt idx="0">
                  <c:v>Uganda</c:v>
                </c:pt>
              </c:strCache>
            </c:strRef>
          </c:tx>
          <c:spPr>
            <a:solidFill>
              <a:schemeClr val="accent4"/>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origin'!$J$12:$N$12</c:f>
              <c:numCache>
                <c:formatCode>_-* #,##0_-;\-* #,##0_-;_-* "-"??_-;_-@_-</c:formatCode>
                <c:ptCount val="5"/>
                <c:pt idx="0">
                  <c:v>2887</c:v>
                </c:pt>
                <c:pt idx="1">
                  <c:v>1554</c:v>
                </c:pt>
                <c:pt idx="2">
                  <c:v>1601</c:v>
                </c:pt>
                <c:pt idx="3">
                  <c:v>2256</c:v>
                </c:pt>
                <c:pt idx="4">
                  <c:v>4800</c:v>
                </c:pt>
              </c:numCache>
            </c:numRef>
          </c:val>
          <c:extLst>
            <c:ext xmlns:c16="http://schemas.microsoft.com/office/drawing/2014/chart" uri="{C3380CC4-5D6E-409C-BE32-E72D297353CC}">
              <c16:uniqueId val="{00000003-83B0-4321-BE9B-3E3948E8233E}"/>
            </c:ext>
          </c:extLst>
        </c:ser>
        <c:ser>
          <c:idx val="4"/>
          <c:order val="4"/>
          <c:tx>
            <c:strRef>
              <c:f>'by origin'!$C$13</c:f>
              <c:strCache>
                <c:ptCount val="1"/>
                <c:pt idx="0">
                  <c:v>Ethiopia</c:v>
                </c:pt>
              </c:strCache>
            </c:strRef>
          </c:tx>
          <c:spPr>
            <a:solidFill>
              <a:schemeClr val="accent5"/>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origin'!$J$13:$N$13</c:f>
              <c:numCache>
                <c:formatCode>_-* #,##0_-;\-* #,##0_-;_-* "-"??_-;_-@_-</c:formatCode>
                <c:ptCount val="5"/>
                <c:pt idx="0">
                  <c:v>3804</c:v>
                </c:pt>
                <c:pt idx="1">
                  <c:v>3920</c:v>
                </c:pt>
                <c:pt idx="2">
                  <c:v>4503</c:v>
                </c:pt>
                <c:pt idx="3">
                  <c:v>6830</c:v>
                </c:pt>
                <c:pt idx="4">
                  <c:v>4652</c:v>
                </c:pt>
              </c:numCache>
            </c:numRef>
          </c:val>
          <c:extLst>
            <c:ext xmlns:c16="http://schemas.microsoft.com/office/drawing/2014/chart" uri="{C3380CC4-5D6E-409C-BE32-E72D297353CC}">
              <c16:uniqueId val="{00000004-83B0-4321-BE9B-3E3948E8233E}"/>
            </c:ext>
          </c:extLst>
        </c:ser>
        <c:dLbls>
          <c:showLegendKey val="0"/>
          <c:showVal val="0"/>
          <c:showCatName val="0"/>
          <c:showSerName val="0"/>
          <c:showPercent val="0"/>
          <c:showBubbleSize val="0"/>
        </c:dLbls>
        <c:gapWidth val="219"/>
        <c:overlap val="-27"/>
        <c:axId val="1242847264"/>
        <c:axId val="1242853168"/>
      </c:barChart>
      <c:catAx>
        <c:axId val="12428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42853168"/>
        <c:crosses val="autoZero"/>
        <c:auto val="1"/>
        <c:lblAlgn val="ctr"/>
        <c:lblOffset val="100"/>
        <c:noMultiLvlLbl val="0"/>
      </c:catAx>
      <c:valAx>
        <c:axId val="124285316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84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413" cy="495300"/>
          </a:xfrm>
          <a:prstGeom prst="rect">
            <a:avLst/>
          </a:prstGeom>
        </p:spPr>
        <p:txBody>
          <a:bodyPr vert="horz" lIns="91426" tIns="45713" rIns="91426" bIns="45713" rtlCol="0"/>
          <a:lstStyle>
            <a:lvl1pPr algn="l">
              <a:defRPr sz="1200"/>
            </a:lvl1pPr>
          </a:lstStyle>
          <a:p>
            <a:endParaRPr lang="en-GB" dirty="0"/>
          </a:p>
        </p:txBody>
      </p:sp>
      <p:sp>
        <p:nvSpPr>
          <p:cNvPr id="3" name="Date Placeholder 2"/>
          <p:cNvSpPr>
            <a:spLocks noGrp="1"/>
          </p:cNvSpPr>
          <p:nvPr>
            <p:ph type="dt" idx="1"/>
          </p:nvPr>
        </p:nvSpPr>
        <p:spPr>
          <a:xfrm>
            <a:off x="3814763" y="0"/>
            <a:ext cx="2919412" cy="495300"/>
          </a:xfrm>
          <a:prstGeom prst="rect">
            <a:avLst/>
          </a:prstGeom>
        </p:spPr>
        <p:txBody>
          <a:bodyPr vert="horz" lIns="91426" tIns="45713" rIns="91426" bIns="45713" rtlCol="0"/>
          <a:lstStyle>
            <a:lvl1pPr algn="r">
              <a:defRPr sz="1200"/>
            </a:lvl1pPr>
          </a:lstStyle>
          <a:p>
            <a:fld id="{F28CC3F7-5547-4744-80AE-DFBD9E5C017C}" type="datetimeFigureOut">
              <a:rPr lang="en-GB" smtClean="0"/>
              <a:t>20/10/2021</a:t>
            </a:fld>
            <a:endParaRPr lang="en-GB" dirty="0"/>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6" tIns="45713" rIns="91426" bIns="45713" rtlCol="0" anchor="ctr"/>
          <a:lstStyle/>
          <a:p>
            <a:endParaRPr lang="en-GB" dirty="0"/>
          </a:p>
        </p:txBody>
      </p:sp>
      <p:sp>
        <p:nvSpPr>
          <p:cNvPr id="5" name="Notes Placeholder 4"/>
          <p:cNvSpPr>
            <a:spLocks noGrp="1"/>
          </p:cNvSpPr>
          <p:nvPr>
            <p:ph type="body" sz="quarter" idx="3"/>
          </p:nvPr>
        </p:nvSpPr>
        <p:spPr>
          <a:xfrm>
            <a:off x="673101" y="4748213"/>
            <a:ext cx="5389563" cy="3884612"/>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013"/>
            <a:ext cx="2919413" cy="495300"/>
          </a:xfrm>
          <a:prstGeom prst="rect">
            <a:avLst/>
          </a:prstGeom>
        </p:spPr>
        <p:txBody>
          <a:bodyPr vert="horz" lIns="91426" tIns="45713" rIns="91426" bIns="4571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26" tIns="45713" rIns="91426" bIns="45713" rtlCol="0" anchor="b"/>
          <a:lstStyle>
            <a:lvl1pPr algn="r">
              <a:defRPr sz="1200"/>
            </a:lvl1pPr>
          </a:lstStyle>
          <a:p>
            <a:fld id="{E8ED6104-FC78-43DC-91CE-60E82323CEEA}" type="slidenum">
              <a:rPr lang="en-GB" smtClean="0"/>
              <a:t>‹#›</a:t>
            </a:fld>
            <a:endParaRPr lang="en-GB" dirty="0"/>
          </a:p>
        </p:txBody>
      </p:sp>
    </p:spTree>
    <p:extLst>
      <p:ext uri="{BB962C8B-B14F-4D97-AF65-F5344CB8AC3E}">
        <p14:creationId xmlns:p14="http://schemas.microsoft.com/office/powerpoint/2010/main" val="180988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She is a 90 year old lady form England who was the first to be vaccinated against Covid-19   -   we hope she is followed by the world !</a:t>
            </a:r>
          </a:p>
        </p:txBody>
      </p:sp>
      <p:sp>
        <p:nvSpPr>
          <p:cNvPr id="4" name="Slide Number Placeholder 3"/>
          <p:cNvSpPr>
            <a:spLocks noGrp="1"/>
          </p:cNvSpPr>
          <p:nvPr>
            <p:ph type="sldNum" sz="quarter" idx="5"/>
          </p:nvPr>
        </p:nvSpPr>
        <p:spPr/>
        <p:txBody>
          <a:bodyPr/>
          <a:lstStyle/>
          <a:p>
            <a:fld id="{E8ED6104-FC78-43DC-91CE-60E82323CEEA}" type="slidenum">
              <a:rPr lang="en-GB" smtClean="0"/>
              <a:t>3</a:t>
            </a:fld>
            <a:endParaRPr lang="en-GB" dirty="0"/>
          </a:p>
        </p:txBody>
      </p:sp>
    </p:spTree>
    <p:extLst>
      <p:ext uri="{BB962C8B-B14F-4D97-AF65-F5344CB8AC3E}">
        <p14:creationId xmlns:p14="http://schemas.microsoft.com/office/powerpoint/2010/main" val="229056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price per MT for the past 2 years… ,  every origin, except Uganda, suffering lower prices per MT.</a:t>
            </a:r>
          </a:p>
        </p:txBody>
      </p:sp>
      <p:sp>
        <p:nvSpPr>
          <p:cNvPr id="4" name="Slide Number Placeholder 3"/>
          <p:cNvSpPr>
            <a:spLocks noGrp="1"/>
          </p:cNvSpPr>
          <p:nvPr>
            <p:ph type="sldNum" sz="quarter" idx="5"/>
          </p:nvPr>
        </p:nvSpPr>
        <p:spPr/>
        <p:txBody>
          <a:bodyPr/>
          <a:lstStyle/>
          <a:p>
            <a:fld id="{E8ED6104-FC78-43DC-91CE-60E82323CEEA}" type="slidenum">
              <a:rPr lang="en-GB" smtClean="0"/>
              <a:t>12</a:t>
            </a:fld>
            <a:endParaRPr lang="en-GB" dirty="0"/>
          </a:p>
        </p:txBody>
      </p:sp>
    </p:spTree>
    <p:extLst>
      <p:ext uri="{BB962C8B-B14F-4D97-AF65-F5344CB8AC3E}">
        <p14:creationId xmlns:p14="http://schemas.microsoft.com/office/powerpoint/2010/main" val="51191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Turkey have edged Ethiopia out of the big 5  EU Suppliers in 2020 with over 7000mt</a:t>
            </a:r>
          </a:p>
        </p:txBody>
      </p:sp>
      <p:sp>
        <p:nvSpPr>
          <p:cNvPr id="4" name="Slide Number Placeholder 3"/>
          <p:cNvSpPr>
            <a:spLocks noGrp="1"/>
          </p:cNvSpPr>
          <p:nvPr>
            <p:ph type="sldNum" sz="quarter" idx="5"/>
          </p:nvPr>
        </p:nvSpPr>
        <p:spPr/>
        <p:txBody>
          <a:bodyPr/>
          <a:lstStyle/>
          <a:p>
            <a:fld id="{E8ED6104-FC78-43DC-91CE-60E82323CEEA}" type="slidenum">
              <a:rPr lang="en-GB" smtClean="0"/>
              <a:t>13</a:t>
            </a:fld>
            <a:endParaRPr lang="en-GB" dirty="0"/>
          </a:p>
        </p:txBody>
      </p:sp>
    </p:spTree>
    <p:extLst>
      <p:ext uri="{BB962C8B-B14F-4D97-AF65-F5344CB8AC3E}">
        <p14:creationId xmlns:p14="http://schemas.microsoft.com/office/powerpoint/2010/main" val="424502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 Stats are collated differently in 2020 by the commission, but the Order market consumption is unchanged.</a:t>
            </a:r>
          </a:p>
        </p:txBody>
      </p:sp>
      <p:sp>
        <p:nvSpPr>
          <p:cNvPr id="4" name="Slide Number Placeholder 3"/>
          <p:cNvSpPr>
            <a:spLocks noGrp="1"/>
          </p:cNvSpPr>
          <p:nvPr>
            <p:ph type="sldNum" sz="quarter" idx="5"/>
          </p:nvPr>
        </p:nvSpPr>
        <p:spPr/>
        <p:txBody>
          <a:bodyPr/>
          <a:lstStyle/>
          <a:p>
            <a:fld id="{E8ED6104-FC78-43DC-91CE-60E82323CEEA}" type="slidenum">
              <a:rPr lang="en-GB" smtClean="0"/>
              <a:t>14</a:t>
            </a:fld>
            <a:endParaRPr lang="en-GB" dirty="0"/>
          </a:p>
        </p:txBody>
      </p:sp>
    </p:spTree>
    <p:extLst>
      <p:ext uri="{BB962C8B-B14F-4D97-AF65-F5344CB8AC3E}">
        <p14:creationId xmlns:p14="http://schemas.microsoft.com/office/powerpoint/2010/main" val="97829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reminder to any new exporters intending to ship to the EU.</a:t>
            </a:r>
          </a:p>
        </p:txBody>
      </p:sp>
      <p:sp>
        <p:nvSpPr>
          <p:cNvPr id="4" name="Slide Number Placeholder 3"/>
          <p:cNvSpPr>
            <a:spLocks noGrp="1"/>
          </p:cNvSpPr>
          <p:nvPr>
            <p:ph type="sldNum" sz="quarter" idx="5"/>
          </p:nvPr>
        </p:nvSpPr>
        <p:spPr/>
        <p:txBody>
          <a:bodyPr/>
          <a:lstStyle/>
          <a:p>
            <a:fld id="{E8ED6104-FC78-43DC-91CE-60E82323CEEA}" type="slidenum">
              <a:rPr lang="en-GB" smtClean="0"/>
              <a:t>15</a:t>
            </a:fld>
            <a:endParaRPr lang="en-GB" dirty="0"/>
          </a:p>
        </p:txBody>
      </p:sp>
    </p:spTree>
    <p:extLst>
      <p:ext uri="{BB962C8B-B14F-4D97-AF65-F5344CB8AC3E}">
        <p14:creationId xmlns:p14="http://schemas.microsoft.com/office/powerpoint/2010/main" val="429008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continue to check the rapid alert portal to be up to date with emerging issues.</a:t>
            </a:r>
          </a:p>
        </p:txBody>
      </p:sp>
      <p:sp>
        <p:nvSpPr>
          <p:cNvPr id="4" name="Slide Number Placeholder 3"/>
          <p:cNvSpPr>
            <a:spLocks noGrp="1"/>
          </p:cNvSpPr>
          <p:nvPr>
            <p:ph type="sldNum" sz="quarter" idx="5"/>
          </p:nvPr>
        </p:nvSpPr>
        <p:spPr/>
        <p:txBody>
          <a:bodyPr/>
          <a:lstStyle/>
          <a:p>
            <a:fld id="{E8ED6104-FC78-43DC-91CE-60E82323CEEA}" type="slidenum">
              <a:rPr lang="en-GB" smtClean="0"/>
              <a:t>16</a:t>
            </a:fld>
            <a:endParaRPr lang="en-GB" dirty="0"/>
          </a:p>
        </p:txBody>
      </p:sp>
    </p:spTree>
    <p:extLst>
      <p:ext uri="{BB962C8B-B14F-4D97-AF65-F5344CB8AC3E}">
        <p14:creationId xmlns:p14="http://schemas.microsoft.com/office/powerpoint/2010/main" val="174843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of the EU Regulations impaction Sesame</a:t>
            </a:r>
          </a:p>
        </p:txBody>
      </p:sp>
      <p:sp>
        <p:nvSpPr>
          <p:cNvPr id="4" name="Slide Number Placeholder 3"/>
          <p:cNvSpPr>
            <a:spLocks noGrp="1"/>
          </p:cNvSpPr>
          <p:nvPr>
            <p:ph type="sldNum" sz="quarter" idx="5"/>
          </p:nvPr>
        </p:nvSpPr>
        <p:spPr/>
        <p:txBody>
          <a:bodyPr/>
          <a:lstStyle/>
          <a:p>
            <a:fld id="{E8ED6104-FC78-43DC-91CE-60E82323CEEA}" type="slidenum">
              <a:rPr lang="en-GB" smtClean="0"/>
              <a:t>17</a:t>
            </a:fld>
            <a:endParaRPr lang="en-GB" dirty="0"/>
          </a:p>
        </p:txBody>
      </p:sp>
    </p:spTree>
    <p:extLst>
      <p:ext uri="{BB962C8B-B14F-4D97-AF65-F5344CB8AC3E}">
        <p14:creationId xmlns:p14="http://schemas.microsoft.com/office/powerpoint/2010/main" val="238253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ED6104-FC78-43DC-91CE-60E82323CEEA}" type="slidenum">
              <a:rPr lang="en-GB" smtClean="0"/>
              <a:t>18</a:t>
            </a:fld>
            <a:endParaRPr lang="en-GB" dirty="0"/>
          </a:p>
        </p:txBody>
      </p:sp>
    </p:spTree>
    <p:extLst>
      <p:ext uri="{BB962C8B-B14F-4D97-AF65-F5344CB8AC3E}">
        <p14:creationId xmlns:p14="http://schemas.microsoft.com/office/powerpoint/2010/main" val="116673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regulation  an increase in official controls and  called for 20% if Indian arrivals + 50% of Nigerian + Sundanese + Ugandan + Ethiopian seed to be tested on arrival</a:t>
            </a:r>
          </a:p>
        </p:txBody>
      </p:sp>
      <p:sp>
        <p:nvSpPr>
          <p:cNvPr id="4" name="Slide Number Placeholder 3"/>
          <p:cNvSpPr>
            <a:spLocks noGrp="1"/>
          </p:cNvSpPr>
          <p:nvPr>
            <p:ph type="sldNum" sz="quarter" idx="5"/>
          </p:nvPr>
        </p:nvSpPr>
        <p:spPr/>
        <p:txBody>
          <a:bodyPr/>
          <a:lstStyle/>
          <a:p>
            <a:fld id="{E8ED6104-FC78-43DC-91CE-60E82323CEEA}" type="slidenum">
              <a:rPr lang="en-GB" smtClean="0"/>
              <a:t>19</a:t>
            </a:fld>
            <a:endParaRPr lang="en-GB" dirty="0"/>
          </a:p>
        </p:txBody>
      </p:sp>
    </p:spTree>
    <p:extLst>
      <p:ext uri="{BB962C8B-B14F-4D97-AF65-F5344CB8AC3E}">
        <p14:creationId xmlns:p14="http://schemas.microsoft.com/office/powerpoint/2010/main" val="38755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ETO Notifications have reach 731 !!</a:t>
            </a:r>
          </a:p>
        </p:txBody>
      </p:sp>
      <p:sp>
        <p:nvSpPr>
          <p:cNvPr id="4" name="Slide Number Placeholder 3"/>
          <p:cNvSpPr>
            <a:spLocks noGrp="1"/>
          </p:cNvSpPr>
          <p:nvPr>
            <p:ph type="sldNum" sz="quarter" idx="5"/>
          </p:nvPr>
        </p:nvSpPr>
        <p:spPr/>
        <p:txBody>
          <a:bodyPr/>
          <a:lstStyle/>
          <a:p>
            <a:fld id="{E8ED6104-FC78-43DC-91CE-60E82323CEEA}" type="slidenum">
              <a:rPr lang="en-GB" smtClean="0"/>
              <a:t>20</a:t>
            </a:fld>
            <a:endParaRPr lang="en-GB" dirty="0"/>
          </a:p>
        </p:txBody>
      </p:sp>
    </p:spTree>
    <p:extLst>
      <p:ext uri="{BB962C8B-B14F-4D97-AF65-F5344CB8AC3E}">
        <p14:creationId xmlns:p14="http://schemas.microsoft.com/office/powerpoint/2010/main" val="676012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the EU so concerned about ET O =   Extract of the regulation as to why the EU is taking this action</a:t>
            </a:r>
          </a:p>
        </p:txBody>
      </p:sp>
      <p:sp>
        <p:nvSpPr>
          <p:cNvPr id="4" name="Slide Number Placeholder 3"/>
          <p:cNvSpPr>
            <a:spLocks noGrp="1"/>
          </p:cNvSpPr>
          <p:nvPr>
            <p:ph type="sldNum" sz="quarter" idx="5"/>
          </p:nvPr>
        </p:nvSpPr>
        <p:spPr/>
        <p:txBody>
          <a:bodyPr/>
          <a:lstStyle/>
          <a:p>
            <a:fld id="{E8ED6104-FC78-43DC-91CE-60E82323CEEA}" type="slidenum">
              <a:rPr lang="en-GB" smtClean="0"/>
              <a:t>21</a:t>
            </a:fld>
            <a:endParaRPr lang="en-GB" dirty="0"/>
          </a:p>
        </p:txBody>
      </p:sp>
    </p:spTree>
    <p:extLst>
      <p:ext uri="{BB962C8B-B14F-4D97-AF65-F5344CB8AC3E}">
        <p14:creationId xmlns:p14="http://schemas.microsoft.com/office/powerpoint/2010/main" val="392645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She is a 90 year old lady form England who was the first to be vaccinated against Covid-19   -   we hope she is followed by the world !</a:t>
            </a:r>
          </a:p>
        </p:txBody>
      </p:sp>
      <p:sp>
        <p:nvSpPr>
          <p:cNvPr id="4" name="Slide Number Placeholder 3"/>
          <p:cNvSpPr>
            <a:spLocks noGrp="1"/>
          </p:cNvSpPr>
          <p:nvPr>
            <p:ph type="sldNum" sz="quarter" idx="5"/>
          </p:nvPr>
        </p:nvSpPr>
        <p:spPr/>
        <p:txBody>
          <a:bodyPr/>
          <a:lstStyle/>
          <a:p>
            <a:fld id="{E8ED6104-FC78-43DC-91CE-60E82323CEEA}" type="slidenum">
              <a:rPr lang="en-GB" smtClean="0"/>
              <a:t>4</a:t>
            </a:fld>
            <a:endParaRPr lang="en-GB" dirty="0"/>
          </a:p>
        </p:txBody>
      </p:sp>
    </p:spTree>
    <p:extLst>
      <p:ext uri="{BB962C8B-B14F-4D97-AF65-F5344CB8AC3E}">
        <p14:creationId xmlns:p14="http://schemas.microsoft.com/office/powerpoint/2010/main" val="58128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ETO REGULATION -   </a:t>
            </a:r>
          </a:p>
        </p:txBody>
      </p:sp>
      <p:sp>
        <p:nvSpPr>
          <p:cNvPr id="4" name="Slide Number Placeholder 3"/>
          <p:cNvSpPr>
            <a:spLocks noGrp="1"/>
          </p:cNvSpPr>
          <p:nvPr>
            <p:ph type="sldNum" sz="quarter" idx="5"/>
          </p:nvPr>
        </p:nvSpPr>
        <p:spPr/>
        <p:txBody>
          <a:bodyPr/>
          <a:lstStyle/>
          <a:p>
            <a:fld id="{E8ED6104-FC78-43DC-91CE-60E82323CEEA}" type="slidenum">
              <a:rPr lang="en-GB" smtClean="0"/>
              <a:t>22</a:t>
            </a:fld>
            <a:endParaRPr lang="en-GB" dirty="0"/>
          </a:p>
        </p:txBody>
      </p:sp>
    </p:spTree>
    <p:extLst>
      <p:ext uri="{BB962C8B-B14F-4D97-AF65-F5344CB8AC3E}">
        <p14:creationId xmlns:p14="http://schemas.microsoft.com/office/powerpoint/2010/main" val="242778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are Pesticides and water treatments.</a:t>
            </a:r>
          </a:p>
        </p:txBody>
      </p:sp>
      <p:sp>
        <p:nvSpPr>
          <p:cNvPr id="4" name="Slide Number Placeholder 3"/>
          <p:cNvSpPr>
            <a:spLocks noGrp="1"/>
          </p:cNvSpPr>
          <p:nvPr>
            <p:ph type="sldNum" sz="quarter" idx="5"/>
          </p:nvPr>
        </p:nvSpPr>
        <p:spPr/>
        <p:txBody>
          <a:bodyPr/>
          <a:lstStyle/>
          <a:p>
            <a:fld id="{E8ED6104-FC78-43DC-91CE-60E82323CEEA}" type="slidenum">
              <a:rPr lang="en-GB" smtClean="0"/>
              <a:t>23</a:t>
            </a:fld>
            <a:endParaRPr lang="en-GB" dirty="0"/>
          </a:p>
        </p:txBody>
      </p:sp>
    </p:spTree>
    <p:extLst>
      <p:ext uri="{BB962C8B-B14F-4D97-AF65-F5344CB8AC3E}">
        <p14:creationId xmlns:p14="http://schemas.microsoft.com/office/powerpoint/2010/main" val="11771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ED6104-FC78-43DC-91CE-60E82323CEEA}" type="slidenum">
              <a:rPr lang="en-GB" smtClean="0"/>
              <a:t>24</a:t>
            </a:fld>
            <a:endParaRPr lang="en-GB" dirty="0"/>
          </a:p>
        </p:txBody>
      </p:sp>
    </p:spTree>
    <p:extLst>
      <p:ext uri="{BB962C8B-B14F-4D97-AF65-F5344CB8AC3E}">
        <p14:creationId xmlns:p14="http://schemas.microsoft.com/office/powerpoint/2010/main" val="46554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Infections Rising  here in the UK</a:t>
            </a:r>
          </a:p>
        </p:txBody>
      </p:sp>
      <p:sp>
        <p:nvSpPr>
          <p:cNvPr id="4" name="Slide Number Placeholder 3"/>
          <p:cNvSpPr>
            <a:spLocks noGrp="1"/>
          </p:cNvSpPr>
          <p:nvPr>
            <p:ph type="sldNum" sz="quarter" idx="5"/>
          </p:nvPr>
        </p:nvSpPr>
        <p:spPr/>
        <p:txBody>
          <a:bodyPr/>
          <a:lstStyle/>
          <a:p>
            <a:fld id="{E8ED6104-FC78-43DC-91CE-60E82323CEEA}" type="slidenum">
              <a:rPr lang="en-GB" smtClean="0"/>
              <a:t>5</a:t>
            </a:fld>
            <a:endParaRPr lang="en-GB" dirty="0"/>
          </a:p>
        </p:txBody>
      </p:sp>
    </p:spTree>
    <p:extLst>
      <p:ext uri="{BB962C8B-B14F-4D97-AF65-F5344CB8AC3E}">
        <p14:creationId xmlns:p14="http://schemas.microsoft.com/office/powerpoint/2010/main" val="94077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Daily deaths at 10% of the peak.</a:t>
            </a:r>
          </a:p>
        </p:txBody>
      </p:sp>
      <p:sp>
        <p:nvSpPr>
          <p:cNvPr id="4" name="Slide Number Placeholder 3"/>
          <p:cNvSpPr>
            <a:spLocks noGrp="1"/>
          </p:cNvSpPr>
          <p:nvPr>
            <p:ph type="sldNum" sz="quarter" idx="5"/>
          </p:nvPr>
        </p:nvSpPr>
        <p:spPr/>
        <p:txBody>
          <a:bodyPr/>
          <a:lstStyle/>
          <a:p>
            <a:fld id="{E8ED6104-FC78-43DC-91CE-60E82323CEEA}" type="slidenum">
              <a:rPr lang="en-GB" smtClean="0"/>
              <a:t>6</a:t>
            </a:fld>
            <a:endParaRPr lang="en-GB" dirty="0"/>
          </a:p>
        </p:txBody>
      </p:sp>
    </p:spTree>
    <p:extLst>
      <p:ext uri="{BB962C8B-B14F-4D97-AF65-F5344CB8AC3E}">
        <p14:creationId xmlns:p14="http://schemas.microsoft.com/office/powerpoint/2010/main" val="367951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get on with Sesame </a:t>
            </a:r>
          </a:p>
        </p:txBody>
      </p:sp>
      <p:sp>
        <p:nvSpPr>
          <p:cNvPr id="4" name="Slide Number Placeholder 3"/>
          <p:cNvSpPr>
            <a:spLocks noGrp="1"/>
          </p:cNvSpPr>
          <p:nvPr>
            <p:ph type="sldNum" sz="quarter" idx="5"/>
          </p:nvPr>
        </p:nvSpPr>
        <p:spPr/>
        <p:txBody>
          <a:bodyPr/>
          <a:lstStyle/>
          <a:p>
            <a:fld id="{E8ED6104-FC78-43DC-91CE-60E82323CEEA}" type="slidenum">
              <a:rPr lang="en-GB" smtClean="0"/>
              <a:t>7</a:t>
            </a:fld>
            <a:endParaRPr lang="en-GB" dirty="0"/>
          </a:p>
        </p:txBody>
      </p:sp>
    </p:spTree>
    <p:extLst>
      <p:ext uri="{BB962C8B-B14F-4D97-AF65-F5344CB8AC3E}">
        <p14:creationId xmlns:p14="http://schemas.microsoft.com/office/powerpoint/2010/main" val="51747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ETO still a big focus in the EU.    I have engaged with the DG </a:t>
            </a:r>
            <a:r>
              <a:rPr lang="en-GB" dirty="0" err="1"/>
              <a:t>Sante</a:t>
            </a:r>
            <a:r>
              <a:rPr lang="en-GB" dirty="0"/>
              <a:t> have their agreement to share these words with our sesame community.</a:t>
            </a:r>
          </a:p>
        </p:txBody>
      </p:sp>
      <p:sp>
        <p:nvSpPr>
          <p:cNvPr id="4" name="Slide Number Placeholder 3"/>
          <p:cNvSpPr>
            <a:spLocks noGrp="1"/>
          </p:cNvSpPr>
          <p:nvPr>
            <p:ph type="sldNum" sz="quarter" idx="5"/>
          </p:nvPr>
        </p:nvSpPr>
        <p:spPr/>
        <p:txBody>
          <a:bodyPr/>
          <a:lstStyle/>
          <a:p>
            <a:fld id="{E8ED6104-FC78-43DC-91CE-60E82323CEEA}" type="slidenum">
              <a:rPr lang="en-GB" smtClean="0"/>
              <a:t>8</a:t>
            </a:fld>
            <a:endParaRPr lang="en-GB" dirty="0"/>
          </a:p>
        </p:txBody>
      </p:sp>
    </p:spTree>
    <p:extLst>
      <p:ext uri="{BB962C8B-B14F-4D97-AF65-F5344CB8AC3E}">
        <p14:creationId xmlns:p14="http://schemas.microsoft.com/office/powerpoint/2010/main" val="122760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the impact on Indian sesame seed imports into Europe – Imports -  recovery at less than 50% of previous monthly levels.</a:t>
            </a:r>
          </a:p>
        </p:txBody>
      </p:sp>
      <p:sp>
        <p:nvSpPr>
          <p:cNvPr id="4" name="Slide Number Placeholder 3"/>
          <p:cNvSpPr>
            <a:spLocks noGrp="1"/>
          </p:cNvSpPr>
          <p:nvPr>
            <p:ph type="sldNum" sz="quarter" idx="5"/>
          </p:nvPr>
        </p:nvSpPr>
        <p:spPr/>
        <p:txBody>
          <a:bodyPr/>
          <a:lstStyle/>
          <a:p>
            <a:fld id="{E8ED6104-FC78-43DC-91CE-60E82323CEEA}" type="slidenum">
              <a:rPr lang="en-GB" smtClean="0"/>
              <a:t>9</a:t>
            </a:fld>
            <a:endParaRPr lang="en-GB" dirty="0"/>
          </a:p>
        </p:txBody>
      </p:sp>
    </p:spTree>
    <p:extLst>
      <p:ext uri="{BB962C8B-B14F-4D97-AF65-F5344CB8AC3E}">
        <p14:creationId xmlns:p14="http://schemas.microsoft.com/office/powerpoint/2010/main" val="327427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 sesame imports -  tonnage down in 2020 and values lower.</a:t>
            </a:r>
          </a:p>
        </p:txBody>
      </p:sp>
      <p:sp>
        <p:nvSpPr>
          <p:cNvPr id="4" name="Slide Number Placeholder 3"/>
          <p:cNvSpPr>
            <a:spLocks noGrp="1"/>
          </p:cNvSpPr>
          <p:nvPr>
            <p:ph type="sldNum" sz="quarter" idx="5"/>
          </p:nvPr>
        </p:nvSpPr>
        <p:spPr/>
        <p:txBody>
          <a:bodyPr/>
          <a:lstStyle/>
          <a:p>
            <a:fld id="{E8ED6104-FC78-43DC-91CE-60E82323CEEA}" type="slidenum">
              <a:rPr lang="en-GB" smtClean="0"/>
              <a:t>10</a:t>
            </a:fld>
            <a:endParaRPr lang="en-GB" dirty="0"/>
          </a:p>
        </p:txBody>
      </p:sp>
    </p:spTree>
    <p:extLst>
      <p:ext uri="{BB962C8B-B14F-4D97-AF65-F5344CB8AC3E}">
        <p14:creationId xmlns:p14="http://schemas.microsoft.com/office/powerpoint/2010/main" val="205107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suppling origins  in descending order for 2020. highlighted in Yellow are the origins that increased their volumes over 2020. Turkey , China , Paraguay and Brazil increasing their share.</a:t>
            </a:r>
          </a:p>
        </p:txBody>
      </p:sp>
      <p:sp>
        <p:nvSpPr>
          <p:cNvPr id="4" name="Slide Number Placeholder 3"/>
          <p:cNvSpPr>
            <a:spLocks noGrp="1"/>
          </p:cNvSpPr>
          <p:nvPr>
            <p:ph type="sldNum" sz="quarter" idx="5"/>
          </p:nvPr>
        </p:nvSpPr>
        <p:spPr/>
        <p:txBody>
          <a:bodyPr/>
          <a:lstStyle/>
          <a:p>
            <a:fld id="{E8ED6104-FC78-43DC-91CE-60E82323CEEA}" type="slidenum">
              <a:rPr lang="en-GB" smtClean="0"/>
              <a:t>11</a:t>
            </a:fld>
            <a:endParaRPr lang="en-GB" dirty="0"/>
          </a:p>
        </p:txBody>
      </p:sp>
    </p:spTree>
    <p:extLst>
      <p:ext uri="{BB962C8B-B14F-4D97-AF65-F5344CB8AC3E}">
        <p14:creationId xmlns:p14="http://schemas.microsoft.com/office/powerpoint/2010/main" val="13573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71334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305141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373257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300258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350525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82484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113865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299410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219778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116551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27934-F001-4B0D-8D85-F7CDC79E27E4}" type="datetimeFigureOut">
              <a:rPr lang="en-GB" smtClean="0"/>
              <a:t>20/10/2021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6752C6-CFD8-4FB2-B857-64CF601CE797}" type="slidenum">
              <a:rPr lang="en-GB" smtClean="0"/>
              <a:t>‹#›</a:t>
            </a:fld>
            <a:endParaRPr lang="en-GB" dirty="0"/>
          </a:p>
        </p:txBody>
      </p:sp>
    </p:spTree>
    <p:extLst>
      <p:ext uri="{BB962C8B-B14F-4D97-AF65-F5344CB8AC3E}">
        <p14:creationId xmlns:p14="http://schemas.microsoft.com/office/powerpoint/2010/main" val="111996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27934-F001-4B0D-8D85-F7CDC79E27E4}" type="datetimeFigureOut">
              <a:rPr lang="en-GB" smtClean="0"/>
              <a:t>20/10/2021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752C6-CFD8-4FB2-B857-64CF601CE797}" type="slidenum">
              <a:rPr lang="en-GB" smtClean="0"/>
              <a:t>‹#›</a:t>
            </a:fld>
            <a:endParaRPr lang="en-GB" dirty="0"/>
          </a:p>
        </p:txBody>
      </p:sp>
    </p:spTree>
    <p:extLst>
      <p:ext uri="{BB962C8B-B14F-4D97-AF65-F5344CB8AC3E}">
        <p14:creationId xmlns:p14="http://schemas.microsoft.com/office/powerpoint/2010/main" val="421426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c.europa.eu/food/safety/rasff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c.europa.eu/food/plant/pesticides/eu-pesticides-database/public/?event=homepage&amp;language=EN" TargetMode="Externa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globalgrains.co.uk"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rotect-eu.mimecast.com/s/tHc_CKQMlh26VptM6Yte?domain=ec.europa.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179512" y="1600200"/>
            <a:ext cx="8712968" cy="4853136"/>
          </a:xfrm>
        </p:spPr>
        <p:txBody>
          <a:bodyPr>
            <a:normAutofit/>
          </a:bodyPr>
          <a:lstStyle/>
          <a:p>
            <a:pPr marL="914400" lvl="2" indent="0" algn="ctr">
              <a:buNone/>
            </a:pPr>
            <a:r>
              <a:rPr lang="en-GB" sz="6000" b="1" dirty="0">
                <a:latin typeface="Mongolian Baiti" panose="03000500000000000000" pitchFamily="66" charset="0"/>
                <a:cs typeface="Mongolian Baiti" panose="03000500000000000000" pitchFamily="66" charset="0"/>
              </a:rPr>
              <a:t>2021</a:t>
            </a:r>
          </a:p>
          <a:p>
            <a:pPr marL="914400" lvl="2" indent="0" algn="ctr">
              <a:buNone/>
            </a:pPr>
            <a:r>
              <a:rPr lang="en-GB" sz="6000" b="1" dirty="0">
                <a:latin typeface="Mongolian Baiti" panose="03000500000000000000" pitchFamily="66" charset="0"/>
                <a:cs typeface="Mongolian Baiti" panose="03000500000000000000" pitchFamily="66" charset="0"/>
              </a:rPr>
              <a:t>The European Union</a:t>
            </a:r>
            <a:br>
              <a:rPr lang="en-GB" sz="6000" b="1" dirty="0">
                <a:latin typeface="Mongolian Baiti" panose="03000500000000000000" pitchFamily="66" charset="0"/>
                <a:cs typeface="Mongolian Baiti" panose="03000500000000000000" pitchFamily="66" charset="0"/>
              </a:rPr>
            </a:br>
            <a:r>
              <a:rPr lang="en-GB" sz="6000" b="1" dirty="0">
                <a:latin typeface="Mongolian Baiti" panose="03000500000000000000" pitchFamily="66" charset="0"/>
                <a:cs typeface="Mongolian Baiti" panose="03000500000000000000" pitchFamily="66" charset="0"/>
              </a:rPr>
              <a:t>&amp;</a:t>
            </a:r>
          </a:p>
          <a:p>
            <a:pPr marL="914400" lvl="2" indent="0" algn="ctr">
              <a:buNone/>
            </a:pPr>
            <a:r>
              <a:rPr lang="en-GB" sz="6000" b="1" dirty="0">
                <a:latin typeface="Mongolian Baiti" panose="03000500000000000000" pitchFamily="66" charset="0"/>
                <a:cs typeface="Mongolian Baiti" panose="03000500000000000000" pitchFamily="66" charset="0"/>
              </a:rPr>
              <a:t>Sesame seed</a:t>
            </a:r>
            <a:endParaRPr lang="en-GB" sz="6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Tree>
    <p:extLst>
      <p:ext uri="{BB962C8B-B14F-4D97-AF65-F5344CB8AC3E}">
        <p14:creationId xmlns:p14="http://schemas.microsoft.com/office/powerpoint/2010/main" val="65440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Global Grains and Ingredients</a:t>
            </a:r>
            <a:br>
              <a:rPr lang="en-GB" sz="3200" dirty="0">
                <a:latin typeface="Mongolian Baiti" panose="03000500000000000000" pitchFamily="66" charset="0"/>
                <a:cs typeface="Mongolian Baiti" panose="03000500000000000000" pitchFamily="66" charset="0"/>
              </a:rPr>
            </a:br>
            <a:r>
              <a:rPr lang="en-GB" sz="3200" dirty="0">
                <a:solidFill>
                  <a:srgbClr val="FF0000"/>
                </a:solidFill>
                <a:latin typeface="Mongolian Baiti" panose="03000500000000000000" pitchFamily="66" charset="0"/>
                <a:cs typeface="Mongolian Baiti" panose="03000500000000000000" pitchFamily="66" charset="0"/>
              </a:rPr>
              <a:t>2020 - €214,232  - 129,212mt </a:t>
            </a:r>
            <a:endParaRPr lang="en-GB" sz="3200" dirty="0">
              <a:solidFill>
                <a:srgbClr val="FF0000"/>
              </a:solidFill>
            </a:endParaRPr>
          </a:p>
        </p:txBody>
      </p:sp>
      <p:sp>
        <p:nvSpPr>
          <p:cNvPr id="3" name="Content Placeholder 2"/>
          <p:cNvSpPr>
            <a:spLocks noGrp="1"/>
          </p:cNvSpPr>
          <p:nvPr>
            <p:ph idx="1"/>
          </p:nvPr>
        </p:nvSpPr>
        <p:spPr>
          <a:xfrm>
            <a:off x="457200" y="1600200"/>
            <a:ext cx="8229600" cy="4853136"/>
          </a:xfrm>
        </p:spPr>
        <p:txBody>
          <a:bodyPr lIns="36000">
            <a:normAutofit/>
          </a:bodyPr>
          <a:lstStyle/>
          <a:p>
            <a:pPr marL="914400" lvl="2" indent="0" algn="ctr">
              <a:buNone/>
            </a:pPr>
            <a:endParaRPr lang="en-GB" dirty="0"/>
          </a:p>
          <a:p>
            <a:pPr marL="914400" lvl="2" indent="0" algn="ctr">
              <a:buNone/>
            </a:pPr>
            <a:endParaRPr lang="en-GB"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404664"/>
            <a:ext cx="1080120" cy="792088"/>
          </a:xfrm>
          <a:prstGeom prst="rect">
            <a:avLst/>
          </a:prstGeom>
          <a:noFill/>
          <a:ln>
            <a:noFill/>
          </a:ln>
        </p:spPr>
      </p:pic>
      <p:graphicFrame>
        <p:nvGraphicFramePr>
          <p:cNvPr id="9" name="Chart 8">
            <a:extLst>
              <a:ext uri="{FF2B5EF4-FFF2-40B4-BE49-F238E27FC236}">
                <a16:creationId xmlns:a16="http://schemas.microsoft.com/office/drawing/2014/main" id="{183033F3-D5EA-46D2-AC99-7A42DAB00ABB}"/>
              </a:ext>
            </a:extLst>
          </p:cNvPr>
          <p:cNvGraphicFramePr>
            <a:graphicFrameLocks/>
          </p:cNvGraphicFramePr>
          <p:nvPr/>
        </p:nvGraphicFramePr>
        <p:xfrm>
          <a:off x="323528" y="1354206"/>
          <a:ext cx="8424935" cy="49551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613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fontScale="90000"/>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br>
              <a:rPr lang="en-GB" sz="4000" dirty="0">
                <a:latin typeface="Mongolian Baiti" panose="03000500000000000000" pitchFamily="66" charset="0"/>
                <a:cs typeface="Mongolian Baiti" panose="03000500000000000000" pitchFamily="66" charset="0"/>
              </a:rPr>
            </a:br>
            <a:r>
              <a:rPr lang="en-GB" sz="3100" dirty="0">
                <a:latin typeface="Mongolian Baiti" panose="03000500000000000000" pitchFamily="66" charset="0"/>
                <a:cs typeface="Mongolian Baiti" panose="03000500000000000000" pitchFamily="66" charset="0"/>
              </a:rPr>
              <a:t>Annual EU imports - kgs</a:t>
            </a:r>
            <a:endParaRPr lang="en-GB" sz="31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8" name="Content Placeholder 7">
            <a:extLst>
              <a:ext uri="{FF2B5EF4-FFF2-40B4-BE49-F238E27FC236}">
                <a16:creationId xmlns:a16="http://schemas.microsoft.com/office/drawing/2014/main" id="{AD0C055B-DEAC-4A4C-9940-B92150E81A6D}"/>
              </a:ext>
            </a:extLst>
          </p:cNvPr>
          <p:cNvPicPr>
            <a:picLocks noGrp="1" noChangeAspect="1"/>
          </p:cNvPicPr>
          <p:nvPr>
            <p:ph idx="1"/>
          </p:nvPr>
        </p:nvPicPr>
        <p:blipFill>
          <a:blip r:embed="rId4"/>
          <a:stretch>
            <a:fillRect/>
          </a:stretch>
        </p:blipFill>
        <p:spPr>
          <a:xfrm>
            <a:off x="827584" y="1600200"/>
            <a:ext cx="7488832" cy="4525963"/>
          </a:xfrm>
          <a:prstGeom prst="rect">
            <a:avLst/>
          </a:prstGeom>
        </p:spPr>
      </p:pic>
    </p:spTree>
    <p:extLst>
      <p:ext uri="{BB962C8B-B14F-4D97-AF65-F5344CB8AC3E}">
        <p14:creationId xmlns:p14="http://schemas.microsoft.com/office/powerpoint/2010/main" val="294118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8" name="Content Placeholder 7">
            <a:extLst>
              <a:ext uri="{FF2B5EF4-FFF2-40B4-BE49-F238E27FC236}">
                <a16:creationId xmlns:a16="http://schemas.microsoft.com/office/drawing/2014/main" id="{FE33CDCF-6B92-49A6-80A0-EEE032E8CF7D}"/>
              </a:ext>
            </a:extLst>
          </p:cNvPr>
          <p:cNvPicPr>
            <a:picLocks noGrp="1" noChangeAspect="1"/>
          </p:cNvPicPr>
          <p:nvPr>
            <p:ph idx="1"/>
          </p:nvPr>
        </p:nvPicPr>
        <p:blipFill>
          <a:blip r:embed="rId4"/>
          <a:stretch>
            <a:fillRect/>
          </a:stretch>
        </p:blipFill>
        <p:spPr>
          <a:xfrm>
            <a:off x="1619672" y="1232756"/>
            <a:ext cx="5832648" cy="5081615"/>
          </a:xfrm>
          <a:prstGeom prst="rect">
            <a:avLst/>
          </a:prstGeom>
        </p:spPr>
      </p:pic>
    </p:spTree>
    <p:extLst>
      <p:ext uri="{BB962C8B-B14F-4D97-AF65-F5344CB8AC3E}">
        <p14:creationId xmlns:p14="http://schemas.microsoft.com/office/powerpoint/2010/main" val="93983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normAutofit fontScale="90000"/>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br>
              <a:rPr lang="en-GB" sz="3200" dirty="0">
                <a:latin typeface="Mongolian Baiti" panose="03000500000000000000" pitchFamily="66" charset="0"/>
                <a:cs typeface="Mongolian Baiti" panose="03000500000000000000" pitchFamily="66" charset="0"/>
              </a:rPr>
            </a:br>
            <a:r>
              <a:rPr lang="en-GB" sz="3200" dirty="0">
                <a:latin typeface="Mongolian Baiti" panose="03000500000000000000" pitchFamily="66" charset="0"/>
                <a:cs typeface="Mongolian Baiti" panose="03000500000000000000" pitchFamily="66" charset="0"/>
              </a:rPr>
              <a:t>        </a:t>
            </a:r>
            <a:r>
              <a:rPr lang="en-GB" sz="2000" dirty="0">
                <a:latin typeface="Mongolian Baiti" panose="03000500000000000000" pitchFamily="66" charset="0"/>
                <a:cs typeface="Mongolian Baiti" panose="03000500000000000000" pitchFamily="66" charset="0"/>
              </a:rPr>
              <a:t>2020 – India / Nigeria / Sudan / TURKEY (7,656mt) / Ethiopia</a:t>
            </a:r>
            <a:endParaRPr lang="en-GB" sz="2000" dirty="0"/>
          </a:p>
        </p:txBody>
      </p:sp>
      <p:pic>
        <p:nvPicPr>
          <p:cNvPr id="4" name="Picture 3" descr="j0437274[1]">
            <a:extLst>
              <a:ext uri="{FF2B5EF4-FFF2-40B4-BE49-F238E27FC236}">
                <a16:creationId xmlns:a16="http://schemas.microsoft.com/office/drawing/2014/main" id="{44C89CEC-94D6-4667-8BDC-9B160BCB41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graphicFrame>
        <p:nvGraphicFramePr>
          <p:cNvPr id="11" name="Content Placeholder 10">
            <a:extLst>
              <a:ext uri="{FF2B5EF4-FFF2-40B4-BE49-F238E27FC236}">
                <a16:creationId xmlns:a16="http://schemas.microsoft.com/office/drawing/2014/main" id="{4BB65054-9561-44B8-ADAA-594B34D287B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83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endParaRPr lang="en-GB" sz="3200" dirty="0"/>
          </a:p>
        </p:txBody>
      </p:sp>
      <p:pic>
        <p:nvPicPr>
          <p:cNvPr id="4" name="Picture 3" descr="j0437274[1]">
            <a:extLst>
              <a:ext uri="{FF2B5EF4-FFF2-40B4-BE49-F238E27FC236}">
                <a16:creationId xmlns:a16="http://schemas.microsoft.com/office/drawing/2014/main" id="{44C89CEC-94D6-4667-8BDC-9B160BCB41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9" name="Content Placeholder 8">
            <a:extLst>
              <a:ext uri="{FF2B5EF4-FFF2-40B4-BE49-F238E27FC236}">
                <a16:creationId xmlns:a16="http://schemas.microsoft.com/office/drawing/2014/main" id="{B50F6699-F302-42B9-99EA-5E1DD31F95E5}"/>
              </a:ext>
            </a:extLst>
          </p:cNvPr>
          <p:cNvPicPr>
            <a:picLocks noGrp="1" noChangeAspect="1"/>
          </p:cNvPicPr>
          <p:nvPr>
            <p:ph idx="1"/>
          </p:nvPr>
        </p:nvPicPr>
        <p:blipFill>
          <a:blip r:embed="rId4"/>
          <a:stretch>
            <a:fillRect/>
          </a:stretch>
        </p:blipFill>
        <p:spPr>
          <a:xfrm>
            <a:off x="827585" y="1457307"/>
            <a:ext cx="7551496" cy="4852013"/>
          </a:xfrm>
          <a:prstGeom prst="rect">
            <a:avLst/>
          </a:prstGeom>
        </p:spPr>
      </p:pic>
    </p:spTree>
    <p:extLst>
      <p:ext uri="{BB962C8B-B14F-4D97-AF65-F5344CB8AC3E}">
        <p14:creationId xmlns:p14="http://schemas.microsoft.com/office/powerpoint/2010/main" val="147202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endParaRPr lang="en-GB" sz="3200" dirty="0"/>
          </a:p>
        </p:txBody>
      </p:sp>
      <p:pic>
        <p:nvPicPr>
          <p:cNvPr id="4" name="Picture 3" descr="j0437274[1]">
            <a:extLst>
              <a:ext uri="{FF2B5EF4-FFF2-40B4-BE49-F238E27FC236}">
                <a16:creationId xmlns:a16="http://schemas.microsoft.com/office/drawing/2014/main" id="{44C89CEC-94D6-4667-8BDC-9B160BCB41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
        <p:nvSpPr>
          <p:cNvPr id="5" name="Content Placeholder 4">
            <a:extLst>
              <a:ext uri="{FF2B5EF4-FFF2-40B4-BE49-F238E27FC236}">
                <a16:creationId xmlns:a16="http://schemas.microsoft.com/office/drawing/2014/main" id="{453910D3-2E96-44C7-A150-526E1EAEAA6A}"/>
              </a:ext>
            </a:extLst>
          </p:cNvPr>
          <p:cNvSpPr>
            <a:spLocks noGrp="1"/>
          </p:cNvSpPr>
          <p:nvPr>
            <p:ph idx="1"/>
          </p:nvPr>
        </p:nvSpPr>
        <p:spPr>
          <a:xfrm>
            <a:off x="457200" y="1600200"/>
            <a:ext cx="8229600" cy="4709120"/>
          </a:xfrm>
        </p:spPr>
        <p:txBody>
          <a:bodyPr/>
          <a:lstStyle/>
          <a:p>
            <a:endParaRPr lang="en-GB" dirty="0"/>
          </a:p>
          <a:p>
            <a:r>
              <a:rPr lang="en-GB" dirty="0"/>
              <a:t>All foods sold in the EU must comply with the EU Regulations.</a:t>
            </a:r>
          </a:p>
          <a:p>
            <a:endParaRPr lang="en-GB" dirty="0"/>
          </a:p>
          <a:p>
            <a:r>
              <a:rPr lang="en-GB" sz="2800" b="1" dirty="0">
                <a:solidFill>
                  <a:srgbClr val="FF0000"/>
                </a:solidFill>
                <a:effectLst/>
                <a:latin typeface="Arial" panose="020B0604020202020204" pitchFamily="34" charset="0"/>
              </a:rPr>
              <a:t>RASFF</a:t>
            </a:r>
            <a:r>
              <a:rPr lang="en-GB" sz="2000" b="1" dirty="0">
                <a:solidFill>
                  <a:srgbClr val="FF0000"/>
                </a:solidFill>
                <a:effectLst/>
                <a:latin typeface="Arial" panose="020B0604020202020204" pitchFamily="34" charset="0"/>
              </a:rPr>
              <a:t> </a:t>
            </a:r>
            <a:r>
              <a:rPr lang="en-GB" sz="2000" b="1" dirty="0">
                <a:effectLst/>
                <a:latin typeface="Arial" panose="020B0604020202020204" pitchFamily="34" charset="0"/>
              </a:rPr>
              <a:t>– the Rapid Alert System for Food and Feed</a:t>
            </a:r>
            <a:r>
              <a:rPr lang="en-GB" sz="2000" dirty="0">
                <a:effectLst/>
                <a:latin typeface="Arial" panose="020B0604020202020204" pitchFamily="34" charset="0"/>
              </a:rPr>
              <a:t>.</a:t>
            </a:r>
            <a:r>
              <a:rPr lang="en-GB" sz="2000" dirty="0"/>
              <a:t> </a:t>
            </a:r>
            <a:r>
              <a:rPr lang="en-GB" dirty="0">
                <a:hlinkClick r:id="rId4"/>
              </a:rPr>
              <a:t>https://ec.europa.eu/food/safety/rasff_en</a:t>
            </a:r>
            <a:endParaRPr lang="en-GB" dirty="0"/>
          </a:p>
          <a:p>
            <a:endParaRPr lang="en-GB" dirty="0"/>
          </a:p>
          <a:p>
            <a:r>
              <a:rPr lang="en-GB" dirty="0"/>
              <a:t>EU Regulations. – related to Food safety.</a:t>
            </a:r>
          </a:p>
          <a:p>
            <a:endParaRPr lang="en-GB" dirty="0"/>
          </a:p>
          <a:p>
            <a:endParaRPr lang="en-GB" dirty="0"/>
          </a:p>
        </p:txBody>
      </p:sp>
    </p:spTree>
    <p:extLst>
      <p:ext uri="{BB962C8B-B14F-4D97-AF65-F5344CB8AC3E}">
        <p14:creationId xmlns:p14="http://schemas.microsoft.com/office/powerpoint/2010/main" val="307033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7" name="Picture 6">
            <a:extLst>
              <a:ext uri="{FF2B5EF4-FFF2-40B4-BE49-F238E27FC236}">
                <a16:creationId xmlns:a16="http://schemas.microsoft.com/office/drawing/2014/main" id="{C369F597-9CFB-4A56-9825-65F05DE9F33C}"/>
              </a:ext>
            </a:extLst>
          </p:cNvPr>
          <p:cNvPicPr>
            <a:picLocks noChangeAspect="1"/>
          </p:cNvPicPr>
          <p:nvPr/>
        </p:nvPicPr>
        <p:blipFill>
          <a:blip r:embed="rId4"/>
          <a:stretch>
            <a:fillRect/>
          </a:stretch>
        </p:blipFill>
        <p:spPr>
          <a:xfrm>
            <a:off x="376808" y="1370723"/>
            <a:ext cx="8229599" cy="4912220"/>
          </a:xfrm>
          <a:prstGeom prst="rect">
            <a:avLst/>
          </a:prstGeom>
        </p:spPr>
      </p:pic>
      <p:cxnSp>
        <p:nvCxnSpPr>
          <p:cNvPr id="10" name="Straight Arrow Connector 9">
            <a:extLst>
              <a:ext uri="{FF2B5EF4-FFF2-40B4-BE49-F238E27FC236}">
                <a16:creationId xmlns:a16="http://schemas.microsoft.com/office/drawing/2014/main" id="{86E3C670-88AA-4B29-8B1A-DB3410AAE2C7}"/>
              </a:ext>
            </a:extLst>
          </p:cNvPr>
          <p:cNvCxnSpPr>
            <a:cxnSpLocks/>
          </p:cNvCxnSpPr>
          <p:nvPr/>
        </p:nvCxnSpPr>
        <p:spPr>
          <a:xfrm flipH="1">
            <a:off x="4067944" y="2924944"/>
            <a:ext cx="936104" cy="24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3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endParaRPr lang="en-GB" sz="3200" dirty="0"/>
          </a:p>
        </p:txBody>
      </p:sp>
      <p:pic>
        <p:nvPicPr>
          <p:cNvPr id="5" name="Content Placeholder 4">
            <a:extLst>
              <a:ext uri="{FF2B5EF4-FFF2-40B4-BE49-F238E27FC236}">
                <a16:creationId xmlns:a16="http://schemas.microsoft.com/office/drawing/2014/main" id="{262CBBD5-0035-41BA-8662-48258E15898D}"/>
              </a:ext>
            </a:extLst>
          </p:cNvPr>
          <p:cNvPicPr>
            <a:picLocks noGrp="1" noChangeAspect="1"/>
          </p:cNvPicPr>
          <p:nvPr>
            <p:ph idx="1"/>
          </p:nvPr>
        </p:nvPicPr>
        <p:blipFill>
          <a:blip r:embed="rId3"/>
          <a:stretch>
            <a:fillRect/>
          </a:stretch>
        </p:blipFill>
        <p:spPr>
          <a:xfrm>
            <a:off x="395536" y="1484784"/>
            <a:ext cx="7920880" cy="4185592"/>
          </a:xfrm>
          <a:prstGeom prst="rect">
            <a:avLst/>
          </a:prstGeom>
        </p:spPr>
      </p:pic>
      <p:pic>
        <p:nvPicPr>
          <p:cNvPr id="4" name="Picture 3" descr="j0437274[1]">
            <a:extLst>
              <a:ext uri="{FF2B5EF4-FFF2-40B4-BE49-F238E27FC236}">
                <a16:creationId xmlns:a16="http://schemas.microsoft.com/office/drawing/2014/main" id="{44C89CEC-94D6-4667-8BDC-9B160BCB41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cxnSp>
        <p:nvCxnSpPr>
          <p:cNvPr id="6" name="Straight Arrow Connector 5">
            <a:extLst>
              <a:ext uri="{FF2B5EF4-FFF2-40B4-BE49-F238E27FC236}">
                <a16:creationId xmlns:a16="http://schemas.microsoft.com/office/drawing/2014/main" id="{4D2C0326-81F5-4313-BA2E-CE15E517F4F0}"/>
              </a:ext>
            </a:extLst>
          </p:cNvPr>
          <p:cNvCxnSpPr>
            <a:cxnSpLocks/>
          </p:cNvCxnSpPr>
          <p:nvPr/>
        </p:nvCxnSpPr>
        <p:spPr>
          <a:xfrm flipV="1">
            <a:off x="3059832" y="3861048"/>
            <a:ext cx="576064"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67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endParaRPr lang="en-GB" sz="3200" dirty="0"/>
          </a:p>
        </p:txBody>
      </p:sp>
      <p:pic>
        <p:nvPicPr>
          <p:cNvPr id="5" name="Content Placeholder 4">
            <a:extLst>
              <a:ext uri="{FF2B5EF4-FFF2-40B4-BE49-F238E27FC236}">
                <a16:creationId xmlns:a16="http://schemas.microsoft.com/office/drawing/2014/main" id="{6FABAB16-3A63-4D69-81BA-499CDCA48910}"/>
              </a:ext>
            </a:extLst>
          </p:cNvPr>
          <p:cNvPicPr>
            <a:picLocks noGrp="1" noChangeAspect="1"/>
          </p:cNvPicPr>
          <p:nvPr>
            <p:ph idx="1"/>
          </p:nvPr>
        </p:nvPicPr>
        <p:blipFill>
          <a:blip r:embed="rId3"/>
          <a:stretch>
            <a:fillRect/>
          </a:stretch>
        </p:blipFill>
        <p:spPr>
          <a:xfrm>
            <a:off x="434428" y="2282966"/>
            <a:ext cx="8530059" cy="2658201"/>
          </a:xfrm>
          <a:prstGeom prst="rect">
            <a:avLst/>
          </a:prstGeom>
        </p:spPr>
      </p:pic>
      <p:pic>
        <p:nvPicPr>
          <p:cNvPr id="4" name="Picture 3" descr="j0437274[1]">
            <a:extLst>
              <a:ext uri="{FF2B5EF4-FFF2-40B4-BE49-F238E27FC236}">
                <a16:creationId xmlns:a16="http://schemas.microsoft.com/office/drawing/2014/main" id="{44C89CEC-94D6-4667-8BDC-9B160BCB41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cxnSp>
        <p:nvCxnSpPr>
          <p:cNvPr id="8" name="Straight Arrow Connector 7">
            <a:extLst>
              <a:ext uri="{FF2B5EF4-FFF2-40B4-BE49-F238E27FC236}">
                <a16:creationId xmlns:a16="http://schemas.microsoft.com/office/drawing/2014/main" id="{7890A5DE-44D3-486A-9172-E85AFBA340FD}"/>
              </a:ext>
            </a:extLst>
          </p:cNvPr>
          <p:cNvCxnSpPr>
            <a:cxnSpLocks/>
          </p:cNvCxnSpPr>
          <p:nvPr/>
        </p:nvCxnSpPr>
        <p:spPr>
          <a:xfrm flipH="1" flipV="1">
            <a:off x="6156176" y="4581128"/>
            <a:ext cx="187220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99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endParaRPr lang="en-GB" sz="3200" dirty="0"/>
          </a:p>
        </p:txBody>
      </p:sp>
      <p:pic>
        <p:nvPicPr>
          <p:cNvPr id="4" name="Picture 3" descr="j0437274[1]">
            <a:extLst>
              <a:ext uri="{FF2B5EF4-FFF2-40B4-BE49-F238E27FC236}">
                <a16:creationId xmlns:a16="http://schemas.microsoft.com/office/drawing/2014/main" id="{44C89CEC-94D6-4667-8BDC-9B160BCB41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8" name="Content Placeholder 7">
            <a:extLst>
              <a:ext uri="{FF2B5EF4-FFF2-40B4-BE49-F238E27FC236}">
                <a16:creationId xmlns:a16="http://schemas.microsoft.com/office/drawing/2014/main" id="{2BD9C0A7-B8FD-409E-97B9-599069F1C9F2}"/>
              </a:ext>
            </a:extLst>
          </p:cNvPr>
          <p:cNvPicPr>
            <a:picLocks noGrp="1" noChangeAspect="1"/>
          </p:cNvPicPr>
          <p:nvPr>
            <p:ph idx="1"/>
          </p:nvPr>
        </p:nvPicPr>
        <p:blipFill>
          <a:blip r:embed="rId4"/>
          <a:stretch>
            <a:fillRect/>
          </a:stretch>
        </p:blipFill>
        <p:spPr>
          <a:xfrm>
            <a:off x="323528" y="1844824"/>
            <a:ext cx="8229600" cy="3642435"/>
          </a:xfrm>
        </p:spPr>
      </p:pic>
      <p:cxnSp>
        <p:nvCxnSpPr>
          <p:cNvPr id="12" name="Straight Arrow Connector 11">
            <a:extLst>
              <a:ext uri="{FF2B5EF4-FFF2-40B4-BE49-F238E27FC236}">
                <a16:creationId xmlns:a16="http://schemas.microsoft.com/office/drawing/2014/main" id="{3120751E-6929-4919-A699-A1E059C3854B}"/>
              </a:ext>
            </a:extLst>
          </p:cNvPr>
          <p:cNvCxnSpPr>
            <a:cxnSpLocks/>
          </p:cNvCxnSpPr>
          <p:nvPr/>
        </p:nvCxnSpPr>
        <p:spPr>
          <a:xfrm>
            <a:off x="1187624" y="3284984"/>
            <a:ext cx="86409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0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marL="914400" lvl="2" indent="0" algn="ctr">
              <a:buNone/>
            </a:pPr>
            <a:r>
              <a:rPr lang="en-GB" sz="4800" dirty="0"/>
              <a:t>David Buttery</a:t>
            </a:r>
          </a:p>
          <a:p>
            <a:pPr marL="914400" lvl="2" indent="0" algn="ctr">
              <a:buNone/>
            </a:pPr>
            <a:r>
              <a:rPr lang="en-GB" sz="4000" dirty="0"/>
              <a:t>CEO &amp; Founder </a:t>
            </a:r>
          </a:p>
          <a:p>
            <a:pPr marL="914400" lvl="2" indent="0" algn="ctr">
              <a:buNone/>
            </a:pPr>
            <a:r>
              <a:rPr lang="en-GB" sz="4000" dirty="0"/>
              <a:t>of </a:t>
            </a:r>
          </a:p>
          <a:p>
            <a:pPr marL="914400" lvl="2" indent="0" algn="ctr">
              <a:buNone/>
            </a:pPr>
            <a:r>
              <a:rPr lang="en-GB" sz="4000" dirty="0">
                <a:latin typeface="Mongolian Baiti" panose="03000500000000000000" pitchFamily="66" charset="0"/>
                <a:cs typeface="Mongolian Baiti" panose="03000500000000000000" pitchFamily="66" charset="0"/>
              </a:rPr>
              <a:t>Global Grains and Ingredients Ltd</a:t>
            </a:r>
          </a:p>
          <a:p>
            <a:pPr marL="914400" lvl="2" indent="0" algn="ctr">
              <a:buNone/>
            </a:pPr>
            <a:r>
              <a:rPr lang="en-GB" sz="4000" dirty="0">
                <a:latin typeface="Mongolian Baiti" panose="03000500000000000000" pitchFamily="66" charset="0"/>
                <a:cs typeface="Mongolian Baiti" panose="03000500000000000000" pitchFamily="66" charset="0"/>
              </a:rPr>
              <a:t>London, United Kingdom.</a:t>
            </a: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Tree>
    <p:extLst>
      <p:ext uri="{BB962C8B-B14F-4D97-AF65-F5344CB8AC3E}">
        <p14:creationId xmlns:p14="http://schemas.microsoft.com/office/powerpoint/2010/main" val="109733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8" name="Picture 7">
            <a:extLst>
              <a:ext uri="{FF2B5EF4-FFF2-40B4-BE49-F238E27FC236}">
                <a16:creationId xmlns:a16="http://schemas.microsoft.com/office/drawing/2014/main" id="{1A4535CC-2C4D-45C0-8738-56AEDBF3374C}"/>
              </a:ext>
            </a:extLst>
          </p:cNvPr>
          <p:cNvPicPr>
            <a:picLocks noChangeAspect="1"/>
          </p:cNvPicPr>
          <p:nvPr/>
        </p:nvPicPr>
        <p:blipFill>
          <a:blip r:embed="rId4"/>
          <a:stretch>
            <a:fillRect/>
          </a:stretch>
        </p:blipFill>
        <p:spPr>
          <a:xfrm>
            <a:off x="539552" y="1577421"/>
            <a:ext cx="8064896" cy="3703157"/>
          </a:xfrm>
          <a:prstGeom prst="rect">
            <a:avLst/>
          </a:prstGeom>
        </p:spPr>
      </p:pic>
      <p:cxnSp>
        <p:nvCxnSpPr>
          <p:cNvPr id="10" name="Straight Arrow Connector 9">
            <a:extLst>
              <a:ext uri="{FF2B5EF4-FFF2-40B4-BE49-F238E27FC236}">
                <a16:creationId xmlns:a16="http://schemas.microsoft.com/office/drawing/2014/main" id="{91B429A3-B536-4EEC-8408-8C7982FC9FE8}"/>
              </a:ext>
            </a:extLst>
          </p:cNvPr>
          <p:cNvCxnSpPr>
            <a:cxnSpLocks/>
          </p:cNvCxnSpPr>
          <p:nvPr/>
        </p:nvCxnSpPr>
        <p:spPr>
          <a:xfrm flipH="1">
            <a:off x="3563888" y="2852936"/>
            <a:ext cx="50405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7AB26D-0BF6-47EC-AF3E-0BD9A9DE809E}"/>
              </a:ext>
            </a:extLst>
          </p:cNvPr>
          <p:cNvCxnSpPr>
            <a:cxnSpLocks/>
          </p:cNvCxnSpPr>
          <p:nvPr/>
        </p:nvCxnSpPr>
        <p:spPr>
          <a:xfrm>
            <a:off x="333872" y="2204864"/>
            <a:ext cx="20568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40BF0E4-2AFB-4A2B-9D64-5E586391B227}"/>
              </a:ext>
            </a:extLst>
          </p:cNvPr>
          <p:cNvCxnSpPr>
            <a:cxnSpLocks/>
          </p:cNvCxnSpPr>
          <p:nvPr/>
        </p:nvCxnSpPr>
        <p:spPr>
          <a:xfrm flipH="1">
            <a:off x="6210921" y="2492896"/>
            <a:ext cx="161279"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60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6" name="Picture 5">
            <a:extLst>
              <a:ext uri="{FF2B5EF4-FFF2-40B4-BE49-F238E27FC236}">
                <a16:creationId xmlns:a16="http://schemas.microsoft.com/office/drawing/2014/main" id="{1EEDF3A9-664D-4509-8B54-71C13B44B0BC}"/>
              </a:ext>
            </a:extLst>
          </p:cNvPr>
          <p:cNvPicPr>
            <a:picLocks noChangeAspect="1"/>
          </p:cNvPicPr>
          <p:nvPr/>
        </p:nvPicPr>
        <p:blipFill>
          <a:blip r:embed="rId4"/>
          <a:stretch>
            <a:fillRect/>
          </a:stretch>
        </p:blipFill>
        <p:spPr>
          <a:xfrm>
            <a:off x="251520" y="2564904"/>
            <a:ext cx="8435280" cy="2160240"/>
          </a:xfrm>
          <a:prstGeom prst="rect">
            <a:avLst/>
          </a:prstGeom>
        </p:spPr>
      </p:pic>
    </p:spTree>
    <p:extLst>
      <p:ext uri="{BB962C8B-B14F-4D97-AF65-F5344CB8AC3E}">
        <p14:creationId xmlns:p14="http://schemas.microsoft.com/office/powerpoint/2010/main" val="375285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7" name="Picture 6">
            <a:extLst>
              <a:ext uri="{FF2B5EF4-FFF2-40B4-BE49-F238E27FC236}">
                <a16:creationId xmlns:a16="http://schemas.microsoft.com/office/drawing/2014/main" id="{8AB23AB6-5975-406C-99D4-0A41E880F120}"/>
              </a:ext>
            </a:extLst>
          </p:cNvPr>
          <p:cNvPicPr>
            <a:picLocks noChangeAspect="1"/>
          </p:cNvPicPr>
          <p:nvPr/>
        </p:nvPicPr>
        <p:blipFill>
          <a:blip r:embed="rId4"/>
          <a:stretch>
            <a:fillRect/>
          </a:stretch>
        </p:blipFill>
        <p:spPr>
          <a:xfrm>
            <a:off x="421196" y="1547663"/>
            <a:ext cx="8219764" cy="4787901"/>
          </a:xfrm>
          <a:prstGeom prst="rect">
            <a:avLst/>
          </a:prstGeom>
        </p:spPr>
      </p:pic>
    </p:spTree>
    <p:extLst>
      <p:ext uri="{BB962C8B-B14F-4D97-AF65-F5344CB8AC3E}">
        <p14:creationId xmlns:p14="http://schemas.microsoft.com/office/powerpoint/2010/main" val="326645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5" name="Picture 4">
            <a:extLst>
              <a:ext uri="{FF2B5EF4-FFF2-40B4-BE49-F238E27FC236}">
                <a16:creationId xmlns:a16="http://schemas.microsoft.com/office/drawing/2014/main" id="{27BA7A84-9C8E-48E2-BA36-96CD0CA9821A}"/>
              </a:ext>
            </a:extLst>
          </p:cNvPr>
          <p:cNvPicPr>
            <a:picLocks noChangeAspect="1"/>
          </p:cNvPicPr>
          <p:nvPr/>
        </p:nvPicPr>
        <p:blipFill>
          <a:blip r:embed="rId4"/>
          <a:stretch>
            <a:fillRect/>
          </a:stretch>
        </p:blipFill>
        <p:spPr>
          <a:xfrm>
            <a:off x="179512" y="1963107"/>
            <a:ext cx="8784976" cy="3294693"/>
          </a:xfrm>
          <a:prstGeom prst="rect">
            <a:avLst/>
          </a:prstGeom>
        </p:spPr>
      </p:pic>
      <p:cxnSp>
        <p:nvCxnSpPr>
          <p:cNvPr id="7" name="Straight Arrow Connector 6">
            <a:extLst>
              <a:ext uri="{FF2B5EF4-FFF2-40B4-BE49-F238E27FC236}">
                <a16:creationId xmlns:a16="http://schemas.microsoft.com/office/drawing/2014/main" id="{A98469A8-BF55-4E12-B817-17F2F6FD629C}"/>
              </a:ext>
            </a:extLst>
          </p:cNvPr>
          <p:cNvCxnSpPr>
            <a:cxnSpLocks/>
          </p:cNvCxnSpPr>
          <p:nvPr/>
        </p:nvCxnSpPr>
        <p:spPr>
          <a:xfrm flipV="1">
            <a:off x="1403648" y="3933056"/>
            <a:ext cx="151216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09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pic>
        <p:nvPicPr>
          <p:cNvPr id="6" name="Content Placeholder 5">
            <a:extLst>
              <a:ext uri="{FF2B5EF4-FFF2-40B4-BE49-F238E27FC236}">
                <a16:creationId xmlns:a16="http://schemas.microsoft.com/office/drawing/2014/main" id="{CF02B308-3466-4FE4-A3F4-8CC96F0CF644}"/>
              </a:ext>
            </a:extLst>
          </p:cNvPr>
          <p:cNvPicPr>
            <a:picLocks noGrp="1" noChangeAspect="1"/>
          </p:cNvPicPr>
          <p:nvPr>
            <p:ph idx="1"/>
          </p:nvPr>
        </p:nvPicPr>
        <p:blipFill>
          <a:blip r:embed="rId3"/>
          <a:stretch>
            <a:fillRect/>
          </a:stretch>
        </p:blipFill>
        <p:spPr>
          <a:xfrm>
            <a:off x="279133" y="2044749"/>
            <a:ext cx="8438075" cy="4117982"/>
          </a:xfrm>
        </p:spPr>
      </p:pic>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
        <p:nvSpPr>
          <p:cNvPr id="9" name="TextBox 8">
            <a:extLst>
              <a:ext uri="{FF2B5EF4-FFF2-40B4-BE49-F238E27FC236}">
                <a16:creationId xmlns:a16="http://schemas.microsoft.com/office/drawing/2014/main" id="{8607D84E-D759-45CF-89B5-4CB90E4AD464}"/>
              </a:ext>
            </a:extLst>
          </p:cNvPr>
          <p:cNvSpPr txBox="1"/>
          <p:nvPr/>
        </p:nvSpPr>
        <p:spPr>
          <a:xfrm>
            <a:off x="478727" y="5757338"/>
            <a:ext cx="7752973" cy="375552"/>
          </a:xfrm>
          <a:prstGeom prst="rect">
            <a:avLst/>
          </a:prstGeom>
          <a:noFill/>
        </p:spPr>
        <p:txBody>
          <a:bodyPr wrap="square">
            <a:spAutoFit/>
          </a:bodyPr>
          <a:lstStyle/>
          <a:p>
            <a:pPr>
              <a:lnSpc>
                <a:spcPct val="107000"/>
              </a:lnSpc>
              <a:spcAft>
                <a:spcPts val="800"/>
              </a:spcAft>
            </a:pP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0D4801-8060-4256-9333-5C717BD3BAC2}"/>
              </a:ext>
            </a:extLst>
          </p:cNvPr>
          <p:cNvSpPr txBox="1"/>
          <p:nvPr/>
        </p:nvSpPr>
        <p:spPr>
          <a:xfrm>
            <a:off x="688496" y="1403274"/>
            <a:ext cx="7752973" cy="923330"/>
          </a:xfrm>
          <a:prstGeom prst="rect">
            <a:avLst/>
          </a:prstGeom>
          <a:noFill/>
        </p:spPr>
        <p:txBody>
          <a:bodyPr wrap="square" rtlCol="0">
            <a:spAutoFit/>
          </a:bodyPr>
          <a:lstStyle/>
          <a:p>
            <a:r>
              <a:rPr lang="en-GB" sz="1800" dirty="0">
                <a:latin typeface="Calibri" panose="020F0502020204030204" pitchFamily="34" charset="0"/>
                <a:ea typeface="Calibri" panose="020F0502020204030204" pitchFamily="34" charset="0"/>
                <a:cs typeface="Times New Roman" panose="02020603050405020304" pitchFamily="18" charset="0"/>
                <a:hlinkClick r:id="rId5"/>
              </a:rPr>
              <a:t>https://ec.europa.eu/food/plant/pesticides/eu-pesticides-database/public/?event=homepage&amp;language=EN</a:t>
            </a:r>
            <a:r>
              <a:rPr lang="en-GB" sz="1800" dirty="0">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4283464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1A9-98C1-466A-BECC-CAB43019D134}"/>
              </a:ext>
            </a:extLst>
          </p:cNvPr>
          <p:cNvSpPr>
            <a:spLocks noGrp="1"/>
          </p:cNvSpPr>
          <p:nvPr>
            <p:ph type="title"/>
          </p:nvPr>
        </p:nvSpPr>
        <p:spPr/>
        <p:txBody>
          <a:bodyPr/>
          <a:lstStyle/>
          <a:p>
            <a:r>
              <a:rPr lang="en-GB" dirty="0">
                <a:latin typeface="Mongolian Baiti" panose="03000500000000000000" pitchFamily="66" charset="0"/>
                <a:cs typeface="Mongolian Baiti" panose="03000500000000000000" pitchFamily="66" charset="0"/>
              </a:rPr>
              <a:t>       </a:t>
            </a:r>
            <a:r>
              <a:rPr lang="en-GB" sz="3200" dirty="0">
                <a:latin typeface="Mongolian Baiti" panose="03000500000000000000" pitchFamily="66" charset="0"/>
                <a:cs typeface="Mongolian Baiti" panose="03000500000000000000" pitchFamily="66" charset="0"/>
              </a:rPr>
              <a:t>Global Grains and Ingredients</a:t>
            </a:r>
            <a:endParaRPr lang="en-GB" sz="3200" dirty="0"/>
          </a:p>
        </p:txBody>
      </p:sp>
      <p:sp>
        <p:nvSpPr>
          <p:cNvPr id="3" name="Content Placeholder 2">
            <a:extLst>
              <a:ext uri="{FF2B5EF4-FFF2-40B4-BE49-F238E27FC236}">
                <a16:creationId xmlns:a16="http://schemas.microsoft.com/office/drawing/2014/main" id="{BB0EF7F6-1B37-473F-9214-13B7F37A9DF4}"/>
              </a:ext>
            </a:extLst>
          </p:cNvPr>
          <p:cNvSpPr>
            <a:spLocks noGrp="1"/>
          </p:cNvSpPr>
          <p:nvPr>
            <p:ph idx="1"/>
          </p:nvPr>
        </p:nvSpPr>
        <p:spPr>
          <a:xfrm>
            <a:off x="457200" y="1417638"/>
            <a:ext cx="8229600" cy="5165724"/>
          </a:xfrm>
        </p:spPr>
        <p:txBody>
          <a:bodyPr>
            <a:normAutofit/>
          </a:bodyPr>
          <a:lstStyle/>
          <a:p>
            <a:pPr algn="ctr"/>
            <a:r>
              <a:rPr lang="en-GB" dirty="0">
                <a:solidFill>
                  <a:srgbClr val="FF0000"/>
                </a:solidFill>
              </a:rPr>
              <a:t>EUROPE &amp; UK WANT</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descr="j0437274[1]">
            <a:extLst>
              <a:ext uri="{FF2B5EF4-FFF2-40B4-BE49-F238E27FC236}">
                <a16:creationId xmlns:a16="http://schemas.microsoft.com/office/drawing/2014/main" id="{44C89CEC-94D6-4667-8BDC-9B160BCB41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graphicFrame>
        <p:nvGraphicFramePr>
          <p:cNvPr id="6" name="Object 5">
            <a:extLst>
              <a:ext uri="{FF2B5EF4-FFF2-40B4-BE49-F238E27FC236}">
                <a16:creationId xmlns:a16="http://schemas.microsoft.com/office/drawing/2014/main" id="{E289DDDC-7A5E-4754-BE5A-03D19C4F5A99}"/>
              </a:ext>
            </a:extLst>
          </p:cNvPr>
          <p:cNvGraphicFramePr>
            <a:graphicFrameLocks noChangeAspect="1"/>
          </p:cNvGraphicFramePr>
          <p:nvPr>
            <p:extLst>
              <p:ext uri="{D42A27DB-BD31-4B8C-83A1-F6EECF244321}">
                <p14:modId xmlns:p14="http://schemas.microsoft.com/office/powerpoint/2010/main" val="1629025204"/>
              </p:ext>
            </p:extLst>
          </p:nvPr>
        </p:nvGraphicFramePr>
        <p:xfrm>
          <a:off x="1042988" y="2111375"/>
          <a:ext cx="7053262" cy="4451350"/>
        </p:xfrm>
        <a:graphic>
          <a:graphicData uri="http://schemas.openxmlformats.org/presentationml/2006/ole">
            <mc:AlternateContent xmlns:mc="http://schemas.openxmlformats.org/markup-compatibility/2006">
              <mc:Choice xmlns:v="urn:schemas-microsoft-com:vml" Requires="v">
                <p:oleObj spid="_x0000_s1035" name="Worksheet" r:id="rId4" imgW="5086436" imgH="3210040" progId="Excel.Sheet.12">
                  <p:embed/>
                </p:oleObj>
              </mc:Choice>
              <mc:Fallback>
                <p:oleObj name="Worksheet" r:id="rId4" imgW="5086436" imgH="3210040" progId="Excel.Sheet.12">
                  <p:embed/>
                  <p:pic>
                    <p:nvPicPr>
                      <p:cNvPr id="0" name=""/>
                      <p:cNvPicPr/>
                      <p:nvPr/>
                    </p:nvPicPr>
                    <p:blipFill>
                      <a:blip r:embed="rId5"/>
                      <a:stretch>
                        <a:fillRect/>
                      </a:stretch>
                    </p:blipFill>
                    <p:spPr>
                      <a:xfrm>
                        <a:off x="1042988" y="2111375"/>
                        <a:ext cx="7053262" cy="4451350"/>
                      </a:xfrm>
                      <a:prstGeom prst="rect">
                        <a:avLst/>
                      </a:prstGeom>
                    </p:spPr>
                  </p:pic>
                </p:oleObj>
              </mc:Fallback>
            </mc:AlternateContent>
          </a:graphicData>
        </a:graphic>
      </p:graphicFrame>
    </p:spTree>
    <p:extLst>
      <p:ext uri="{BB962C8B-B14F-4D97-AF65-F5344CB8AC3E}">
        <p14:creationId xmlns:p14="http://schemas.microsoft.com/office/powerpoint/2010/main" val="323569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D4C6-7455-4B3A-A51B-AF72DBCFFE36}"/>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sz="4400" kern="1200" dirty="0">
                <a:solidFill>
                  <a:schemeClr val="tx1"/>
                </a:solidFill>
                <a:latin typeface="+mj-lt"/>
                <a:ea typeface="+mj-ea"/>
                <a:cs typeface="+mj-cs"/>
              </a:rPr>
              <a:t>S T O K E S </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CBEC04F-CF6F-4FE8-B969-A5898AE9DBF3}"/>
              </a:ext>
            </a:extLst>
          </p:cNvPr>
          <p:cNvSpPr>
            <a:spLocks noGrp="1"/>
          </p:cNvSpPr>
          <p:nvPr>
            <p:ph sz="half" idx="2"/>
          </p:nvPr>
        </p:nvSpPr>
        <p:spPr>
          <a:xfrm>
            <a:off x="491490" y="2575034"/>
            <a:ext cx="4224526" cy="3462228"/>
          </a:xfrm>
        </p:spPr>
        <p:txBody>
          <a:bodyPr vert="horz" lIns="91440" tIns="45720" rIns="91440" bIns="45720" rtlCol="0">
            <a:normAutofit/>
          </a:bodyPr>
          <a:lstStyle/>
          <a:p>
            <a:pPr indent="-228600">
              <a:lnSpc>
                <a:spcPct val="90000"/>
              </a:lnSpc>
              <a:spcAft>
                <a:spcPts val="800"/>
              </a:spcAft>
            </a:pPr>
            <a:r>
              <a:rPr lang="en-US" kern="1200" dirty="0">
                <a:solidFill>
                  <a:schemeClr val="tx1"/>
                </a:solidFill>
                <a:latin typeface="+mn-lt"/>
                <a:ea typeface="+mn-ea"/>
                <a:cs typeface="+mn-cs"/>
              </a:rPr>
              <a:t>S afe and compliant food </a:t>
            </a:r>
          </a:p>
          <a:p>
            <a:pPr indent="-228600">
              <a:lnSpc>
                <a:spcPct val="90000"/>
              </a:lnSpc>
              <a:spcAft>
                <a:spcPts val="800"/>
              </a:spcAft>
            </a:pPr>
            <a:r>
              <a:rPr lang="en-US" kern="1200" dirty="0">
                <a:solidFill>
                  <a:schemeClr val="tx1"/>
                </a:solidFill>
                <a:latin typeface="+mn-lt"/>
                <a:ea typeface="+mn-ea"/>
                <a:cs typeface="+mn-cs"/>
              </a:rPr>
              <a:t>T hat grows our market </a:t>
            </a:r>
          </a:p>
          <a:p>
            <a:pPr indent="-228600">
              <a:lnSpc>
                <a:spcPct val="90000"/>
              </a:lnSpc>
              <a:spcAft>
                <a:spcPts val="800"/>
              </a:spcAft>
            </a:pPr>
            <a:r>
              <a:rPr lang="en-US" kern="1200" dirty="0">
                <a:solidFill>
                  <a:schemeClr val="tx1"/>
                </a:solidFill>
                <a:latin typeface="+mn-lt"/>
                <a:ea typeface="+mn-ea"/>
                <a:cs typeface="+mn-cs"/>
              </a:rPr>
              <a:t>O rganically  and is </a:t>
            </a:r>
          </a:p>
          <a:p>
            <a:pPr indent="-228600">
              <a:lnSpc>
                <a:spcPct val="90000"/>
              </a:lnSpc>
              <a:spcAft>
                <a:spcPts val="800"/>
              </a:spcAft>
            </a:pPr>
            <a:r>
              <a:rPr lang="en-US" kern="1200" dirty="0">
                <a:solidFill>
                  <a:schemeClr val="tx1"/>
                </a:solidFill>
                <a:latin typeface="+mn-lt"/>
                <a:ea typeface="+mn-ea"/>
                <a:cs typeface="+mn-cs"/>
              </a:rPr>
              <a:t>K ind to the environment, </a:t>
            </a:r>
          </a:p>
          <a:p>
            <a:pPr indent="-228600">
              <a:lnSpc>
                <a:spcPct val="90000"/>
              </a:lnSpc>
              <a:spcAft>
                <a:spcPts val="800"/>
              </a:spcAft>
            </a:pPr>
            <a:r>
              <a:rPr lang="en-US" kern="1200" dirty="0">
                <a:solidFill>
                  <a:schemeClr val="tx1"/>
                </a:solidFill>
                <a:latin typeface="+mn-lt"/>
                <a:ea typeface="+mn-ea"/>
                <a:cs typeface="+mn-cs"/>
              </a:rPr>
              <a:t>E thically produced and from </a:t>
            </a:r>
          </a:p>
          <a:p>
            <a:pPr indent="-228600">
              <a:lnSpc>
                <a:spcPct val="90000"/>
              </a:lnSpc>
              <a:spcAft>
                <a:spcPts val="800"/>
              </a:spcAft>
            </a:pPr>
            <a:r>
              <a:rPr lang="en-US" kern="1200" dirty="0">
                <a:solidFill>
                  <a:schemeClr val="tx1"/>
                </a:solidFill>
                <a:latin typeface="+mn-lt"/>
                <a:ea typeface="+mn-ea"/>
                <a:cs typeface="+mn-cs"/>
              </a:rPr>
              <a:t>S ustainable sources.</a:t>
            </a:r>
          </a:p>
          <a:p>
            <a:pPr indent="-228600">
              <a:lnSpc>
                <a:spcPct val="90000"/>
              </a:lnSpc>
            </a:pPr>
            <a:endParaRPr lang="en-US" sz="1600" kern="1200" dirty="0">
              <a:solidFill>
                <a:schemeClr val="tx1"/>
              </a:solidFill>
              <a:latin typeface="+mn-lt"/>
              <a:ea typeface="+mn-ea"/>
              <a:cs typeface="+mn-cs"/>
            </a:endParaRPr>
          </a:p>
        </p:txBody>
      </p:sp>
      <p:pic>
        <p:nvPicPr>
          <p:cNvPr id="13" name="Content Placeholder 12">
            <a:extLst>
              <a:ext uri="{FF2B5EF4-FFF2-40B4-BE49-F238E27FC236}">
                <a16:creationId xmlns:a16="http://schemas.microsoft.com/office/drawing/2014/main" id="{9F542A53-4CD2-4921-9C64-6D819AC8BFA3}"/>
              </a:ext>
            </a:extLst>
          </p:cNvPr>
          <p:cNvPicPr>
            <a:picLocks noGrp="1"/>
          </p:cNvPicPr>
          <p:nvPr>
            <p:ph sz="quarter" idx="4"/>
          </p:nvPr>
        </p:nvPicPr>
        <p:blipFill rotWithShape="1">
          <a:blip r:embed="rId2" cstate="print">
            <a:extLst>
              <a:ext uri="{28A0092B-C50C-407E-A947-70E740481C1C}">
                <a14:useLocalDpi xmlns:a14="http://schemas.microsoft.com/office/drawing/2010/main" val="0"/>
              </a:ext>
            </a:extLst>
          </a:blip>
          <a:srcRect l="38457" r="22707"/>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20999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
        <p:nvSpPr>
          <p:cNvPr id="7" name="TextBox 6">
            <a:extLst>
              <a:ext uri="{FF2B5EF4-FFF2-40B4-BE49-F238E27FC236}">
                <a16:creationId xmlns:a16="http://schemas.microsoft.com/office/drawing/2014/main" id="{038468B2-023F-4448-B766-D1F2177855E8}"/>
              </a:ext>
            </a:extLst>
          </p:cNvPr>
          <p:cNvSpPr txBox="1"/>
          <p:nvPr/>
        </p:nvSpPr>
        <p:spPr>
          <a:xfrm>
            <a:off x="768406" y="1617206"/>
            <a:ext cx="7535180" cy="4764061"/>
          </a:xfrm>
          <a:prstGeom prst="rect">
            <a:avLst/>
          </a:prstGeom>
          <a:noFill/>
        </p:spPr>
        <p:txBody>
          <a:bodyPr wrap="square">
            <a:spAutoFit/>
          </a:bodyPr>
          <a:lstStyle/>
          <a:p>
            <a:pPr algn="ctr">
              <a:lnSpc>
                <a:spcPct val="107000"/>
              </a:lnSpc>
              <a:spcAft>
                <a:spcPts val="800"/>
              </a:spcAft>
            </a:pPr>
            <a:r>
              <a:rPr lang="en-GB" sz="1800" dirty="0">
                <a:solidFill>
                  <a:srgbClr val="1F497D"/>
                </a:solidFill>
                <a:effectLst/>
                <a:latin typeface="Arial" panose="020B0604020202020204" pitchFamily="34" charset="0"/>
                <a:ea typeface="Times New Roman" panose="02020603050405020304" pitchFamily="18" charset="0"/>
              </a:rPr>
              <a:t>THANK   YOU</a:t>
            </a:r>
            <a:r>
              <a:rPr lang="en-GB" sz="1800" b="1" dirty="0">
                <a:solidFill>
                  <a:srgbClr val="1F497D"/>
                </a:solidFill>
                <a:effectLst/>
                <a:latin typeface="Arial" panose="020B0604020202020204" pitchFamily="34" charset="0"/>
                <a:ea typeface="Times New Roman" panose="02020603050405020304" pitchFamily="18" charset="0"/>
              </a:rPr>
              <a:t>.</a:t>
            </a:r>
          </a:p>
          <a:p>
            <a:pPr algn="ctr">
              <a:lnSpc>
                <a:spcPct val="107000"/>
              </a:lnSpc>
              <a:spcAft>
                <a:spcPts val="800"/>
              </a:spcAft>
            </a:pPr>
            <a:endParaRPr lang="en-GB" sz="1800" b="1" dirty="0">
              <a:solidFill>
                <a:srgbClr val="1F497D"/>
              </a:solidFill>
              <a:effectLst/>
              <a:latin typeface="Arial" panose="020B0604020202020204" pitchFamily="34" charset="0"/>
              <a:ea typeface="Times New Roman" panose="02020603050405020304" pitchFamily="18" charset="0"/>
            </a:endParaRPr>
          </a:p>
          <a:p>
            <a:pPr algn="ctr">
              <a:lnSpc>
                <a:spcPct val="107000"/>
              </a:lnSpc>
              <a:spcAft>
                <a:spcPts val="800"/>
              </a:spcAft>
            </a:pPr>
            <a:r>
              <a:rPr lang="en-GB" b="1" dirty="0">
                <a:solidFill>
                  <a:srgbClr val="1F497D"/>
                </a:solidFill>
                <a:latin typeface="Arial" panose="020B0604020202020204" pitchFamily="34" charset="0"/>
                <a:ea typeface="Times New Roman" panose="02020603050405020304" pitchFamily="18" charset="0"/>
              </a:rPr>
              <a:t>David Buttery</a:t>
            </a:r>
          </a:p>
          <a:p>
            <a:pPr algn="ctr">
              <a:lnSpc>
                <a:spcPct val="107000"/>
              </a:lnSpc>
              <a:spcAft>
                <a:spcPts val="800"/>
              </a:spcAft>
            </a:pPr>
            <a:r>
              <a:rPr lang="en-GB" sz="1800" b="1" dirty="0">
                <a:solidFill>
                  <a:srgbClr val="1F497D"/>
                </a:solidFill>
                <a:effectLst/>
                <a:latin typeface="Arial" panose="020B0604020202020204" pitchFamily="34" charset="0"/>
                <a:ea typeface="Times New Roman" panose="02020603050405020304" pitchFamily="18" charset="0"/>
              </a:rPr>
              <a:t>Global Grains &amp; Ingredients Ltd,</a:t>
            </a:r>
          </a:p>
          <a:p>
            <a:pPr algn="ctr">
              <a:lnSpc>
                <a:spcPct val="107000"/>
              </a:lnSpc>
              <a:spcAft>
                <a:spcPts val="800"/>
              </a:spcAft>
            </a:pPr>
            <a:r>
              <a:rPr lang="en-GB" b="1" dirty="0">
                <a:solidFill>
                  <a:srgbClr val="1F497D"/>
                </a:solidFill>
                <a:latin typeface="Arial" panose="020B0604020202020204" pitchFamily="34" charset="0"/>
                <a:ea typeface="Times New Roman" panose="02020603050405020304" pitchFamily="18" charset="0"/>
              </a:rPr>
              <a:t>Capitol House,</a:t>
            </a:r>
            <a:endParaRPr lang="en-GB" sz="1800" b="1" dirty="0">
              <a:solidFill>
                <a:srgbClr val="1F497D"/>
              </a:solidFill>
              <a:effectLst/>
              <a:latin typeface="Arial" panose="020B0604020202020204" pitchFamily="34" charset="0"/>
              <a:ea typeface="Times New Roman" panose="02020603050405020304" pitchFamily="18" charset="0"/>
            </a:endParaRPr>
          </a:p>
          <a:p>
            <a:pPr algn="ctr">
              <a:lnSpc>
                <a:spcPct val="107000"/>
              </a:lnSpc>
              <a:spcAft>
                <a:spcPts val="800"/>
              </a:spcAft>
            </a:pPr>
            <a:r>
              <a:rPr lang="en-GB" sz="1800" b="1" dirty="0">
                <a:solidFill>
                  <a:srgbClr val="1F497D"/>
                </a:solidFill>
                <a:effectLst/>
                <a:latin typeface="Arial" panose="020B0604020202020204" pitchFamily="34" charset="0"/>
                <a:ea typeface="Times New Roman" panose="02020603050405020304" pitchFamily="18" charset="0"/>
              </a:rPr>
              <a:t>60-62 Leman street, </a:t>
            </a:r>
          </a:p>
          <a:p>
            <a:pPr algn="ctr">
              <a:lnSpc>
                <a:spcPct val="107000"/>
              </a:lnSpc>
              <a:spcAft>
                <a:spcPts val="800"/>
              </a:spcAft>
            </a:pPr>
            <a:r>
              <a:rPr lang="en-GB" sz="1800" b="1" dirty="0">
                <a:solidFill>
                  <a:srgbClr val="1F497D"/>
                </a:solidFill>
                <a:effectLst/>
                <a:latin typeface="Arial" panose="020B0604020202020204" pitchFamily="34" charset="0"/>
                <a:ea typeface="Times New Roman" panose="02020603050405020304" pitchFamily="18" charset="0"/>
              </a:rPr>
              <a:t>London </a:t>
            </a:r>
          </a:p>
          <a:p>
            <a:pPr algn="ctr">
              <a:lnSpc>
                <a:spcPct val="107000"/>
              </a:lnSpc>
              <a:spcAft>
                <a:spcPts val="800"/>
              </a:spcAft>
            </a:pPr>
            <a:r>
              <a:rPr lang="en-GB" sz="1800" b="1" dirty="0">
                <a:solidFill>
                  <a:srgbClr val="1F497D"/>
                </a:solidFill>
                <a:effectLst/>
                <a:latin typeface="Arial" panose="020B0604020202020204" pitchFamily="34" charset="0"/>
                <a:ea typeface="Times New Roman" panose="02020603050405020304" pitchFamily="18" charset="0"/>
              </a:rPr>
              <a:t>E1 8EU</a:t>
            </a:r>
          </a:p>
          <a:p>
            <a:pPr algn="ctr">
              <a:lnSpc>
                <a:spcPct val="107000"/>
              </a:lnSpc>
              <a:spcAft>
                <a:spcPts val="800"/>
              </a:spcAft>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1F497D"/>
                </a:solidFill>
                <a:latin typeface="Arial" panose="020B0604020202020204" pitchFamily="34" charset="0"/>
                <a:ea typeface="Times New Roman" panose="02020603050405020304" pitchFamily="18" charset="0"/>
              </a:rPr>
              <a:t>Telephone</a:t>
            </a:r>
            <a:r>
              <a:rPr lang="en-GB" b="1" dirty="0">
                <a:solidFill>
                  <a:srgbClr val="1F497D"/>
                </a:solidFill>
                <a:latin typeface="Arial" panose="020B0604020202020204" pitchFamily="34" charset="0"/>
                <a:ea typeface="Times New Roman" panose="02020603050405020304" pitchFamily="18" charset="0"/>
              </a:rPr>
              <a:t> </a:t>
            </a:r>
            <a:r>
              <a:rPr lang="en-GB" sz="1800" dirty="0">
                <a:solidFill>
                  <a:srgbClr val="1F497D"/>
                </a:solidFill>
                <a:effectLst/>
                <a:latin typeface="Arial" panose="020B0604020202020204" pitchFamily="34" charset="0"/>
                <a:ea typeface="Times New Roman" panose="02020603050405020304" pitchFamily="18" charset="0"/>
              </a:rPr>
              <a:t>: +44 (0) 207 488 6868</a:t>
            </a:r>
          </a:p>
          <a:p>
            <a:pPr>
              <a:lnSpc>
                <a:spcPct val="107000"/>
              </a:lnSpc>
              <a:spcAft>
                <a:spcPts val="800"/>
              </a:spcAft>
            </a:pPr>
            <a:r>
              <a:rPr lang="en-GB" dirty="0">
                <a:solidFill>
                  <a:srgbClr val="1F497D"/>
                </a:solidFill>
                <a:latin typeface="Arial" panose="020B0604020202020204" pitchFamily="34" charset="0"/>
                <a:ea typeface="Times New Roman" panose="02020603050405020304" pitchFamily="18" charset="0"/>
              </a:rPr>
              <a:t>email – </a:t>
            </a:r>
            <a:r>
              <a:rPr lang="en-GB" dirty="0">
                <a:solidFill>
                  <a:srgbClr val="1F497D"/>
                </a:solidFill>
                <a:latin typeface="Arial" panose="020B0604020202020204" pitchFamily="34" charset="0"/>
                <a:ea typeface="Times New Roman" panose="02020603050405020304" pitchFamily="18" charset="0"/>
                <a:hlinkClick r:id="rId3"/>
              </a:rPr>
              <a:t>Info@globalgrains.co.uk</a:t>
            </a:r>
            <a:r>
              <a:rPr lang="en-GB" dirty="0">
                <a:solidFill>
                  <a:srgbClr val="1F497D"/>
                </a:solidFill>
                <a:latin typeface="Arial" panose="020B0604020202020204" pitchFamily="34" charset="0"/>
                <a:ea typeface="Times New Roman" panose="02020603050405020304" pitchFamily="18" charset="0"/>
              </a:rPr>
              <a:t> </a:t>
            </a: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25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br>
              <a:rPr lang="en-GB" sz="4000" dirty="0">
                <a:latin typeface="Mongolian Baiti" panose="03000500000000000000" pitchFamily="66" charset="0"/>
                <a:cs typeface="Mongolian Baiti" panose="03000500000000000000" pitchFamily="66" charset="0"/>
              </a:rPr>
            </a:br>
            <a:r>
              <a:rPr lang="en-GB" sz="1600" b="0" i="0" dirty="0">
                <a:solidFill>
                  <a:srgbClr val="1D2228"/>
                </a:solidFill>
                <a:effectLst/>
                <a:latin typeface="Yahoo Sans"/>
              </a:rPr>
              <a:t>Margaret Keenan  Dec 2020</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marL="914400" lvl="2" indent="0" algn="ctr">
              <a:buNone/>
            </a:pPr>
            <a:endParaRPr lang="en-GB" sz="4000" dirty="0">
              <a:solidFill>
                <a:srgbClr val="FF0000"/>
              </a:solidFill>
              <a:latin typeface="Mongolian Baiti" panose="03000500000000000000" pitchFamily="66" charset="0"/>
              <a:cs typeface="Mongolian Baiti" panose="03000500000000000000" pitchFamily="66"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6" name="Picture 5">
            <a:extLst>
              <a:ext uri="{FF2B5EF4-FFF2-40B4-BE49-F238E27FC236}">
                <a16:creationId xmlns:a16="http://schemas.microsoft.com/office/drawing/2014/main" id="{412E280E-6D60-4795-8D5B-27FDB7C83394}"/>
              </a:ext>
            </a:extLst>
          </p:cNvPr>
          <p:cNvPicPr/>
          <p:nvPr/>
        </p:nvPicPr>
        <p:blipFill>
          <a:blip r:embed="rId4"/>
          <a:stretch>
            <a:fillRect/>
          </a:stretch>
        </p:blipFill>
        <p:spPr>
          <a:xfrm>
            <a:off x="755576" y="1637982"/>
            <a:ext cx="7895220" cy="4743346"/>
          </a:xfrm>
          <a:prstGeom prst="rect">
            <a:avLst/>
          </a:prstGeom>
        </p:spPr>
      </p:pic>
    </p:spTree>
    <p:extLst>
      <p:ext uri="{BB962C8B-B14F-4D97-AF65-F5344CB8AC3E}">
        <p14:creationId xmlns:p14="http://schemas.microsoft.com/office/powerpoint/2010/main" val="100099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br>
              <a:rPr lang="en-GB" sz="4000" dirty="0">
                <a:latin typeface="Mongolian Baiti" panose="03000500000000000000" pitchFamily="66" charset="0"/>
                <a:cs typeface="Mongolian Baiti" panose="03000500000000000000" pitchFamily="66" charset="0"/>
              </a:rPr>
            </a:br>
            <a:r>
              <a:rPr lang="en-GB" sz="1600" b="0" i="0" dirty="0">
                <a:solidFill>
                  <a:srgbClr val="1D2228"/>
                </a:solidFill>
                <a:effectLst/>
                <a:latin typeface="Yahoo Sans"/>
              </a:rPr>
              <a:t>Margaret Keenan  - booster Oct 2021</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marL="914400" lvl="2" indent="0" algn="ctr">
              <a:buNone/>
            </a:pPr>
            <a:endParaRPr lang="en-GB" sz="4000" dirty="0">
              <a:solidFill>
                <a:srgbClr val="FF0000"/>
              </a:solidFill>
              <a:latin typeface="Mongolian Baiti" panose="03000500000000000000" pitchFamily="66" charset="0"/>
              <a:cs typeface="Mongolian Baiti" panose="03000500000000000000" pitchFamily="66"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2050" name="Picture 1">
            <a:extLst>
              <a:ext uri="{FF2B5EF4-FFF2-40B4-BE49-F238E27FC236}">
                <a16:creationId xmlns:a16="http://schemas.microsoft.com/office/drawing/2014/main" id="{6BF14695-EFE4-411A-8402-9618A7778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8378"/>
            <a:ext cx="8241972" cy="463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19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3" name="Content Placeholder 2"/>
          <p:cNvSpPr>
            <a:spLocks noGrp="1"/>
          </p:cNvSpPr>
          <p:nvPr>
            <p:ph idx="1"/>
          </p:nvPr>
        </p:nvSpPr>
        <p:spPr>
          <a:xfrm>
            <a:off x="457200" y="1600200"/>
            <a:ext cx="8229600" cy="4853136"/>
          </a:xfrm>
        </p:spPr>
        <p:txBody>
          <a:bodyPr>
            <a:normAutofit/>
          </a:bodyPr>
          <a:lstStyle/>
          <a:p>
            <a:pPr marL="914400" lvl="2" indent="0" algn="ctr">
              <a:buNone/>
            </a:pPr>
            <a:endParaRPr lang="en-GB" sz="4000" dirty="0">
              <a:solidFill>
                <a:srgbClr val="FF0000"/>
              </a:solidFill>
              <a:latin typeface="Mongolian Baiti" panose="03000500000000000000" pitchFamily="66" charset="0"/>
              <a:cs typeface="Mongolian Baiti" panose="03000500000000000000" pitchFamily="66" charset="0"/>
            </a:endParaRPr>
          </a:p>
          <a:p>
            <a:pPr marL="914400" lvl="2" indent="0" algn="ctr">
              <a:buNone/>
            </a:pP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6" name="Picture 5">
            <a:extLst>
              <a:ext uri="{FF2B5EF4-FFF2-40B4-BE49-F238E27FC236}">
                <a16:creationId xmlns:a16="http://schemas.microsoft.com/office/drawing/2014/main" id="{D122037C-E684-4D3C-BB41-20D48C054655}"/>
              </a:ext>
            </a:extLst>
          </p:cNvPr>
          <p:cNvPicPr>
            <a:picLocks noChangeAspect="1"/>
          </p:cNvPicPr>
          <p:nvPr/>
        </p:nvPicPr>
        <p:blipFill>
          <a:blip r:embed="rId4"/>
          <a:stretch>
            <a:fillRect/>
          </a:stretch>
        </p:blipFill>
        <p:spPr>
          <a:xfrm>
            <a:off x="1043608" y="1528669"/>
            <a:ext cx="6984776" cy="4533900"/>
          </a:xfrm>
          <a:prstGeom prst="rect">
            <a:avLst/>
          </a:prstGeom>
        </p:spPr>
      </p:pic>
    </p:spTree>
    <p:extLst>
      <p:ext uri="{BB962C8B-B14F-4D97-AF65-F5344CB8AC3E}">
        <p14:creationId xmlns:p14="http://schemas.microsoft.com/office/powerpoint/2010/main" val="22913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pic>
        <p:nvPicPr>
          <p:cNvPr id="8" name="Content Placeholder 7">
            <a:extLst>
              <a:ext uri="{FF2B5EF4-FFF2-40B4-BE49-F238E27FC236}">
                <a16:creationId xmlns:a16="http://schemas.microsoft.com/office/drawing/2014/main" id="{E7418DA0-BD4A-4DE8-946E-5120302977F9}"/>
              </a:ext>
            </a:extLst>
          </p:cNvPr>
          <p:cNvPicPr>
            <a:picLocks noGrp="1" noChangeAspect="1"/>
          </p:cNvPicPr>
          <p:nvPr>
            <p:ph idx="1"/>
          </p:nvPr>
        </p:nvPicPr>
        <p:blipFill>
          <a:blip r:embed="rId4"/>
          <a:stretch>
            <a:fillRect/>
          </a:stretch>
        </p:blipFill>
        <p:spPr>
          <a:xfrm>
            <a:off x="827584" y="1628801"/>
            <a:ext cx="7416823" cy="4086994"/>
          </a:xfrm>
        </p:spPr>
      </p:pic>
    </p:spTree>
    <p:extLst>
      <p:ext uri="{BB962C8B-B14F-4D97-AF65-F5344CB8AC3E}">
        <p14:creationId xmlns:p14="http://schemas.microsoft.com/office/powerpoint/2010/main" val="7574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pic>
        <p:nvPicPr>
          <p:cNvPr id="6" name="Content Placeholder 5" descr="Map&#10;&#10;Description automatically generated">
            <a:extLst>
              <a:ext uri="{FF2B5EF4-FFF2-40B4-BE49-F238E27FC236}">
                <a16:creationId xmlns:a16="http://schemas.microsoft.com/office/drawing/2014/main" id="{B17A83C4-6A4A-4343-B584-18FE336F1E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12119"/>
            <a:ext cx="8229600" cy="4629150"/>
          </a:xfrm>
        </p:spPr>
      </p:pic>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Tree>
    <p:extLst>
      <p:ext uri="{BB962C8B-B14F-4D97-AF65-F5344CB8AC3E}">
        <p14:creationId xmlns:p14="http://schemas.microsoft.com/office/powerpoint/2010/main" val="294884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           </a:t>
            </a:r>
            <a:r>
              <a:rPr lang="en-GB" sz="4000" dirty="0">
                <a:latin typeface="Mongolian Baiti" panose="03000500000000000000" pitchFamily="66" charset="0"/>
                <a:cs typeface="Mongolian Baiti" panose="03000500000000000000" pitchFamily="66" charset="0"/>
              </a:rPr>
              <a:t>Global Grains and Ingredients</a:t>
            </a:r>
            <a:endParaRPr lang="en-GB" sz="4000"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181371" cy="828092"/>
          </a:xfrm>
          <a:prstGeom prst="rect">
            <a:avLst/>
          </a:prstGeom>
          <a:noFill/>
          <a:ln>
            <a:noFill/>
          </a:ln>
        </p:spPr>
      </p:pic>
      <p:sp>
        <p:nvSpPr>
          <p:cNvPr id="6" name="Content Placeholder 5">
            <a:extLst>
              <a:ext uri="{FF2B5EF4-FFF2-40B4-BE49-F238E27FC236}">
                <a16:creationId xmlns:a16="http://schemas.microsoft.com/office/drawing/2014/main" id="{37EB698F-CA44-4D08-8A40-9C4B4C466501}"/>
              </a:ext>
            </a:extLst>
          </p:cNvPr>
          <p:cNvSpPr>
            <a:spLocks noGrp="1"/>
          </p:cNvSpPr>
          <p:nvPr>
            <p:ph idx="1"/>
          </p:nvPr>
        </p:nvSpPr>
        <p:spPr>
          <a:xfrm>
            <a:off x="457200" y="1390210"/>
            <a:ext cx="8229600" cy="4735953"/>
          </a:xfrm>
        </p:spPr>
        <p:txBody>
          <a:bodyPr>
            <a:normAutofit fontScale="77500" lnSpcReduction="20000"/>
          </a:bodyPr>
          <a:lstStyle/>
          <a:p>
            <a:r>
              <a:rPr lang="en-IE" sz="1800" b="1" dirty="0">
                <a:solidFill>
                  <a:srgbClr val="FF0000"/>
                </a:solidFill>
                <a:effectLst/>
                <a:highlight>
                  <a:srgbClr val="FFFF00"/>
                </a:highlight>
                <a:latin typeface="Times New Roman" panose="02020603050405020304" pitchFamily="18" charset="0"/>
                <a:ea typeface="Calibri" panose="020F0502020204030204" pitchFamily="34" charset="0"/>
              </a:rPr>
              <a:t>Comments from the EU commission, that can be shared with the sesame seed community.</a:t>
            </a:r>
            <a:r>
              <a:rPr lang="en-IE" sz="1800" b="1" dirty="0">
                <a:solidFill>
                  <a:srgbClr val="0070C0"/>
                </a:solidFill>
                <a:effectLst/>
                <a:highlight>
                  <a:srgbClr val="FFFF00"/>
                </a:highlight>
                <a:latin typeface="Times New Roman" panose="02020603050405020304" pitchFamily="18" charset="0"/>
                <a:ea typeface="Calibri" panose="020F0502020204030204" pitchFamily="34" charset="0"/>
              </a:rPr>
              <a:t>  </a:t>
            </a:r>
            <a:endParaRPr lang="en-GB" sz="1800" b="1" dirty="0">
              <a:effectLst/>
              <a:highlight>
                <a:srgbClr val="FFFF00"/>
              </a:highlight>
              <a:latin typeface="Calibri" panose="020F0502020204030204" pitchFamily="34" charset="0"/>
              <a:ea typeface="Calibri" panose="020F0502020204030204" pitchFamily="34" charset="0"/>
            </a:endParaRPr>
          </a:p>
          <a:p>
            <a:pPr marL="0" indent="0">
              <a:buNone/>
            </a:pPr>
            <a:r>
              <a:rPr lang="en-IE" sz="1800" dirty="0">
                <a:solidFill>
                  <a:srgbClr val="0070C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solidFill>
                  <a:srgbClr val="0070C0"/>
                </a:solidFill>
                <a:effectLst/>
                <a:latin typeface="Roboto" panose="02000000000000000000" pitchFamily="2" charset="0"/>
                <a:ea typeface="Calibri" panose="020F0502020204030204" pitchFamily="34" charset="0"/>
              </a:rPr>
              <a:t>• The Commission follows closely the issue of </a:t>
            </a:r>
            <a:r>
              <a:rPr lang="en-US" sz="1800" dirty="0" err="1">
                <a:solidFill>
                  <a:srgbClr val="0070C0"/>
                </a:solidFill>
                <a:effectLst/>
                <a:latin typeface="Roboto" panose="02000000000000000000" pitchFamily="2" charset="0"/>
                <a:ea typeface="Calibri" panose="020F0502020204030204" pitchFamily="34" charset="0"/>
              </a:rPr>
              <a:t>EtO</a:t>
            </a:r>
            <a:r>
              <a:rPr lang="en-US" sz="1800" dirty="0">
                <a:solidFill>
                  <a:srgbClr val="0070C0"/>
                </a:solidFill>
                <a:effectLst/>
                <a:latin typeface="Roboto" panose="02000000000000000000" pitchFamily="2" charset="0"/>
                <a:ea typeface="Calibri" panose="020F0502020204030204" pitchFamily="34" charset="0"/>
              </a:rPr>
              <a:t> with the competent authorities of India to discuss the action plan and the follow-up of the measures put in place by India to remedy the contamination of sesame seeds with ethylene oxide.</a:t>
            </a:r>
          </a:p>
          <a:p>
            <a:br>
              <a:rPr lang="en-US" sz="1800" dirty="0">
                <a:solidFill>
                  <a:srgbClr val="0070C0"/>
                </a:solidFill>
                <a:effectLst/>
                <a:latin typeface="Roboto" panose="02000000000000000000" pitchFamily="2" charset="0"/>
                <a:ea typeface="Calibri" panose="020F0502020204030204" pitchFamily="34" charset="0"/>
              </a:rPr>
            </a:br>
            <a:r>
              <a:rPr lang="en-US" sz="1800" dirty="0">
                <a:solidFill>
                  <a:srgbClr val="0070C0"/>
                </a:solidFill>
                <a:effectLst/>
                <a:latin typeface="Roboto" panose="02000000000000000000" pitchFamily="2" charset="0"/>
                <a:ea typeface="Calibri" panose="020F0502020204030204" pitchFamily="34" charset="0"/>
              </a:rPr>
              <a:t>• India has committed to implement all EU-mandated measures on sesame seeds and spices, fruits and vegetables and continues to work on identifying the source of contamination.</a:t>
            </a:r>
          </a:p>
          <a:p>
            <a:br>
              <a:rPr lang="en-US" sz="1800" dirty="0">
                <a:solidFill>
                  <a:srgbClr val="0070C0"/>
                </a:solidFill>
                <a:effectLst/>
                <a:latin typeface="Roboto" panose="02000000000000000000" pitchFamily="2" charset="0"/>
                <a:ea typeface="Calibri" panose="020F0502020204030204" pitchFamily="34" charset="0"/>
              </a:rPr>
            </a:br>
            <a:r>
              <a:rPr lang="en-US" sz="1800" dirty="0">
                <a:solidFill>
                  <a:srgbClr val="0070C0"/>
                </a:solidFill>
                <a:effectLst/>
                <a:latin typeface="Roboto" panose="02000000000000000000" pitchFamily="2" charset="0"/>
                <a:ea typeface="Calibri" panose="020F0502020204030204" pitchFamily="34" charset="0"/>
              </a:rPr>
              <a:t>• India has taken satisfactory corrective actions, supported by the results of official controls on sesame seed consignments exported from India, upon their entry into the EU since January 2021. But they should continue their efforts to be sure that all exports of SS are free of </a:t>
            </a:r>
            <a:r>
              <a:rPr lang="en-US" sz="1800" dirty="0" err="1">
                <a:solidFill>
                  <a:srgbClr val="0070C0"/>
                </a:solidFill>
                <a:effectLst/>
                <a:latin typeface="Roboto" panose="02000000000000000000" pitchFamily="2" charset="0"/>
                <a:ea typeface="Calibri" panose="020F0502020204030204" pitchFamily="34" charset="0"/>
              </a:rPr>
              <a:t>EtO</a:t>
            </a:r>
            <a:r>
              <a:rPr lang="en-US" sz="1800" dirty="0">
                <a:solidFill>
                  <a:srgbClr val="0070C0"/>
                </a:solidFill>
                <a:effectLst/>
                <a:latin typeface="Roboto" panose="02000000000000000000" pitchFamily="2" charset="0"/>
                <a:ea typeface="Calibri" panose="020F0502020204030204" pitchFamily="34" charset="0"/>
              </a:rPr>
              <a:t>.</a:t>
            </a:r>
          </a:p>
          <a:p>
            <a:br>
              <a:rPr lang="en-US" sz="1800" dirty="0">
                <a:solidFill>
                  <a:srgbClr val="0070C0"/>
                </a:solidFill>
                <a:effectLst/>
                <a:latin typeface="Roboto" panose="02000000000000000000" pitchFamily="2" charset="0"/>
                <a:ea typeface="Calibri" panose="020F0502020204030204" pitchFamily="34" charset="0"/>
              </a:rPr>
            </a:br>
            <a:r>
              <a:rPr lang="en-US" sz="1800" dirty="0">
                <a:solidFill>
                  <a:srgbClr val="0070C0"/>
                </a:solidFill>
                <a:effectLst/>
                <a:latin typeface="Roboto" panose="02000000000000000000" pitchFamily="2" charset="0"/>
                <a:ea typeface="Calibri" panose="020F0502020204030204" pitchFamily="34" charset="0"/>
              </a:rPr>
              <a:t>• In addition, the Commission has asked the Indian authorities to test spices and fruits and vegetables to ensure that they comply with EU regulations.</a:t>
            </a:r>
          </a:p>
          <a:p>
            <a:br>
              <a:rPr lang="en-US" sz="1800" dirty="0">
                <a:solidFill>
                  <a:srgbClr val="0070C0"/>
                </a:solidFill>
                <a:effectLst/>
                <a:latin typeface="Roboto" panose="02000000000000000000" pitchFamily="2" charset="0"/>
                <a:ea typeface="Calibri" panose="020F0502020204030204" pitchFamily="34" charset="0"/>
              </a:rPr>
            </a:br>
            <a:r>
              <a:rPr lang="en-US" sz="1800" dirty="0">
                <a:solidFill>
                  <a:srgbClr val="0070C0"/>
                </a:solidFill>
                <a:effectLst/>
                <a:latin typeface="Roboto" panose="02000000000000000000" pitchFamily="2" charset="0"/>
                <a:ea typeface="Calibri" panose="020F0502020204030204" pitchFamily="34" charset="0"/>
              </a:rPr>
              <a:t>• The Commission is following this issue closely with Member States.</a:t>
            </a:r>
            <a:endParaRPr lang="en-GB" sz="1800" dirty="0">
              <a:effectLst/>
              <a:latin typeface="Calibri" panose="020F0502020204030204" pitchFamily="34" charset="0"/>
              <a:ea typeface="Calibri" panose="020F0502020204030204" pitchFamily="34" charset="0"/>
            </a:endParaRPr>
          </a:p>
          <a:p>
            <a:r>
              <a:rPr lang="en-US" sz="1800" dirty="0">
                <a:solidFill>
                  <a:srgbClr val="0070C0"/>
                </a:solidFill>
                <a:effectLst/>
                <a:latin typeface="Roboto" panose="02000000000000000000" pitchFamily="2" charset="0"/>
                <a:ea typeface="Calibri" panose="020F0502020204030204" pitchFamily="34" charset="0"/>
              </a:rPr>
              <a:t>It may be interesting to get more information on the origin of </a:t>
            </a:r>
            <a:r>
              <a:rPr lang="en-US" sz="1800" dirty="0" err="1">
                <a:solidFill>
                  <a:srgbClr val="0070C0"/>
                </a:solidFill>
                <a:effectLst/>
                <a:latin typeface="Roboto" panose="02000000000000000000" pitchFamily="2" charset="0"/>
                <a:ea typeface="Calibri" panose="020F0502020204030204" pitchFamily="34" charset="0"/>
              </a:rPr>
              <a:t>EtO</a:t>
            </a:r>
            <a:r>
              <a:rPr lang="en-US" sz="1800" dirty="0">
                <a:solidFill>
                  <a:srgbClr val="0070C0"/>
                </a:solidFill>
                <a:effectLst/>
                <a:latin typeface="Roboto" panose="02000000000000000000" pitchFamily="2" charset="0"/>
                <a:ea typeface="Calibri" panose="020F0502020204030204" pitchFamily="34" charset="0"/>
              </a:rPr>
              <a:t> found in different commodities, which to date was not clearly identified.</a:t>
            </a:r>
          </a:p>
          <a:p>
            <a:br>
              <a:rPr lang="en-US" sz="1800" dirty="0">
                <a:solidFill>
                  <a:srgbClr val="0070C0"/>
                </a:solidFill>
                <a:effectLst/>
                <a:latin typeface="Roboto" panose="02000000000000000000" pitchFamily="2" charset="0"/>
                <a:ea typeface="Calibri" panose="020F0502020204030204" pitchFamily="34" charset="0"/>
              </a:rPr>
            </a:br>
            <a:r>
              <a:rPr lang="en-US" sz="1800" dirty="0">
                <a:solidFill>
                  <a:srgbClr val="0070C0"/>
                </a:solidFill>
                <a:effectLst/>
                <a:latin typeface="Roboto" panose="02000000000000000000" pitchFamily="2" charset="0"/>
                <a:ea typeface="Calibri" panose="020F0502020204030204" pitchFamily="34" charset="0"/>
              </a:rPr>
              <a:t>• A next follow-up meeting with India is scheduled for November 2021</a:t>
            </a:r>
            <a:r>
              <a:rPr lang="en-US" sz="1800" dirty="0">
                <a:solidFill>
                  <a:srgbClr val="3D3D3D"/>
                </a:solidFill>
                <a:effectLst/>
                <a:latin typeface="Roboto" panose="02000000000000000000" pitchFamily="2"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br>
              <a:rPr lang="en-US" sz="1800" dirty="0">
                <a:solidFill>
                  <a:srgbClr val="3D3D3D"/>
                </a:solidFill>
                <a:effectLst/>
                <a:latin typeface="Roboto" panose="02000000000000000000" pitchFamily="2" charset="0"/>
                <a:ea typeface="Calibri" panose="020F0502020204030204" pitchFamily="34" charset="0"/>
              </a:rPr>
            </a:br>
            <a:r>
              <a:rPr lang="en-US" sz="1800" dirty="0">
                <a:solidFill>
                  <a:srgbClr val="3D3D3D"/>
                </a:solidFill>
                <a:effectLst/>
                <a:latin typeface="Roboto" panose="02000000000000000000" pitchFamily="2" charset="0"/>
                <a:ea typeface="Calibri" panose="020F0502020204030204" pitchFamily="34" charset="0"/>
              </a:rPr>
              <a:t>• </a:t>
            </a:r>
            <a:r>
              <a:rPr lang="en-US" sz="1800" dirty="0">
                <a:solidFill>
                  <a:srgbClr val="0070C0"/>
                </a:solidFill>
                <a:effectLst/>
                <a:latin typeface="Roboto" panose="02000000000000000000" pitchFamily="2" charset="0"/>
                <a:ea typeface="Calibri" panose="020F0502020204030204" pitchFamily="34" charset="0"/>
              </a:rPr>
              <a:t>For more information, please visit</a:t>
            </a:r>
            <a:r>
              <a:rPr lang="en-US" sz="1800" dirty="0">
                <a:solidFill>
                  <a:srgbClr val="3D3D3D"/>
                </a:solidFill>
                <a:effectLst/>
                <a:latin typeface="Roboto" panose="02000000000000000000" pitchFamily="2" charset="0"/>
                <a:ea typeface="Calibri" panose="020F0502020204030204" pitchFamily="34" charset="0"/>
              </a:rPr>
              <a:t>: </a:t>
            </a:r>
            <a:r>
              <a:rPr lang="en-US" sz="1800" u="sng" dirty="0">
                <a:solidFill>
                  <a:srgbClr val="3D3D3D"/>
                </a:solidFill>
                <a:effectLst/>
                <a:latin typeface="Roboto" panose="02000000000000000000" pitchFamily="2" charset="0"/>
                <a:ea typeface="Calibri" panose="020F0502020204030204" pitchFamily="34" charset="0"/>
                <a:hlinkClick r:id="rId4"/>
              </a:rPr>
              <a:t>https://ec.europa.eu/food/safety/rasff/ethylene-oxide-incident_en</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689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47210"/>
            <a:ext cx="8229600" cy="1143000"/>
          </a:xfrm>
        </p:spPr>
        <p:txBody>
          <a:bodyPr>
            <a:normAutofit/>
          </a:bodyPr>
          <a:lstStyle/>
          <a:p>
            <a:r>
              <a:rPr lang="en-GB" sz="3200" dirty="0">
                <a:latin typeface="Mongolian Baiti" panose="03000500000000000000" pitchFamily="66" charset="0"/>
                <a:cs typeface="Mongolian Baiti" panose="03000500000000000000" pitchFamily="66" charset="0"/>
              </a:rPr>
              <a:t>Global Grains and Ingredients</a:t>
            </a:r>
            <a:br>
              <a:rPr lang="en-GB" sz="3200" dirty="0">
                <a:latin typeface="Mongolian Baiti" panose="03000500000000000000" pitchFamily="66" charset="0"/>
                <a:cs typeface="Mongolian Baiti" panose="03000500000000000000" pitchFamily="66" charset="0"/>
              </a:rPr>
            </a:br>
            <a:r>
              <a:rPr lang="en-GB" sz="1200" dirty="0">
                <a:latin typeface="Mongolian Baiti" panose="03000500000000000000" pitchFamily="66" charset="0"/>
                <a:cs typeface="Mongolian Baiti" panose="03000500000000000000" pitchFamily="66" charset="0"/>
              </a:rPr>
              <a:t>ETO Impact Dec 2020</a:t>
            </a:r>
            <a:endParaRPr lang="en-GB" sz="1200" dirty="0"/>
          </a:p>
        </p:txBody>
      </p:sp>
      <p:sp>
        <p:nvSpPr>
          <p:cNvPr id="3" name="Content Placeholder 2"/>
          <p:cNvSpPr>
            <a:spLocks noGrp="1"/>
          </p:cNvSpPr>
          <p:nvPr>
            <p:ph idx="1"/>
          </p:nvPr>
        </p:nvSpPr>
        <p:spPr>
          <a:xfrm>
            <a:off x="457200" y="1600200"/>
            <a:ext cx="8229600" cy="4853136"/>
          </a:xfrm>
        </p:spPr>
        <p:txBody>
          <a:bodyPr lIns="36000">
            <a:normAutofit/>
          </a:bodyPr>
          <a:lstStyle/>
          <a:p>
            <a:pPr marL="914400" lvl="2" indent="0" algn="ctr">
              <a:buNone/>
            </a:pPr>
            <a:endParaRPr lang="en-GB" dirty="0"/>
          </a:p>
          <a:p>
            <a:pPr marL="914400" lvl="2" indent="0" algn="ctr">
              <a:buNone/>
            </a:pPr>
            <a:endParaRPr lang="en-GB" dirty="0"/>
          </a:p>
        </p:txBody>
      </p:sp>
      <p:sp>
        <p:nvSpPr>
          <p:cNvPr id="4" name="Rectangle 3"/>
          <p:cNvSpPr/>
          <p:nvPr/>
        </p:nvSpPr>
        <p:spPr>
          <a:xfrm>
            <a:off x="179512" y="188640"/>
            <a:ext cx="8712968" cy="640871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j043727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404664"/>
            <a:ext cx="1080120" cy="792088"/>
          </a:xfrm>
          <a:prstGeom prst="rect">
            <a:avLst/>
          </a:prstGeom>
          <a:noFill/>
          <a:ln>
            <a:noFill/>
          </a:ln>
        </p:spPr>
      </p:pic>
      <p:pic>
        <p:nvPicPr>
          <p:cNvPr id="7" name="Picture 6">
            <a:extLst>
              <a:ext uri="{FF2B5EF4-FFF2-40B4-BE49-F238E27FC236}">
                <a16:creationId xmlns:a16="http://schemas.microsoft.com/office/drawing/2014/main" id="{0CCCF5B1-34B9-45A2-B3FB-F3871402518E}"/>
              </a:ext>
            </a:extLst>
          </p:cNvPr>
          <p:cNvPicPr>
            <a:picLocks noChangeAspect="1"/>
          </p:cNvPicPr>
          <p:nvPr/>
        </p:nvPicPr>
        <p:blipFill>
          <a:blip r:embed="rId4"/>
          <a:stretch>
            <a:fillRect/>
          </a:stretch>
        </p:blipFill>
        <p:spPr>
          <a:xfrm>
            <a:off x="421196" y="1862191"/>
            <a:ext cx="8229599" cy="3551650"/>
          </a:xfrm>
          <a:prstGeom prst="rect">
            <a:avLst/>
          </a:prstGeom>
        </p:spPr>
      </p:pic>
      <p:cxnSp>
        <p:nvCxnSpPr>
          <p:cNvPr id="6" name="Straight Arrow Connector 5">
            <a:extLst>
              <a:ext uri="{FF2B5EF4-FFF2-40B4-BE49-F238E27FC236}">
                <a16:creationId xmlns:a16="http://schemas.microsoft.com/office/drawing/2014/main" id="{AF8EC83A-3C9E-44DF-9425-574A73009C57}"/>
              </a:ext>
            </a:extLst>
          </p:cNvPr>
          <p:cNvCxnSpPr>
            <a:cxnSpLocks/>
          </p:cNvCxnSpPr>
          <p:nvPr/>
        </p:nvCxnSpPr>
        <p:spPr>
          <a:xfrm flipH="1">
            <a:off x="6876256" y="2964792"/>
            <a:ext cx="453752" cy="134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606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5953</TotalTime>
  <Words>981</Words>
  <Application>Microsoft Office PowerPoint</Application>
  <PresentationFormat>On-screen Show (4:3)</PresentationFormat>
  <Paragraphs>116</Paragraphs>
  <Slides>27</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Mongolian Baiti</vt:lpstr>
      <vt:lpstr>Roboto</vt:lpstr>
      <vt:lpstr>Times New Roman</vt:lpstr>
      <vt:lpstr>Yahoo Sans</vt:lpstr>
      <vt:lpstr>Office Theme</vt:lpstr>
      <vt:lpstr>Worksheet</vt:lpstr>
      <vt:lpstr>           Global Grains and Ingredients</vt:lpstr>
      <vt:lpstr>           Global Grains and Ingredients</vt:lpstr>
      <vt:lpstr>           Global Grains and Ingredients Margaret Keenan  Dec 2020</vt:lpstr>
      <vt:lpstr>           Global Grains and Ingredients Margaret Keenan  - booster Oct 2021</vt:lpstr>
      <vt:lpstr>           Global Grains and Ingredients</vt:lpstr>
      <vt:lpstr>           Global Grains and Ingredients</vt:lpstr>
      <vt:lpstr>           Global Grains and Ingredients</vt:lpstr>
      <vt:lpstr>           Global Grains and Ingredients</vt:lpstr>
      <vt:lpstr>Global Grains and Ingredients ETO Impact Dec 2020</vt:lpstr>
      <vt:lpstr>Global Grains and Ingredients 2020 - €214,232  - 129,212mt </vt:lpstr>
      <vt:lpstr>           Global Grains and Ingredients Annual EU imports - kgs</vt:lpstr>
      <vt:lpstr>           Global Grains and Ingredients</vt:lpstr>
      <vt:lpstr>       Global Grains and Ingredients         2020 – India / Nigeria / Sudan / TURKEY (7,656mt) / Ethiopia</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       Global Grains and Ingredients</vt:lpstr>
      <vt:lpstr>S T O K E S </vt:lpstr>
      <vt:lpstr>           Global Grains and Ingredients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SESAME SEED &amp; THE EU</dc:title>
  <dc:creator>David Buttery</dc:creator>
  <cp:lastModifiedBy>David Buttery</cp:lastModifiedBy>
  <cp:revision>111</cp:revision>
  <cp:lastPrinted>2021-10-20T19:28:15Z</cp:lastPrinted>
  <dcterms:created xsi:type="dcterms:W3CDTF">2019-10-19T07:50:36Z</dcterms:created>
  <dcterms:modified xsi:type="dcterms:W3CDTF">2021-10-20T21:40:32Z</dcterms:modified>
</cp:coreProperties>
</file>