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sldIdLst>
    <p:sldId id="256" r:id="rId5"/>
    <p:sldId id="260" r:id="rId6"/>
    <p:sldId id="274" r:id="rId7"/>
    <p:sldId id="261" r:id="rId8"/>
    <p:sldId id="264" r:id="rId9"/>
    <p:sldId id="262" r:id="rId10"/>
    <p:sldId id="267" r:id="rId11"/>
    <p:sldId id="275" r:id="rId12"/>
    <p:sldId id="27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7AB95-1188-47D7-9F92-7D4635BBCAC8}" v="13" dt="2021-10-18T17:11:4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FB86-F484-4CA3-AE35-286A07256B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C0D5D7DF-7025-4602-B71F-46A91CBB6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5D286919-1AE8-4030-B3FA-C906E0201AD8}"/>
              </a:ext>
            </a:extLst>
          </p:cNvPr>
          <p:cNvSpPr>
            <a:spLocks noGrp="1"/>
          </p:cNvSpPr>
          <p:nvPr>
            <p:ph type="dt" sz="half" idx="10"/>
          </p:nvPr>
        </p:nvSpPr>
        <p:spPr/>
        <p:txBody>
          <a:bodyPr/>
          <a:lstStyle/>
          <a:p>
            <a:fld id="{4865A788-0F32-4AAF-92EE-638B8E004CF7}" type="datetimeFigureOut">
              <a:rPr lang="en-HK" smtClean="0"/>
              <a:t>19/10/2021</a:t>
            </a:fld>
            <a:endParaRPr lang="en-HK"/>
          </a:p>
        </p:txBody>
      </p:sp>
      <p:sp>
        <p:nvSpPr>
          <p:cNvPr id="5" name="Footer Placeholder 4">
            <a:extLst>
              <a:ext uri="{FF2B5EF4-FFF2-40B4-BE49-F238E27FC236}">
                <a16:creationId xmlns:a16="http://schemas.microsoft.com/office/drawing/2014/main" id="{BE15F90A-5DB4-4476-94A4-68576DAF8020}"/>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C1CCDD12-71B1-43E9-8BBD-68A8915E828F}"/>
              </a:ext>
            </a:extLst>
          </p:cNvPr>
          <p:cNvSpPr>
            <a:spLocks noGrp="1"/>
          </p:cNvSpPr>
          <p:nvPr>
            <p:ph type="sldNum" sz="quarter" idx="12"/>
          </p:nvPr>
        </p:nvSpPr>
        <p:spPr/>
        <p:txBody>
          <a:bodyPr/>
          <a:lstStyle/>
          <a:p>
            <a:fld id="{B55EE8AB-D153-45B0-A018-5D4F17F63A40}" type="slidenum">
              <a:rPr lang="en-HK" smtClean="0"/>
              <a:t>‹#›</a:t>
            </a:fld>
            <a:endParaRPr lang="en-HK"/>
          </a:p>
        </p:txBody>
      </p:sp>
    </p:spTree>
    <p:extLst>
      <p:ext uri="{BB962C8B-B14F-4D97-AF65-F5344CB8AC3E}">
        <p14:creationId xmlns:p14="http://schemas.microsoft.com/office/powerpoint/2010/main" val="370947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00A0-01EC-44F0-B4CC-C7C8B42B1AD4}"/>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B0E0BD38-0F33-41C2-87B5-CAC2C30F6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2D60C757-96C0-45EA-996C-3589884E5F33}"/>
              </a:ext>
            </a:extLst>
          </p:cNvPr>
          <p:cNvSpPr>
            <a:spLocks noGrp="1"/>
          </p:cNvSpPr>
          <p:nvPr>
            <p:ph type="dt" sz="half" idx="10"/>
          </p:nvPr>
        </p:nvSpPr>
        <p:spPr/>
        <p:txBody>
          <a:bodyPr/>
          <a:lstStyle/>
          <a:p>
            <a:fld id="{4865A788-0F32-4AAF-92EE-638B8E004CF7}" type="datetimeFigureOut">
              <a:rPr lang="en-HK" smtClean="0"/>
              <a:t>19/10/2021</a:t>
            </a:fld>
            <a:endParaRPr lang="en-HK"/>
          </a:p>
        </p:txBody>
      </p:sp>
      <p:sp>
        <p:nvSpPr>
          <p:cNvPr id="5" name="Footer Placeholder 4">
            <a:extLst>
              <a:ext uri="{FF2B5EF4-FFF2-40B4-BE49-F238E27FC236}">
                <a16:creationId xmlns:a16="http://schemas.microsoft.com/office/drawing/2014/main" id="{024DAE4B-E871-4897-8BBF-3AECE4F8706D}"/>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AAA42E79-58D2-4595-9189-BC2B483F65B2}"/>
              </a:ext>
            </a:extLst>
          </p:cNvPr>
          <p:cNvSpPr>
            <a:spLocks noGrp="1"/>
          </p:cNvSpPr>
          <p:nvPr>
            <p:ph type="sldNum" sz="quarter" idx="12"/>
          </p:nvPr>
        </p:nvSpPr>
        <p:spPr/>
        <p:txBody>
          <a:bodyPr/>
          <a:lstStyle/>
          <a:p>
            <a:fld id="{B55EE8AB-D153-45B0-A018-5D4F17F63A40}" type="slidenum">
              <a:rPr lang="en-HK" smtClean="0"/>
              <a:t>‹#›</a:t>
            </a:fld>
            <a:endParaRPr lang="en-HK"/>
          </a:p>
        </p:txBody>
      </p:sp>
    </p:spTree>
    <p:extLst>
      <p:ext uri="{BB962C8B-B14F-4D97-AF65-F5344CB8AC3E}">
        <p14:creationId xmlns:p14="http://schemas.microsoft.com/office/powerpoint/2010/main" val="304598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3DD8EB-8787-497E-A139-9C0DE98EF7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323EA49D-5BAF-403C-8CAA-AF2B509BF3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7C828764-EEAA-4751-B65B-77ED846339B2}"/>
              </a:ext>
            </a:extLst>
          </p:cNvPr>
          <p:cNvSpPr>
            <a:spLocks noGrp="1"/>
          </p:cNvSpPr>
          <p:nvPr>
            <p:ph type="dt" sz="half" idx="10"/>
          </p:nvPr>
        </p:nvSpPr>
        <p:spPr/>
        <p:txBody>
          <a:bodyPr/>
          <a:lstStyle/>
          <a:p>
            <a:fld id="{4865A788-0F32-4AAF-92EE-638B8E004CF7}" type="datetimeFigureOut">
              <a:rPr lang="en-HK" smtClean="0"/>
              <a:t>19/10/2021</a:t>
            </a:fld>
            <a:endParaRPr lang="en-HK"/>
          </a:p>
        </p:txBody>
      </p:sp>
      <p:sp>
        <p:nvSpPr>
          <p:cNvPr id="5" name="Footer Placeholder 4">
            <a:extLst>
              <a:ext uri="{FF2B5EF4-FFF2-40B4-BE49-F238E27FC236}">
                <a16:creationId xmlns:a16="http://schemas.microsoft.com/office/drawing/2014/main" id="{0B3833FA-C325-44A8-94DC-CA179D236658}"/>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3EAE54A3-BA5B-40A7-819E-F44F9A37A2AA}"/>
              </a:ext>
            </a:extLst>
          </p:cNvPr>
          <p:cNvSpPr>
            <a:spLocks noGrp="1"/>
          </p:cNvSpPr>
          <p:nvPr>
            <p:ph type="sldNum" sz="quarter" idx="12"/>
          </p:nvPr>
        </p:nvSpPr>
        <p:spPr/>
        <p:txBody>
          <a:bodyPr/>
          <a:lstStyle/>
          <a:p>
            <a:fld id="{B55EE8AB-D153-45B0-A018-5D4F17F63A40}" type="slidenum">
              <a:rPr lang="en-HK" smtClean="0"/>
              <a:t>‹#›</a:t>
            </a:fld>
            <a:endParaRPr lang="en-HK"/>
          </a:p>
        </p:txBody>
      </p:sp>
    </p:spTree>
    <p:extLst>
      <p:ext uri="{BB962C8B-B14F-4D97-AF65-F5344CB8AC3E}">
        <p14:creationId xmlns:p14="http://schemas.microsoft.com/office/powerpoint/2010/main" val="98091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D310-EACD-4DCA-A4C0-E0BAEAF5C2DD}"/>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8581AD9A-4330-4881-BE70-D02E598D40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8E48C0DE-2D11-49A0-8236-EA154466C862}"/>
              </a:ext>
            </a:extLst>
          </p:cNvPr>
          <p:cNvSpPr>
            <a:spLocks noGrp="1"/>
          </p:cNvSpPr>
          <p:nvPr>
            <p:ph type="dt" sz="half" idx="10"/>
          </p:nvPr>
        </p:nvSpPr>
        <p:spPr/>
        <p:txBody>
          <a:bodyPr/>
          <a:lstStyle/>
          <a:p>
            <a:fld id="{4865A788-0F32-4AAF-92EE-638B8E004CF7}" type="datetimeFigureOut">
              <a:rPr lang="en-HK" smtClean="0"/>
              <a:t>19/10/2021</a:t>
            </a:fld>
            <a:endParaRPr lang="en-HK"/>
          </a:p>
        </p:txBody>
      </p:sp>
      <p:sp>
        <p:nvSpPr>
          <p:cNvPr id="5" name="Footer Placeholder 4">
            <a:extLst>
              <a:ext uri="{FF2B5EF4-FFF2-40B4-BE49-F238E27FC236}">
                <a16:creationId xmlns:a16="http://schemas.microsoft.com/office/drawing/2014/main" id="{300A1AEE-993E-43B4-BF96-7D2A9E7E1314}"/>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0E72044C-2999-4487-88AC-1D3D3E3E548E}"/>
              </a:ext>
            </a:extLst>
          </p:cNvPr>
          <p:cNvSpPr>
            <a:spLocks noGrp="1"/>
          </p:cNvSpPr>
          <p:nvPr>
            <p:ph type="sldNum" sz="quarter" idx="12"/>
          </p:nvPr>
        </p:nvSpPr>
        <p:spPr/>
        <p:txBody>
          <a:bodyPr/>
          <a:lstStyle/>
          <a:p>
            <a:fld id="{B55EE8AB-D153-45B0-A018-5D4F17F63A40}" type="slidenum">
              <a:rPr lang="en-HK" smtClean="0"/>
              <a:t>‹#›</a:t>
            </a:fld>
            <a:endParaRPr lang="en-HK"/>
          </a:p>
        </p:txBody>
      </p:sp>
    </p:spTree>
    <p:extLst>
      <p:ext uri="{BB962C8B-B14F-4D97-AF65-F5344CB8AC3E}">
        <p14:creationId xmlns:p14="http://schemas.microsoft.com/office/powerpoint/2010/main" val="64142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11C5-FBAF-4BB8-A48E-B95CC7F97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D78D5D1D-58E3-4E9C-A606-9FE7D10439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A0A3B-F082-43F6-9479-FA0213A6149F}"/>
              </a:ext>
            </a:extLst>
          </p:cNvPr>
          <p:cNvSpPr>
            <a:spLocks noGrp="1"/>
          </p:cNvSpPr>
          <p:nvPr>
            <p:ph type="dt" sz="half" idx="10"/>
          </p:nvPr>
        </p:nvSpPr>
        <p:spPr/>
        <p:txBody>
          <a:bodyPr/>
          <a:lstStyle/>
          <a:p>
            <a:fld id="{4865A788-0F32-4AAF-92EE-638B8E004CF7}" type="datetimeFigureOut">
              <a:rPr lang="en-HK" smtClean="0"/>
              <a:t>19/10/2021</a:t>
            </a:fld>
            <a:endParaRPr lang="en-HK"/>
          </a:p>
        </p:txBody>
      </p:sp>
      <p:sp>
        <p:nvSpPr>
          <p:cNvPr id="5" name="Footer Placeholder 4">
            <a:extLst>
              <a:ext uri="{FF2B5EF4-FFF2-40B4-BE49-F238E27FC236}">
                <a16:creationId xmlns:a16="http://schemas.microsoft.com/office/drawing/2014/main" id="{2BC4A09B-8A93-45A3-A265-20A5239E3430}"/>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0AAF053D-E4ED-4BAF-A5BB-B920E41CFDF9}"/>
              </a:ext>
            </a:extLst>
          </p:cNvPr>
          <p:cNvSpPr>
            <a:spLocks noGrp="1"/>
          </p:cNvSpPr>
          <p:nvPr>
            <p:ph type="sldNum" sz="quarter" idx="12"/>
          </p:nvPr>
        </p:nvSpPr>
        <p:spPr/>
        <p:txBody>
          <a:bodyPr/>
          <a:lstStyle/>
          <a:p>
            <a:fld id="{B55EE8AB-D153-45B0-A018-5D4F17F63A40}" type="slidenum">
              <a:rPr lang="en-HK" smtClean="0"/>
              <a:t>‹#›</a:t>
            </a:fld>
            <a:endParaRPr lang="en-HK"/>
          </a:p>
        </p:txBody>
      </p:sp>
    </p:spTree>
    <p:extLst>
      <p:ext uri="{BB962C8B-B14F-4D97-AF65-F5344CB8AC3E}">
        <p14:creationId xmlns:p14="http://schemas.microsoft.com/office/powerpoint/2010/main" val="195492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A7E8-CC3D-413D-BA30-FF64CA1EDB80}"/>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C50904B9-5D45-466D-9D6E-E85B2EE2D3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A8A9306A-593B-449F-91AB-D01D74E825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2BC5BA55-4FF6-4901-8C28-CA1A5C1241E3}"/>
              </a:ext>
            </a:extLst>
          </p:cNvPr>
          <p:cNvSpPr>
            <a:spLocks noGrp="1"/>
          </p:cNvSpPr>
          <p:nvPr>
            <p:ph type="dt" sz="half" idx="10"/>
          </p:nvPr>
        </p:nvSpPr>
        <p:spPr/>
        <p:txBody>
          <a:bodyPr/>
          <a:lstStyle/>
          <a:p>
            <a:fld id="{4865A788-0F32-4AAF-92EE-638B8E004CF7}" type="datetimeFigureOut">
              <a:rPr lang="en-HK" smtClean="0"/>
              <a:t>19/10/2021</a:t>
            </a:fld>
            <a:endParaRPr lang="en-HK"/>
          </a:p>
        </p:txBody>
      </p:sp>
      <p:sp>
        <p:nvSpPr>
          <p:cNvPr id="6" name="Footer Placeholder 5">
            <a:extLst>
              <a:ext uri="{FF2B5EF4-FFF2-40B4-BE49-F238E27FC236}">
                <a16:creationId xmlns:a16="http://schemas.microsoft.com/office/drawing/2014/main" id="{18E10B21-D08F-4669-B6B3-49D737E1BFD1}"/>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489B9AC0-9B4E-4468-94A9-1FF8BBD38EF1}"/>
              </a:ext>
            </a:extLst>
          </p:cNvPr>
          <p:cNvSpPr>
            <a:spLocks noGrp="1"/>
          </p:cNvSpPr>
          <p:nvPr>
            <p:ph type="sldNum" sz="quarter" idx="12"/>
          </p:nvPr>
        </p:nvSpPr>
        <p:spPr/>
        <p:txBody>
          <a:bodyPr/>
          <a:lstStyle/>
          <a:p>
            <a:fld id="{B55EE8AB-D153-45B0-A018-5D4F17F63A40}" type="slidenum">
              <a:rPr lang="en-HK" smtClean="0"/>
              <a:t>‹#›</a:t>
            </a:fld>
            <a:endParaRPr lang="en-HK"/>
          </a:p>
        </p:txBody>
      </p:sp>
    </p:spTree>
    <p:extLst>
      <p:ext uri="{BB962C8B-B14F-4D97-AF65-F5344CB8AC3E}">
        <p14:creationId xmlns:p14="http://schemas.microsoft.com/office/powerpoint/2010/main" val="255810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6235-7DA8-4DCD-8BF0-A66E1F8306E7}"/>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8C679547-396D-49C3-B553-B32597F5E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345E74-AA89-4E57-8F84-8B6CA2BBD7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5DF75F8D-9D71-4EBC-B0D1-3A9FF1C92A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373E51-5210-4998-A71E-38EFE6CFFC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7751DF12-E193-479F-BBD3-FCA9B176499E}"/>
              </a:ext>
            </a:extLst>
          </p:cNvPr>
          <p:cNvSpPr>
            <a:spLocks noGrp="1"/>
          </p:cNvSpPr>
          <p:nvPr>
            <p:ph type="dt" sz="half" idx="10"/>
          </p:nvPr>
        </p:nvSpPr>
        <p:spPr/>
        <p:txBody>
          <a:bodyPr/>
          <a:lstStyle/>
          <a:p>
            <a:fld id="{4865A788-0F32-4AAF-92EE-638B8E004CF7}" type="datetimeFigureOut">
              <a:rPr lang="en-HK" smtClean="0"/>
              <a:t>19/10/2021</a:t>
            </a:fld>
            <a:endParaRPr lang="en-HK"/>
          </a:p>
        </p:txBody>
      </p:sp>
      <p:sp>
        <p:nvSpPr>
          <p:cNvPr id="8" name="Footer Placeholder 7">
            <a:extLst>
              <a:ext uri="{FF2B5EF4-FFF2-40B4-BE49-F238E27FC236}">
                <a16:creationId xmlns:a16="http://schemas.microsoft.com/office/drawing/2014/main" id="{AAF08198-5A84-4CA7-A162-A9BD81E94129}"/>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5A9A2849-9A57-4A02-9954-9CA1DD60D018}"/>
              </a:ext>
            </a:extLst>
          </p:cNvPr>
          <p:cNvSpPr>
            <a:spLocks noGrp="1"/>
          </p:cNvSpPr>
          <p:nvPr>
            <p:ph type="sldNum" sz="quarter" idx="12"/>
          </p:nvPr>
        </p:nvSpPr>
        <p:spPr/>
        <p:txBody>
          <a:bodyPr/>
          <a:lstStyle/>
          <a:p>
            <a:fld id="{B55EE8AB-D153-45B0-A018-5D4F17F63A40}" type="slidenum">
              <a:rPr lang="en-HK" smtClean="0"/>
              <a:t>‹#›</a:t>
            </a:fld>
            <a:endParaRPr lang="en-HK"/>
          </a:p>
        </p:txBody>
      </p:sp>
    </p:spTree>
    <p:extLst>
      <p:ext uri="{BB962C8B-B14F-4D97-AF65-F5344CB8AC3E}">
        <p14:creationId xmlns:p14="http://schemas.microsoft.com/office/powerpoint/2010/main" val="209570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EE5DC-6750-4B8F-9633-F21D9C532CA3}"/>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8AA3C64F-0E4E-4AC0-9C89-03FCE41D3CFC}"/>
              </a:ext>
            </a:extLst>
          </p:cNvPr>
          <p:cNvSpPr>
            <a:spLocks noGrp="1"/>
          </p:cNvSpPr>
          <p:nvPr>
            <p:ph type="dt" sz="half" idx="10"/>
          </p:nvPr>
        </p:nvSpPr>
        <p:spPr/>
        <p:txBody>
          <a:bodyPr/>
          <a:lstStyle/>
          <a:p>
            <a:fld id="{4865A788-0F32-4AAF-92EE-638B8E004CF7}" type="datetimeFigureOut">
              <a:rPr lang="en-HK" smtClean="0"/>
              <a:t>19/10/2021</a:t>
            </a:fld>
            <a:endParaRPr lang="en-HK"/>
          </a:p>
        </p:txBody>
      </p:sp>
      <p:sp>
        <p:nvSpPr>
          <p:cNvPr id="4" name="Footer Placeholder 3">
            <a:extLst>
              <a:ext uri="{FF2B5EF4-FFF2-40B4-BE49-F238E27FC236}">
                <a16:creationId xmlns:a16="http://schemas.microsoft.com/office/drawing/2014/main" id="{BDDF4ACB-6611-47E1-A5A5-FC2B9CD518F8}"/>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93B4FC43-E2EE-4723-B6C6-43F7E1893921}"/>
              </a:ext>
            </a:extLst>
          </p:cNvPr>
          <p:cNvSpPr>
            <a:spLocks noGrp="1"/>
          </p:cNvSpPr>
          <p:nvPr>
            <p:ph type="sldNum" sz="quarter" idx="12"/>
          </p:nvPr>
        </p:nvSpPr>
        <p:spPr/>
        <p:txBody>
          <a:bodyPr/>
          <a:lstStyle/>
          <a:p>
            <a:fld id="{B55EE8AB-D153-45B0-A018-5D4F17F63A40}" type="slidenum">
              <a:rPr lang="en-HK" smtClean="0"/>
              <a:t>‹#›</a:t>
            </a:fld>
            <a:endParaRPr lang="en-HK"/>
          </a:p>
        </p:txBody>
      </p:sp>
    </p:spTree>
    <p:extLst>
      <p:ext uri="{BB962C8B-B14F-4D97-AF65-F5344CB8AC3E}">
        <p14:creationId xmlns:p14="http://schemas.microsoft.com/office/powerpoint/2010/main" val="43829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3005EC-1BE5-4D0A-A3D6-0572C8E245BB}"/>
              </a:ext>
            </a:extLst>
          </p:cNvPr>
          <p:cNvSpPr>
            <a:spLocks noGrp="1"/>
          </p:cNvSpPr>
          <p:nvPr>
            <p:ph type="dt" sz="half" idx="10"/>
          </p:nvPr>
        </p:nvSpPr>
        <p:spPr/>
        <p:txBody>
          <a:bodyPr/>
          <a:lstStyle/>
          <a:p>
            <a:fld id="{4865A788-0F32-4AAF-92EE-638B8E004CF7}" type="datetimeFigureOut">
              <a:rPr lang="en-HK" smtClean="0"/>
              <a:t>19/10/2021</a:t>
            </a:fld>
            <a:endParaRPr lang="en-HK"/>
          </a:p>
        </p:txBody>
      </p:sp>
      <p:sp>
        <p:nvSpPr>
          <p:cNvPr id="3" name="Footer Placeholder 2">
            <a:extLst>
              <a:ext uri="{FF2B5EF4-FFF2-40B4-BE49-F238E27FC236}">
                <a16:creationId xmlns:a16="http://schemas.microsoft.com/office/drawing/2014/main" id="{E0833253-EA2A-4407-96B6-0D0942BDA562}"/>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709EBD67-965F-495B-AB26-7C3A59D5E94E}"/>
              </a:ext>
            </a:extLst>
          </p:cNvPr>
          <p:cNvSpPr>
            <a:spLocks noGrp="1"/>
          </p:cNvSpPr>
          <p:nvPr>
            <p:ph type="sldNum" sz="quarter" idx="12"/>
          </p:nvPr>
        </p:nvSpPr>
        <p:spPr/>
        <p:txBody>
          <a:bodyPr/>
          <a:lstStyle/>
          <a:p>
            <a:fld id="{B55EE8AB-D153-45B0-A018-5D4F17F63A40}" type="slidenum">
              <a:rPr lang="en-HK" smtClean="0"/>
              <a:t>‹#›</a:t>
            </a:fld>
            <a:endParaRPr lang="en-HK"/>
          </a:p>
        </p:txBody>
      </p:sp>
    </p:spTree>
    <p:extLst>
      <p:ext uri="{BB962C8B-B14F-4D97-AF65-F5344CB8AC3E}">
        <p14:creationId xmlns:p14="http://schemas.microsoft.com/office/powerpoint/2010/main" val="341467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472D-6C1B-4664-9AB1-D3017E554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C58A7B8B-AC5E-41BF-8582-2418078A7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CDBA73FA-A189-4411-BE15-E1876B7FC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663FA-D26E-45FF-98DE-E871DC6F689D}"/>
              </a:ext>
            </a:extLst>
          </p:cNvPr>
          <p:cNvSpPr>
            <a:spLocks noGrp="1"/>
          </p:cNvSpPr>
          <p:nvPr>
            <p:ph type="dt" sz="half" idx="10"/>
          </p:nvPr>
        </p:nvSpPr>
        <p:spPr/>
        <p:txBody>
          <a:bodyPr/>
          <a:lstStyle/>
          <a:p>
            <a:fld id="{4865A788-0F32-4AAF-92EE-638B8E004CF7}" type="datetimeFigureOut">
              <a:rPr lang="en-HK" smtClean="0"/>
              <a:t>19/10/2021</a:t>
            </a:fld>
            <a:endParaRPr lang="en-HK"/>
          </a:p>
        </p:txBody>
      </p:sp>
      <p:sp>
        <p:nvSpPr>
          <p:cNvPr id="6" name="Footer Placeholder 5">
            <a:extLst>
              <a:ext uri="{FF2B5EF4-FFF2-40B4-BE49-F238E27FC236}">
                <a16:creationId xmlns:a16="http://schemas.microsoft.com/office/drawing/2014/main" id="{5BD34EF4-14C0-40CF-AD0D-47267EDCABF8}"/>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CB8E1D54-E459-4113-854D-BCD93495102C}"/>
              </a:ext>
            </a:extLst>
          </p:cNvPr>
          <p:cNvSpPr>
            <a:spLocks noGrp="1"/>
          </p:cNvSpPr>
          <p:nvPr>
            <p:ph type="sldNum" sz="quarter" idx="12"/>
          </p:nvPr>
        </p:nvSpPr>
        <p:spPr/>
        <p:txBody>
          <a:bodyPr/>
          <a:lstStyle/>
          <a:p>
            <a:fld id="{B55EE8AB-D153-45B0-A018-5D4F17F63A40}" type="slidenum">
              <a:rPr lang="en-HK" smtClean="0"/>
              <a:t>‹#›</a:t>
            </a:fld>
            <a:endParaRPr lang="en-HK"/>
          </a:p>
        </p:txBody>
      </p:sp>
    </p:spTree>
    <p:extLst>
      <p:ext uri="{BB962C8B-B14F-4D97-AF65-F5344CB8AC3E}">
        <p14:creationId xmlns:p14="http://schemas.microsoft.com/office/powerpoint/2010/main" val="382007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F057-718B-4F89-9225-10B70788A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174F988B-B522-486C-8F96-395C758CC0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81B45B42-CA34-4455-80F1-25DD1952A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2F1D1A-1A18-4FB0-8532-E5F3A54A33D3}"/>
              </a:ext>
            </a:extLst>
          </p:cNvPr>
          <p:cNvSpPr>
            <a:spLocks noGrp="1"/>
          </p:cNvSpPr>
          <p:nvPr>
            <p:ph type="dt" sz="half" idx="10"/>
          </p:nvPr>
        </p:nvSpPr>
        <p:spPr/>
        <p:txBody>
          <a:bodyPr/>
          <a:lstStyle/>
          <a:p>
            <a:fld id="{4865A788-0F32-4AAF-92EE-638B8E004CF7}" type="datetimeFigureOut">
              <a:rPr lang="en-HK" smtClean="0"/>
              <a:t>19/10/2021</a:t>
            </a:fld>
            <a:endParaRPr lang="en-HK"/>
          </a:p>
        </p:txBody>
      </p:sp>
      <p:sp>
        <p:nvSpPr>
          <p:cNvPr id="6" name="Footer Placeholder 5">
            <a:extLst>
              <a:ext uri="{FF2B5EF4-FFF2-40B4-BE49-F238E27FC236}">
                <a16:creationId xmlns:a16="http://schemas.microsoft.com/office/drawing/2014/main" id="{17540DDB-E60F-43B1-B1D2-D5A3B553301D}"/>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D75054FD-4B12-42AB-A345-7CCD68C74977}"/>
              </a:ext>
            </a:extLst>
          </p:cNvPr>
          <p:cNvSpPr>
            <a:spLocks noGrp="1"/>
          </p:cNvSpPr>
          <p:nvPr>
            <p:ph type="sldNum" sz="quarter" idx="12"/>
          </p:nvPr>
        </p:nvSpPr>
        <p:spPr/>
        <p:txBody>
          <a:bodyPr/>
          <a:lstStyle/>
          <a:p>
            <a:fld id="{B55EE8AB-D153-45B0-A018-5D4F17F63A40}" type="slidenum">
              <a:rPr lang="en-HK" smtClean="0"/>
              <a:t>‹#›</a:t>
            </a:fld>
            <a:endParaRPr lang="en-HK"/>
          </a:p>
        </p:txBody>
      </p:sp>
    </p:spTree>
    <p:extLst>
      <p:ext uri="{BB962C8B-B14F-4D97-AF65-F5344CB8AC3E}">
        <p14:creationId xmlns:p14="http://schemas.microsoft.com/office/powerpoint/2010/main" val="39567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4F82C7-4F56-4FEB-9C32-458E29262F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B4558FC9-7D2D-40C8-8AF1-925543C993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B7BC2B40-A38A-4F10-B353-5EF3D9F85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5A788-0F32-4AAF-92EE-638B8E004CF7}" type="datetimeFigureOut">
              <a:rPr lang="en-HK" smtClean="0"/>
              <a:t>19/10/2021</a:t>
            </a:fld>
            <a:endParaRPr lang="en-HK"/>
          </a:p>
        </p:txBody>
      </p:sp>
      <p:sp>
        <p:nvSpPr>
          <p:cNvPr id="5" name="Footer Placeholder 4">
            <a:extLst>
              <a:ext uri="{FF2B5EF4-FFF2-40B4-BE49-F238E27FC236}">
                <a16:creationId xmlns:a16="http://schemas.microsoft.com/office/drawing/2014/main" id="{B8FE6DA9-288D-460F-A13C-241AA54028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8A91C53C-D0A5-487A-97A3-6EB613196D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EE8AB-D153-45B0-A018-5D4F17F63A40}" type="slidenum">
              <a:rPr lang="en-HK" smtClean="0"/>
              <a:t>‹#›</a:t>
            </a:fld>
            <a:endParaRPr lang="en-HK"/>
          </a:p>
        </p:txBody>
      </p:sp>
    </p:spTree>
    <p:extLst>
      <p:ext uri="{BB962C8B-B14F-4D97-AF65-F5344CB8AC3E}">
        <p14:creationId xmlns:p14="http://schemas.microsoft.com/office/powerpoint/2010/main" val="256485325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4.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0.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8.sv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sv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13.png"/><Relationship Id="rId7" Type="http://schemas.openxmlformats.org/officeDocument/2006/relationships/image" Target="../media/image33.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14.svg"/><Relationship Id="rId9" Type="http://schemas.openxmlformats.org/officeDocument/2006/relationships/image" Target="../media/image35.emf"/></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10.png"/><Relationship Id="rId12"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8.png"/><Relationship Id="rId5" Type="http://schemas.openxmlformats.org/officeDocument/2006/relationships/image" Target="../media/image30.png"/><Relationship Id="rId15" Type="http://schemas.openxmlformats.org/officeDocument/2006/relationships/image" Target="../media/image29.png"/><Relationship Id="rId10"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image" Target="../media/image20.sv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5.png"/><Relationship Id="rId7" Type="http://schemas.openxmlformats.org/officeDocument/2006/relationships/image" Target="../media/image33.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42.svg"/><Relationship Id="rId5" Type="http://schemas.openxmlformats.org/officeDocument/2006/relationships/image" Target="../media/image10.png"/><Relationship Id="rId10" Type="http://schemas.openxmlformats.org/officeDocument/2006/relationships/image" Target="../media/image41.png"/><Relationship Id="rId4" Type="http://schemas.openxmlformats.org/officeDocument/2006/relationships/image" Target="../media/image16.svg"/><Relationship Id="rId9"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phic 4" descr="Africa with solid fill">
            <a:extLst>
              <a:ext uri="{FF2B5EF4-FFF2-40B4-BE49-F238E27FC236}">
                <a16:creationId xmlns:a16="http://schemas.microsoft.com/office/drawing/2014/main" id="{7160584C-9D8F-4FC8-902A-F39733FC92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8410" y="4087605"/>
            <a:ext cx="1875083" cy="1875083"/>
          </a:xfrm>
          <a:prstGeom prst="rect">
            <a:avLst/>
          </a:prstGeom>
        </p:spPr>
      </p:pic>
      <p:sp>
        <p:nvSpPr>
          <p:cNvPr id="2" name="Title 1">
            <a:extLst>
              <a:ext uri="{FF2B5EF4-FFF2-40B4-BE49-F238E27FC236}">
                <a16:creationId xmlns:a16="http://schemas.microsoft.com/office/drawing/2014/main" id="{A10D73CB-18D3-4D98-B3EA-4C3E23858D9B}"/>
              </a:ext>
            </a:extLst>
          </p:cNvPr>
          <p:cNvSpPr>
            <a:spLocks noGrp="1"/>
          </p:cNvSpPr>
          <p:nvPr>
            <p:ph type="ctrTitle"/>
          </p:nvPr>
        </p:nvSpPr>
        <p:spPr>
          <a:xfrm>
            <a:off x="838200" y="2546251"/>
            <a:ext cx="5395912" cy="956567"/>
          </a:xfrm>
        </p:spPr>
        <p:txBody>
          <a:bodyPr>
            <a:normAutofit/>
          </a:bodyPr>
          <a:lstStyle/>
          <a:p>
            <a:pPr algn="l"/>
            <a:r>
              <a:rPr lang="en-US" sz="5000" dirty="0">
                <a:solidFill>
                  <a:schemeClr val="bg1"/>
                </a:solidFill>
                <a:latin typeface="Impact" panose="020B0806030902050204" pitchFamily="34" charset="0"/>
              </a:rPr>
              <a:t>S&amp;D Analysis </a:t>
            </a:r>
            <a:endParaRPr lang="en-HK" sz="5000" dirty="0">
              <a:solidFill>
                <a:schemeClr val="bg1"/>
              </a:solidFill>
              <a:latin typeface="Impact" panose="020B0806030902050204" pitchFamily="34" charset="0"/>
            </a:endParaRPr>
          </a:p>
        </p:txBody>
      </p:sp>
      <p:pic>
        <p:nvPicPr>
          <p:cNvPr id="4" name="Picture 3" descr="Logo, company name&#10;&#10;Description automatically generated">
            <a:extLst>
              <a:ext uri="{FF2B5EF4-FFF2-40B4-BE49-F238E27FC236}">
                <a16:creationId xmlns:a16="http://schemas.microsoft.com/office/drawing/2014/main" id="{FBDA3526-DEAB-4133-84D9-97A1C67CD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376" y="175822"/>
            <a:ext cx="7328451" cy="3619390"/>
          </a:xfrm>
          <a:prstGeom prst="rect">
            <a:avLst/>
          </a:prstGeom>
        </p:spPr>
      </p:pic>
      <p:sp>
        <p:nvSpPr>
          <p:cNvPr id="13" name="Title 1">
            <a:extLst>
              <a:ext uri="{FF2B5EF4-FFF2-40B4-BE49-F238E27FC236}">
                <a16:creationId xmlns:a16="http://schemas.microsoft.com/office/drawing/2014/main" id="{D96F7EAF-316C-497F-BDEF-1FD8EBDCD39C}"/>
              </a:ext>
            </a:extLst>
          </p:cNvPr>
          <p:cNvSpPr txBox="1">
            <a:spLocks/>
          </p:cNvSpPr>
          <p:nvPr/>
        </p:nvSpPr>
        <p:spPr>
          <a:xfrm>
            <a:off x="2451654" y="4375077"/>
            <a:ext cx="5738189" cy="1436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6000" dirty="0">
                <a:solidFill>
                  <a:schemeClr val="bg2">
                    <a:lumMod val="25000"/>
                  </a:schemeClr>
                </a:solidFill>
                <a:latin typeface="Impact" panose="020B0806030902050204" pitchFamily="34" charset="0"/>
              </a:rPr>
              <a:t>African Sesame </a:t>
            </a:r>
          </a:p>
          <a:p>
            <a:r>
              <a:rPr lang="en-US" altLang="zh-CN" dirty="0">
                <a:solidFill>
                  <a:schemeClr val="bg2">
                    <a:lumMod val="25000"/>
                  </a:schemeClr>
                </a:solidFill>
                <a:latin typeface="Impact" panose="020B0806030902050204" pitchFamily="34" charset="0"/>
              </a:rPr>
              <a:t>         Trade  Outlook</a:t>
            </a:r>
            <a:endParaRPr lang="en-US" dirty="0">
              <a:solidFill>
                <a:schemeClr val="bg2">
                  <a:lumMod val="25000"/>
                </a:schemeClr>
              </a:solidFill>
              <a:highlight>
                <a:srgbClr val="FFFF00"/>
              </a:highlight>
              <a:latin typeface="Impact" panose="020B0806030902050204" pitchFamily="34" charset="0"/>
            </a:endParaRPr>
          </a:p>
        </p:txBody>
      </p:sp>
      <p:sp>
        <p:nvSpPr>
          <p:cNvPr id="6" name="TextBox 5">
            <a:extLst>
              <a:ext uri="{FF2B5EF4-FFF2-40B4-BE49-F238E27FC236}">
                <a16:creationId xmlns:a16="http://schemas.microsoft.com/office/drawing/2014/main" id="{F1E5EE82-DAF9-474C-A84C-572605573B61}"/>
              </a:ext>
            </a:extLst>
          </p:cNvPr>
          <p:cNvSpPr txBox="1"/>
          <p:nvPr/>
        </p:nvSpPr>
        <p:spPr>
          <a:xfrm>
            <a:off x="7064201" y="6343624"/>
            <a:ext cx="2955234" cy="338554"/>
          </a:xfrm>
          <a:prstGeom prst="rect">
            <a:avLst/>
          </a:prstGeom>
          <a:noFill/>
        </p:spPr>
        <p:txBody>
          <a:bodyPr wrap="square" rtlCol="0">
            <a:spAutoFit/>
          </a:bodyPr>
          <a:lstStyle/>
          <a:p>
            <a:r>
              <a:rPr lang="en-US" altLang="zh-CN" sz="1600" i="1" dirty="0">
                <a:solidFill>
                  <a:schemeClr val="tx1">
                    <a:lumMod val="65000"/>
                    <a:lumOff val="35000"/>
                  </a:schemeClr>
                </a:solidFill>
              </a:rPr>
              <a:t>Dt. 21</a:t>
            </a:r>
            <a:r>
              <a:rPr lang="en-US" altLang="zh-CN" sz="1600" i="1" baseline="30000" dirty="0">
                <a:solidFill>
                  <a:schemeClr val="tx1">
                    <a:lumMod val="65000"/>
                    <a:lumOff val="35000"/>
                  </a:schemeClr>
                </a:solidFill>
              </a:rPr>
              <a:t>st</a:t>
            </a:r>
            <a:r>
              <a:rPr lang="en-US" altLang="zh-CN" sz="1600" i="1" dirty="0">
                <a:solidFill>
                  <a:schemeClr val="tx1">
                    <a:lumMod val="65000"/>
                    <a:lumOff val="35000"/>
                  </a:schemeClr>
                </a:solidFill>
              </a:rPr>
              <a:t> Oct 20</a:t>
            </a:r>
            <a:r>
              <a:rPr lang="en-AU" altLang="zh-CN" sz="1600" i="1" dirty="0">
                <a:solidFill>
                  <a:schemeClr val="tx1">
                    <a:lumMod val="65000"/>
                    <a:lumOff val="35000"/>
                  </a:schemeClr>
                </a:solidFill>
              </a:rPr>
              <a:t>21 ,</a:t>
            </a:r>
            <a:r>
              <a:rPr lang="en-US" sz="1600" i="1" dirty="0">
                <a:solidFill>
                  <a:schemeClr val="tx1">
                    <a:lumMod val="65000"/>
                    <a:lumOff val="35000"/>
                  </a:schemeClr>
                </a:solidFill>
              </a:rPr>
              <a:t>Location: India </a:t>
            </a:r>
            <a:endParaRPr lang="en-GB" sz="1600" i="1" dirty="0">
              <a:solidFill>
                <a:schemeClr val="tx1">
                  <a:lumMod val="65000"/>
                  <a:lumOff val="35000"/>
                </a:schemeClr>
              </a:solidFill>
            </a:endParaRPr>
          </a:p>
        </p:txBody>
      </p:sp>
      <p:pic>
        <p:nvPicPr>
          <p:cNvPr id="1026" name="Picture 2" descr="igoc-logo">
            <a:extLst>
              <a:ext uri="{FF2B5EF4-FFF2-40B4-BE49-F238E27FC236}">
                <a16:creationId xmlns:a16="http://schemas.microsoft.com/office/drawing/2014/main" id="{24145088-3C74-43BB-896B-355C72BB3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9436" y="5487079"/>
            <a:ext cx="1337678" cy="118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73CB-18D3-4D98-B3EA-4C3E23858D9B}"/>
              </a:ext>
            </a:extLst>
          </p:cNvPr>
          <p:cNvSpPr>
            <a:spLocks noGrp="1"/>
          </p:cNvSpPr>
          <p:nvPr>
            <p:ph type="ctrTitle"/>
          </p:nvPr>
        </p:nvSpPr>
        <p:spPr>
          <a:xfrm>
            <a:off x="838200" y="1115219"/>
            <a:ext cx="5395912" cy="2387600"/>
          </a:xfrm>
        </p:spPr>
        <p:txBody>
          <a:bodyPr>
            <a:normAutofit/>
          </a:bodyPr>
          <a:lstStyle/>
          <a:p>
            <a:pPr algn="l"/>
            <a:r>
              <a:rPr lang="en-US" sz="5000">
                <a:solidFill>
                  <a:schemeClr val="bg1"/>
                </a:solidFill>
              </a:rPr>
              <a:t>Thanks</a:t>
            </a:r>
            <a:endParaRPr lang="en-HK" sz="500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0ED2EA99-F3F3-41EF-BBC0-221AFCEBE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163" y="976547"/>
            <a:ext cx="5395912" cy="2664944"/>
          </a:xfrm>
          <a:prstGeom prst="rect">
            <a:avLst/>
          </a:prstGeom>
        </p:spPr>
      </p:pic>
      <p:sp>
        <p:nvSpPr>
          <p:cNvPr id="22" name="Title 1">
            <a:extLst>
              <a:ext uri="{FF2B5EF4-FFF2-40B4-BE49-F238E27FC236}">
                <a16:creationId xmlns:a16="http://schemas.microsoft.com/office/drawing/2014/main" id="{B460B82D-B0C0-45A2-9288-FE9695E1714D}"/>
              </a:ext>
            </a:extLst>
          </p:cNvPr>
          <p:cNvSpPr txBox="1">
            <a:spLocks/>
          </p:cNvSpPr>
          <p:nvPr/>
        </p:nvSpPr>
        <p:spPr>
          <a:xfrm>
            <a:off x="5509859" y="3871881"/>
            <a:ext cx="6446673" cy="861957"/>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0" dirty="0">
                <a:solidFill>
                  <a:schemeClr val="bg2">
                    <a:lumMod val="25000"/>
                  </a:schemeClr>
                </a:solidFill>
                <a:latin typeface="Impact" panose="020B0806030902050204" pitchFamily="34" charset="0"/>
              </a:rPr>
              <a:t>Thanks !</a:t>
            </a:r>
          </a:p>
        </p:txBody>
      </p:sp>
      <p:pic>
        <p:nvPicPr>
          <p:cNvPr id="5" name="Picture 4">
            <a:extLst>
              <a:ext uri="{FF2B5EF4-FFF2-40B4-BE49-F238E27FC236}">
                <a16:creationId xmlns:a16="http://schemas.microsoft.com/office/drawing/2014/main" id="{C03B23D2-3AF3-4442-A5F9-A4B44BDE1259}"/>
              </a:ext>
            </a:extLst>
          </p:cNvPr>
          <p:cNvPicPr>
            <a:picLocks noChangeAspect="1"/>
          </p:cNvPicPr>
          <p:nvPr/>
        </p:nvPicPr>
        <p:blipFill rotWithShape="1">
          <a:blip r:embed="rId3"/>
          <a:srcRect l="33358" t="61697" r="34739" b="19388"/>
          <a:stretch/>
        </p:blipFill>
        <p:spPr>
          <a:xfrm>
            <a:off x="395784" y="5665862"/>
            <a:ext cx="2838735" cy="946245"/>
          </a:xfrm>
          <a:prstGeom prst="rect">
            <a:avLst/>
          </a:prstGeom>
        </p:spPr>
      </p:pic>
      <p:sp>
        <p:nvSpPr>
          <p:cNvPr id="10" name="TextBox 9">
            <a:extLst>
              <a:ext uri="{FF2B5EF4-FFF2-40B4-BE49-F238E27FC236}">
                <a16:creationId xmlns:a16="http://schemas.microsoft.com/office/drawing/2014/main" id="{0F8A62B3-4AC1-4CC6-BA1D-05627668C14C}"/>
              </a:ext>
            </a:extLst>
          </p:cNvPr>
          <p:cNvSpPr txBox="1"/>
          <p:nvPr/>
        </p:nvSpPr>
        <p:spPr>
          <a:xfrm>
            <a:off x="8275996" y="5885953"/>
            <a:ext cx="1345676" cy="369332"/>
          </a:xfrm>
          <a:prstGeom prst="rect">
            <a:avLst/>
          </a:prstGeom>
          <a:solidFill>
            <a:schemeClr val="accent6">
              <a:lumMod val="20000"/>
              <a:lumOff val="80000"/>
            </a:schemeClr>
          </a:solidFill>
        </p:spPr>
        <p:txBody>
          <a:bodyPr wrap="square">
            <a:spAutoFit/>
          </a:bodyPr>
          <a:lstStyle/>
          <a:p>
            <a:pPr marL="0" lvl="1" defTabSz="989013">
              <a:spcBef>
                <a:spcPct val="20000"/>
              </a:spcBef>
              <a:defRPr/>
            </a:pPr>
            <a:r>
              <a:rPr lang="en-US" altLang="zh-CN" sz="1800" b="1" i="1" dirty="0">
                <a:latin typeface="Calibri" panose="020F0502020204030204" pitchFamily="34" charset="0"/>
                <a:cs typeface="Calibri" panose="020F0502020204030204" pitchFamily="34" charset="0"/>
              </a:rPr>
              <a:t>^Stay Safe </a:t>
            </a:r>
            <a:r>
              <a:rPr lang="en-US" altLang="zh-CN" b="1" i="1" dirty="0">
                <a:latin typeface="Calibri" panose="020F0502020204030204" pitchFamily="34" charset="0"/>
                <a:cs typeface="Calibri" panose="020F0502020204030204" pitchFamily="34" charset="0"/>
                <a:sym typeface="Wingdings" panose="05000000000000000000" pitchFamily="2" charset="2"/>
              </a:rPr>
              <a:t>!</a:t>
            </a:r>
            <a:endParaRPr lang="en-US" altLang="zh-CN" sz="1800" b="0" i="1" dirty="0">
              <a:latin typeface="Calibri" panose="020F0502020204030204" pitchFamily="34" charset="0"/>
              <a:cs typeface="Calibri" panose="020F0502020204030204" pitchFamily="34" charset="0"/>
            </a:endParaRPr>
          </a:p>
        </p:txBody>
      </p:sp>
      <p:pic>
        <p:nvPicPr>
          <p:cNvPr id="4" name="Graphic 3" descr="Surgical mask outline">
            <a:extLst>
              <a:ext uri="{FF2B5EF4-FFF2-40B4-BE49-F238E27FC236}">
                <a16:creationId xmlns:a16="http://schemas.microsoft.com/office/drawing/2014/main" id="{9B9CD710-3040-4511-9BC1-09FDB15695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16292" y="5340885"/>
            <a:ext cx="914400" cy="914400"/>
          </a:xfrm>
          <a:prstGeom prst="rect">
            <a:avLst/>
          </a:prstGeom>
        </p:spPr>
      </p:pic>
      <p:sp>
        <p:nvSpPr>
          <p:cNvPr id="9" name="TextBox 8">
            <a:extLst>
              <a:ext uri="{FF2B5EF4-FFF2-40B4-BE49-F238E27FC236}">
                <a16:creationId xmlns:a16="http://schemas.microsoft.com/office/drawing/2014/main" id="{5AB5C229-046E-402F-9AFF-99DF4B51A815}"/>
              </a:ext>
            </a:extLst>
          </p:cNvPr>
          <p:cNvSpPr txBox="1"/>
          <p:nvPr/>
        </p:nvSpPr>
        <p:spPr>
          <a:xfrm>
            <a:off x="3816627" y="4923617"/>
            <a:ext cx="6692347" cy="369332"/>
          </a:xfrm>
          <a:prstGeom prst="rect">
            <a:avLst/>
          </a:prstGeom>
          <a:solidFill>
            <a:schemeClr val="bg1">
              <a:lumMod val="95000"/>
            </a:schemeClr>
          </a:solidFill>
        </p:spPr>
        <p:txBody>
          <a:bodyPr wrap="square">
            <a:spAutoFit/>
          </a:bodyPr>
          <a:lstStyle/>
          <a:p>
            <a:pPr lvl="0" algn="just"/>
            <a:r>
              <a:rPr lang="en-US" b="1" i="1" dirty="0">
                <a:latin typeface="Calibri" panose="020F0502020204030204" pitchFamily="34" charset="0"/>
                <a:ea typeface="DengXian" panose="02010600030101010101" pitchFamily="2" charset="-122"/>
                <a:cs typeface="Calibri" panose="020F0502020204030204" pitchFamily="34" charset="0"/>
              </a:rPr>
              <a:t>Wishing</a:t>
            </a:r>
            <a:r>
              <a:rPr lang="en-US" sz="1800" b="1" i="1" dirty="0">
                <a:effectLst/>
                <a:latin typeface="Calibri" panose="020F0502020204030204" pitchFamily="34" charset="0"/>
                <a:ea typeface="DengXian" panose="02010600030101010101" pitchFamily="2" charset="-122"/>
                <a:cs typeface="Calibri" panose="020F0502020204030204" pitchFamily="34" charset="0"/>
              </a:rPr>
              <a:t> everyone a successful &amp; profitable Sesame </a:t>
            </a:r>
            <a:r>
              <a:rPr lang="en-US" b="1" i="1" dirty="0">
                <a:latin typeface="Calibri" panose="020F0502020204030204" pitchFamily="34" charset="0"/>
                <a:ea typeface="DengXian" panose="02010600030101010101" pitchFamily="2" charset="-122"/>
                <a:cs typeface="Calibri" panose="020F0502020204030204" pitchFamily="34" charset="0"/>
              </a:rPr>
              <a:t>s</a:t>
            </a:r>
            <a:r>
              <a:rPr lang="en-US" sz="1800" b="1" i="1" dirty="0">
                <a:effectLst/>
                <a:latin typeface="Calibri" panose="020F0502020204030204" pitchFamily="34" charset="0"/>
                <a:ea typeface="DengXian" panose="02010600030101010101" pitchFamily="2" charset="-122"/>
                <a:cs typeface="Calibri" panose="020F0502020204030204" pitchFamily="34" charset="0"/>
              </a:rPr>
              <a:t>eason ahead !</a:t>
            </a:r>
            <a:endParaRPr lang="en-HK" sz="1600" dirty="0">
              <a:effectLst/>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96088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Freight with solid fill">
            <a:extLst>
              <a:ext uri="{FF2B5EF4-FFF2-40B4-BE49-F238E27FC236}">
                <a16:creationId xmlns:a16="http://schemas.microsoft.com/office/drawing/2014/main" id="{1C96E4FC-4C6E-490E-8380-73EFA80BC8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711" y="-18944"/>
            <a:ext cx="2522560" cy="2202773"/>
          </a:xfrm>
          <a:prstGeom prst="rect">
            <a:avLst/>
          </a:prstGeom>
        </p:spPr>
      </p:pic>
      <p:pic>
        <p:nvPicPr>
          <p:cNvPr id="5" name="Picture 4">
            <a:extLst>
              <a:ext uri="{FF2B5EF4-FFF2-40B4-BE49-F238E27FC236}">
                <a16:creationId xmlns:a16="http://schemas.microsoft.com/office/drawing/2014/main" id="{C018CA2B-E00D-4A33-8143-EFDF4A7C3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875" y="306426"/>
            <a:ext cx="1688122" cy="514877"/>
          </a:xfrm>
          <a:prstGeom prst="rect">
            <a:avLst/>
          </a:prstGeom>
        </p:spPr>
      </p:pic>
      <p:sp>
        <p:nvSpPr>
          <p:cNvPr id="10" name="TextBox 9">
            <a:extLst>
              <a:ext uri="{FF2B5EF4-FFF2-40B4-BE49-F238E27FC236}">
                <a16:creationId xmlns:a16="http://schemas.microsoft.com/office/drawing/2014/main" id="{3E344AB2-6D45-4554-A5A3-001CD034A1AD}"/>
              </a:ext>
            </a:extLst>
          </p:cNvPr>
          <p:cNvSpPr txBox="1"/>
          <p:nvPr/>
        </p:nvSpPr>
        <p:spPr>
          <a:xfrm>
            <a:off x="2206047" y="1123387"/>
            <a:ext cx="5540449" cy="707886"/>
          </a:xfrm>
          <a:prstGeom prst="rect">
            <a:avLst/>
          </a:prstGeom>
          <a:noFill/>
        </p:spPr>
        <p:txBody>
          <a:bodyPr wrap="square">
            <a:spAutoFit/>
          </a:bodyPr>
          <a:lstStyle/>
          <a:p>
            <a:r>
              <a:rPr lang="en-GB" sz="4000" dirty="0">
                <a:solidFill>
                  <a:schemeClr val="tx1">
                    <a:lumMod val="75000"/>
                    <a:lumOff val="25000"/>
                  </a:schemeClr>
                </a:solidFill>
                <a:latin typeface="Impact" panose="020B0806030902050204" pitchFamily="34" charset="0"/>
              </a:rPr>
              <a:t>Safe Harbour Statement</a:t>
            </a:r>
            <a:endParaRPr lang="en-HK" sz="4000" dirty="0">
              <a:solidFill>
                <a:schemeClr val="tx1">
                  <a:lumMod val="75000"/>
                  <a:lumOff val="25000"/>
                </a:schemeClr>
              </a:solidFill>
              <a:latin typeface="Impact" panose="020B0806030902050204" pitchFamily="34" charset="0"/>
            </a:endParaRPr>
          </a:p>
        </p:txBody>
      </p:sp>
      <p:sp>
        <p:nvSpPr>
          <p:cNvPr id="13" name="Rectangle 12">
            <a:extLst>
              <a:ext uri="{FF2B5EF4-FFF2-40B4-BE49-F238E27FC236}">
                <a16:creationId xmlns:a16="http://schemas.microsoft.com/office/drawing/2014/main" id="{6CBDC051-38FD-4FB3-8ADB-202E0961077C}"/>
              </a:ext>
            </a:extLst>
          </p:cNvPr>
          <p:cNvSpPr/>
          <p:nvPr/>
        </p:nvSpPr>
        <p:spPr>
          <a:xfrm>
            <a:off x="1632889" y="2555375"/>
            <a:ext cx="9080604" cy="2862322"/>
          </a:xfrm>
          <a:prstGeom prst="rect">
            <a:avLst/>
          </a:prstGeom>
        </p:spPr>
        <p:txBody>
          <a:bodyPr wrap="square">
            <a:spAutoFit/>
          </a:bodyPr>
          <a:lstStyle/>
          <a:p>
            <a:pPr eaLnBrk="1" fontAlgn="auto" hangingPunct="1">
              <a:spcBef>
                <a:spcPts val="0"/>
              </a:spcBef>
              <a:spcAft>
                <a:spcPts val="0"/>
              </a:spcAft>
            </a:pPr>
            <a:r>
              <a:rPr lang="en-AU" b="0" dirty="0">
                <a:solidFill>
                  <a:prstClr val="black"/>
                </a:solidFill>
                <a:latin typeface="Arial"/>
              </a:rPr>
              <a:t>This presentation includes forward-looking statements and views. Because such statements and views deal with future events, they are subject to various risks and uncertainties and the way markets turn out could differ materially from our anticipation.</a:t>
            </a:r>
          </a:p>
          <a:p>
            <a:pPr eaLnBrk="1" fontAlgn="auto" hangingPunct="1">
              <a:spcBef>
                <a:spcPts val="0"/>
              </a:spcBef>
              <a:spcAft>
                <a:spcPts val="0"/>
              </a:spcAft>
            </a:pPr>
            <a:endParaRPr lang="en-AU" b="0" dirty="0">
              <a:solidFill>
                <a:prstClr val="black"/>
              </a:solidFill>
              <a:latin typeface="Arial"/>
            </a:endParaRPr>
          </a:p>
          <a:p>
            <a:pPr eaLnBrk="1" fontAlgn="auto" hangingPunct="1">
              <a:spcBef>
                <a:spcPts val="0"/>
              </a:spcBef>
              <a:spcAft>
                <a:spcPts val="0"/>
              </a:spcAft>
            </a:pPr>
            <a:r>
              <a:rPr lang="en-AU" b="0" dirty="0">
                <a:solidFill>
                  <a:prstClr val="black"/>
                </a:solidFill>
                <a:latin typeface="Arial"/>
              </a:rPr>
              <a:t>These statements made and forward-looking views expressed in this presentation are merely for analysis of the market. These are not trading recommendations.</a:t>
            </a:r>
          </a:p>
          <a:p>
            <a:pPr eaLnBrk="1" fontAlgn="auto" hangingPunct="1">
              <a:spcBef>
                <a:spcPts val="0"/>
              </a:spcBef>
              <a:spcAft>
                <a:spcPts val="0"/>
              </a:spcAft>
            </a:pPr>
            <a:endParaRPr lang="en-AU" b="0" dirty="0">
              <a:solidFill>
                <a:prstClr val="black"/>
              </a:solidFill>
              <a:latin typeface="Arial"/>
            </a:endParaRPr>
          </a:p>
          <a:p>
            <a:pPr eaLnBrk="1" fontAlgn="auto" hangingPunct="1">
              <a:spcBef>
                <a:spcPts val="0"/>
              </a:spcBef>
              <a:spcAft>
                <a:spcPts val="0"/>
              </a:spcAft>
            </a:pPr>
            <a:r>
              <a:rPr lang="en-AU" b="0" dirty="0">
                <a:solidFill>
                  <a:prstClr val="black"/>
                </a:solidFill>
                <a:latin typeface="Arial"/>
              </a:rPr>
              <a:t>The Presenter and/or Olam International (and/or any subsidiary company of Olam International Ltd) can not be held liable for any losses occurring to anyone by trading on these statements or views</a:t>
            </a:r>
            <a:r>
              <a:rPr lang="en-US" b="0" dirty="0">
                <a:solidFill>
                  <a:prstClr val="black"/>
                </a:solidFill>
                <a:latin typeface="Arial"/>
              </a:rPr>
              <a:t>.</a:t>
            </a:r>
            <a:endParaRPr lang="en-GB" b="0" dirty="0">
              <a:solidFill>
                <a:prstClr val="black"/>
              </a:solidFill>
              <a:latin typeface="Arial"/>
            </a:endParaRPr>
          </a:p>
        </p:txBody>
      </p:sp>
      <p:pic>
        <p:nvPicPr>
          <p:cNvPr id="16" name="Graphic 15" descr="Anchor with solid fill">
            <a:extLst>
              <a:ext uri="{FF2B5EF4-FFF2-40B4-BE49-F238E27FC236}">
                <a16:creationId xmlns:a16="http://schemas.microsoft.com/office/drawing/2014/main" id="{5F07999E-B4DB-405B-946D-8C3C185845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44519" y="1531612"/>
            <a:ext cx="529988" cy="529988"/>
          </a:xfrm>
          <a:prstGeom prst="rect">
            <a:avLst/>
          </a:prstGeom>
        </p:spPr>
      </p:pic>
      <p:sp>
        <p:nvSpPr>
          <p:cNvPr id="17" name="TextBox 16">
            <a:extLst>
              <a:ext uri="{FF2B5EF4-FFF2-40B4-BE49-F238E27FC236}">
                <a16:creationId xmlns:a16="http://schemas.microsoft.com/office/drawing/2014/main" id="{2DBD4C49-4FE2-4147-A345-C4F51E6AF0FC}"/>
              </a:ext>
            </a:extLst>
          </p:cNvPr>
          <p:cNvSpPr txBox="1"/>
          <p:nvPr/>
        </p:nvSpPr>
        <p:spPr>
          <a:xfrm>
            <a:off x="1373379" y="2330554"/>
            <a:ext cx="519019" cy="1015663"/>
          </a:xfrm>
          <a:prstGeom prst="rect">
            <a:avLst/>
          </a:prstGeom>
          <a:noFill/>
        </p:spPr>
        <p:txBody>
          <a:bodyPr wrap="square" rtlCol="0">
            <a:spAutoFit/>
          </a:bodyPr>
          <a:lstStyle/>
          <a:p>
            <a:r>
              <a:rPr lang="en-US" sz="6000" dirty="0">
                <a:solidFill>
                  <a:schemeClr val="tx1">
                    <a:lumMod val="75000"/>
                    <a:lumOff val="25000"/>
                  </a:schemeClr>
                </a:solidFill>
                <a:latin typeface="Impact" panose="020B0806030902050204" pitchFamily="34" charset="0"/>
              </a:rPr>
              <a:t>‘</a:t>
            </a:r>
            <a:endParaRPr lang="en-HK" sz="6000" dirty="0">
              <a:solidFill>
                <a:schemeClr val="tx1">
                  <a:lumMod val="75000"/>
                  <a:lumOff val="25000"/>
                </a:schemeClr>
              </a:solidFill>
              <a:latin typeface="Impact" panose="020B0806030902050204" pitchFamily="34" charset="0"/>
            </a:endParaRPr>
          </a:p>
        </p:txBody>
      </p:sp>
      <p:sp>
        <p:nvSpPr>
          <p:cNvPr id="37" name="TextBox 36">
            <a:extLst>
              <a:ext uri="{FF2B5EF4-FFF2-40B4-BE49-F238E27FC236}">
                <a16:creationId xmlns:a16="http://schemas.microsoft.com/office/drawing/2014/main" id="{00177449-F188-4381-A550-31637ED8976D}"/>
              </a:ext>
            </a:extLst>
          </p:cNvPr>
          <p:cNvSpPr txBox="1"/>
          <p:nvPr/>
        </p:nvSpPr>
        <p:spPr>
          <a:xfrm>
            <a:off x="4457252" y="5048117"/>
            <a:ext cx="519019" cy="1015663"/>
          </a:xfrm>
          <a:prstGeom prst="rect">
            <a:avLst/>
          </a:prstGeom>
          <a:noFill/>
        </p:spPr>
        <p:txBody>
          <a:bodyPr wrap="square" rtlCol="0">
            <a:spAutoFit/>
          </a:bodyPr>
          <a:lstStyle/>
          <a:p>
            <a:r>
              <a:rPr lang="en-US" sz="6000" dirty="0">
                <a:solidFill>
                  <a:schemeClr val="tx1">
                    <a:lumMod val="75000"/>
                    <a:lumOff val="25000"/>
                  </a:schemeClr>
                </a:solidFill>
                <a:latin typeface="Impact" panose="020B0806030902050204" pitchFamily="34" charset="0"/>
              </a:rPr>
              <a:t>’</a:t>
            </a:r>
            <a:endParaRPr lang="en-HK" sz="6000" dirty="0">
              <a:solidFill>
                <a:schemeClr val="tx1">
                  <a:lumMod val="75000"/>
                  <a:lumOff val="25000"/>
                </a:schemeClr>
              </a:solidFill>
              <a:latin typeface="Impact" panose="020B0806030902050204" pitchFamily="34" charset="0"/>
            </a:endParaRPr>
          </a:p>
        </p:txBody>
      </p:sp>
      <p:pic>
        <p:nvPicPr>
          <p:cNvPr id="41" name="Picture 40">
            <a:extLst>
              <a:ext uri="{FF2B5EF4-FFF2-40B4-BE49-F238E27FC236}">
                <a16:creationId xmlns:a16="http://schemas.microsoft.com/office/drawing/2014/main" id="{D7F693DF-E8B2-4FAA-9498-043CC21B00BF}"/>
              </a:ext>
            </a:extLst>
          </p:cNvPr>
          <p:cNvPicPr>
            <a:picLocks noChangeAspect="1"/>
          </p:cNvPicPr>
          <p:nvPr/>
        </p:nvPicPr>
        <p:blipFill rotWithShape="1">
          <a:blip r:embed="rId7"/>
          <a:srcRect l="33358" t="61697" r="34739" b="19388"/>
          <a:stretch/>
        </p:blipFill>
        <p:spPr>
          <a:xfrm>
            <a:off x="368489" y="5727929"/>
            <a:ext cx="2838735" cy="946245"/>
          </a:xfrm>
          <a:prstGeom prst="rect">
            <a:avLst/>
          </a:prstGeom>
        </p:spPr>
      </p:pic>
    </p:spTree>
    <p:extLst>
      <p:ext uri="{BB962C8B-B14F-4D97-AF65-F5344CB8AC3E}">
        <p14:creationId xmlns:p14="http://schemas.microsoft.com/office/powerpoint/2010/main" val="93031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18CA2B-E00D-4A33-8143-EFDF4A7C3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875" y="306426"/>
            <a:ext cx="1688122" cy="514877"/>
          </a:xfrm>
          <a:prstGeom prst="rect">
            <a:avLst/>
          </a:prstGeom>
        </p:spPr>
      </p:pic>
      <p:sp>
        <p:nvSpPr>
          <p:cNvPr id="10" name="TextBox 9">
            <a:extLst>
              <a:ext uri="{FF2B5EF4-FFF2-40B4-BE49-F238E27FC236}">
                <a16:creationId xmlns:a16="http://schemas.microsoft.com/office/drawing/2014/main" id="{3E344AB2-6D45-4554-A5A3-001CD034A1AD}"/>
              </a:ext>
            </a:extLst>
          </p:cNvPr>
          <p:cNvSpPr txBox="1"/>
          <p:nvPr/>
        </p:nvSpPr>
        <p:spPr>
          <a:xfrm>
            <a:off x="1646841" y="352884"/>
            <a:ext cx="5540449" cy="707886"/>
          </a:xfrm>
          <a:prstGeom prst="rect">
            <a:avLst/>
          </a:prstGeom>
          <a:noFill/>
        </p:spPr>
        <p:txBody>
          <a:bodyPr wrap="square">
            <a:spAutoFit/>
          </a:bodyPr>
          <a:lstStyle/>
          <a:p>
            <a:r>
              <a:rPr lang="en-GB" sz="4000" dirty="0">
                <a:solidFill>
                  <a:schemeClr val="tx1">
                    <a:lumMod val="75000"/>
                    <a:lumOff val="25000"/>
                  </a:schemeClr>
                </a:solidFill>
                <a:latin typeface="Impact" panose="020B0806030902050204" pitchFamily="34" charset="0"/>
              </a:rPr>
              <a:t>Contents: </a:t>
            </a:r>
            <a:endParaRPr lang="en-HK" sz="4000" dirty="0">
              <a:solidFill>
                <a:schemeClr val="tx1">
                  <a:lumMod val="75000"/>
                  <a:lumOff val="25000"/>
                </a:schemeClr>
              </a:solidFill>
              <a:latin typeface="Impact" panose="020B0806030902050204" pitchFamily="34" charset="0"/>
            </a:endParaRPr>
          </a:p>
        </p:txBody>
      </p:sp>
      <p:pic>
        <p:nvPicPr>
          <p:cNvPr id="3" name="Graphic 2" descr="Africa with solid fill">
            <a:extLst>
              <a:ext uri="{FF2B5EF4-FFF2-40B4-BE49-F238E27FC236}">
                <a16:creationId xmlns:a16="http://schemas.microsoft.com/office/drawing/2014/main" id="{3E01E501-92E7-4756-BFAC-7900F3A3A8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2441" y="1308223"/>
            <a:ext cx="914400" cy="914400"/>
          </a:xfrm>
          <a:prstGeom prst="rect">
            <a:avLst/>
          </a:prstGeom>
        </p:spPr>
      </p:pic>
      <p:pic>
        <p:nvPicPr>
          <p:cNvPr id="9" name="Graphic 8" descr="Statistics with solid fill">
            <a:extLst>
              <a:ext uri="{FF2B5EF4-FFF2-40B4-BE49-F238E27FC236}">
                <a16:creationId xmlns:a16="http://schemas.microsoft.com/office/drawing/2014/main" id="{6006DD1D-EEB0-4A1E-BDE5-B0BBC585AA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59866" y="3469093"/>
            <a:ext cx="914400" cy="914400"/>
          </a:xfrm>
          <a:prstGeom prst="rect">
            <a:avLst/>
          </a:prstGeom>
        </p:spPr>
      </p:pic>
      <p:pic>
        <p:nvPicPr>
          <p:cNvPr id="20" name="Graphic 19" descr="Telescope with solid fill">
            <a:extLst>
              <a:ext uri="{FF2B5EF4-FFF2-40B4-BE49-F238E27FC236}">
                <a16:creationId xmlns:a16="http://schemas.microsoft.com/office/drawing/2014/main" id="{DD3AC4F7-4DD2-425E-A2AA-7C8FBE28A1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61280" y="5528271"/>
            <a:ext cx="914400" cy="914400"/>
          </a:xfrm>
          <a:prstGeom prst="rect">
            <a:avLst/>
          </a:prstGeom>
        </p:spPr>
      </p:pic>
      <p:sp>
        <p:nvSpPr>
          <p:cNvPr id="22" name="TextBox 21">
            <a:extLst>
              <a:ext uri="{FF2B5EF4-FFF2-40B4-BE49-F238E27FC236}">
                <a16:creationId xmlns:a16="http://schemas.microsoft.com/office/drawing/2014/main" id="{4707EC34-79DC-47B9-AE74-F7EE765E5021}"/>
              </a:ext>
            </a:extLst>
          </p:cNvPr>
          <p:cNvSpPr txBox="1"/>
          <p:nvPr/>
        </p:nvSpPr>
        <p:spPr>
          <a:xfrm>
            <a:off x="5008726" y="1405749"/>
            <a:ext cx="3630305" cy="477054"/>
          </a:xfrm>
          <a:prstGeom prst="rect">
            <a:avLst/>
          </a:prstGeom>
          <a:solidFill>
            <a:schemeClr val="bg1">
              <a:lumMod val="95000"/>
            </a:schemeClr>
          </a:solidFill>
        </p:spPr>
        <p:txBody>
          <a:bodyPr wrap="square" rtlCol="0">
            <a:spAutoFit/>
          </a:bodyPr>
          <a:lstStyle/>
          <a:p>
            <a:r>
              <a:rPr lang="en-US" sz="2500" dirty="0"/>
              <a:t>African origins trade </a:t>
            </a:r>
            <a:endParaRPr lang="en-HK" sz="2500" dirty="0"/>
          </a:p>
        </p:txBody>
      </p:sp>
      <p:sp>
        <p:nvSpPr>
          <p:cNvPr id="68" name="TextBox 67">
            <a:extLst>
              <a:ext uri="{FF2B5EF4-FFF2-40B4-BE49-F238E27FC236}">
                <a16:creationId xmlns:a16="http://schemas.microsoft.com/office/drawing/2014/main" id="{A789EDA2-019B-4590-B0A6-38FB2928B241}"/>
              </a:ext>
            </a:extLst>
          </p:cNvPr>
          <p:cNvSpPr txBox="1"/>
          <p:nvPr/>
        </p:nvSpPr>
        <p:spPr>
          <a:xfrm>
            <a:off x="5008725" y="2320112"/>
            <a:ext cx="4808134" cy="861774"/>
          </a:xfrm>
          <a:prstGeom prst="rect">
            <a:avLst/>
          </a:prstGeom>
          <a:solidFill>
            <a:schemeClr val="bg1">
              <a:lumMod val="95000"/>
            </a:schemeClr>
          </a:solidFill>
        </p:spPr>
        <p:txBody>
          <a:bodyPr wrap="square" rtlCol="0">
            <a:spAutoFit/>
          </a:bodyPr>
          <a:lstStyle/>
          <a:p>
            <a:r>
              <a:rPr lang="en-US" sz="2500" dirty="0"/>
              <a:t>African 20-</a:t>
            </a:r>
            <a:r>
              <a:rPr lang="en-US" altLang="zh-CN" sz="2500" dirty="0"/>
              <a:t>21 crop overview  </a:t>
            </a:r>
          </a:p>
          <a:p>
            <a:r>
              <a:rPr lang="en-US" altLang="zh-CN" sz="2500" dirty="0"/>
              <a:t>&amp; 21-22 crop estimates </a:t>
            </a:r>
            <a:endParaRPr lang="en-AU" sz="2500" dirty="0"/>
          </a:p>
        </p:txBody>
      </p:sp>
      <p:sp>
        <p:nvSpPr>
          <p:cNvPr id="71" name="TextBox 70">
            <a:extLst>
              <a:ext uri="{FF2B5EF4-FFF2-40B4-BE49-F238E27FC236}">
                <a16:creationId xmlns:a16="http://schemas.microsoft.com/office/drawing/2014/main" id="{0F8B9739-04C3-4DC2-A036-6EDE2211A255}"/>
              </a:ext>
            </a:extLst>
          </p:cNvPr>
          <p:cNvSpPr txBox="1"/>
          <p:nvPr/>
        </p:nvSpPr>
        <p:spPr>
          <a:xfrm>
            <a:off x="5008725" y="3649294"/>
            <a:ext cx="4517412" cy="477054"/>
          </a:xfrm>
          <a:prstGeom prst="rect">
            <a:avLst/>
          </a:prstGeom>
          <a:solidFill>
            <a:schemeClr val="bg1">
              <a:lumMod val="95000"/>
            </a:schemeClr>
          </a:solidFill>
        </p:spPr>
        <p:txBody>
          <a:bodyPr wrap="square" rtlCol="0">
            <a:spAutoFit/>
          </a:bodyPr>
          <a:lstStyle/>
          <a:p>
            <a:r>
              <a:rPr lang="en-US" sz="2500" dirty="0"/>
              <a:t>Price trends &amp; China port stock </a:t>
            </a:r>
            <a:endParaRPr lang="en-HK" sz="2500" dirty="0"/>
          </a:p>
        </p:txBody>
      </p:sp>
      <p:sp>
        <p:nvSpPr>
          <p:cNvPr id="75" name="TextBox 74">
            <a:extLst>
              <a:ext uri="{FF2B5EF4-FFF2-40B4-BE49-F238E27FC236}">
                <a16:creationId xmlns:a16="http://schemas.microsoft.com/office/drawing/2014/main" id="{480F3CBA-5551-4538-91B3-296CF473F576}"/>
              </a:ext>
            </a:extLst>
          </p:cNvPr>
          <p:cNvSpPr txBox="1"/>
          <p:nvPr/>
        </p:nvSpPr>
        <p:spPr>
          <a:xfrm>
            <a:off x="5106536" y="4749446"/>
            <a:ext cx="3532496" cy="477054"/>
          </a:xfrm>
          <a:prstGeom prst="rect">
            <a:avLst/>
          </a:prstGeom>
          <a:solidFill>
            <a:schemeClr val="bg1">
              <a:lumMod val="95000"/>
            </a:schemeClr>
          </a:solidFill>
        </p:spPr>
        <p:txBody>
          <a:bodyPr wrap="square" rtlCol="0">
            <a:spAutoFit/>
          </a:bodyPr>
          <a:lstStyle/>
          <a:p>
            <a:r>
              <a:rPr lang="en-US" sz="2500" dirty="0"/>
              <a:t>New season forward</a:t>
            </a:r>
            <a:endParaRPr lang="en-HK" sz="2500" dirty="0"/>
          </a:p>
        </p:txBody>
      </p:sp>
      <p:sp>
        <p:nvSpPr>
          <p:cNvPr id="80" name="TextBox 79">
            <a:extLst>
              <a:ext uri="{FF2B5EF4-FFF2-40B4-BE49-F238E27FC236}">
                <a16:creationId xmlns:a16="http://schemas.microsoft.com/office/drawing/2014/main" id="{1F50E04D-7BC0-4ACE-8C6B-4D63497D1A86}"/>
              </a:ext>
            </a:extLst>
          </p:cNvPr>
          <p:cNvSpPr txBox="1"/>
          <p:nvPr/>
        </p:nvSpPr>
        <p:spPr>
          <a:xfrm>
            <a:off x="5106535" y="5708472"/>
            <a:ext cx="3630305" cy="477054"/>
          </a:xfrm>
          <a:prstGeom prst="rect">
            <a:avLst/>
          </a:prstGeom>
          <a:solidFill>
            <a:schemeClr val="bg1">
              <a:lumMod val="95000"/>
            </a:schemeClr>
          </a:solidFill>
        </p:spPr>
        <p:txBody>
          <a:bodyPr wrap="square" rtlCol="0">
            <a:spAutoFit/>
          </a:bodyPr>
          <a:lstStyle/>
          <a:p>
            <a:r>
              <a:rPr lang="en-US" sz="2500" dirty="0"/>
              <a:t>Our view </a:t>
            </a:r>
            <a:endParaRPr lang="en-HK" sz="2500" dirty="0"/>
          </a:p>
        </p:txBody>
      </p:sp>
      <p:pic>
        <p:nvPicPr>
          <p:cNvPr id="91" name="Picture 90">
            <a:extLst>
              <a:ext uri="{FF2B5EF4-FFF2-40B4-BE49-F238E27FC236}">
                <a16:creationId xmlns:a16="http://schemas.microsoft.com/office/drawing/2014/main" id="{D66DB620-9728-451F-84E6-19612DB955D5}"/>
              </a:ext>
            </a:extLst>
          </p:cNvPr>
          <p:cNvPicPr>
            <a:picLocks noChangeAspect="1"/>
          </p:cNvPicPr>
          <p:nvPr/>
        </p:nvPicPr>
        <p:blipFill rotWithShape="1">
          <a:blip r:embed="rId9"/>
          <a:srcRect l="33358" t="61697" r="34739" b="19388"/>
          <a:stretch/>
        </p:blipFill>
        <p:spPr>
          <a:xfrm>
            <a:off x="368489" y="5727929"/>
            <a:ext cx="2838735" cy="946245"/>
          </a:xfrm>
          <a:prstGeom prst="rect">
            <a:avLst/>
          </a:prstGeom>
        </p:spPr>
      </p:pic>
      <p:pic>
        <p:nvPicPr>
          <p:cNvPr id="7" name="Graphic 6" descr="Grain with solid fill">
            <a:extLst>
              <a:ext uri="{FF2B5EF4-FFF2-40B4-BE49-F238E27FC236}">
                <a16:creationId xmlns:a16="http://schemas.microsoft.com/office/drawing/2014/main" id="{B97A019C-7597-46C6-8B9E-0C79E5692C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02459" y="2267486"/>
            <a:ext cx="914400" cy="914400"/>
          </a:xfrm>
          <a:prstGeom prst="rect">
            <a:avLst/>
          </a:prstGeom>
        </p:spPr>
      </p:pic>
      <p:pic>
        <p:nvPicPr>
          <p:cNvPr id="12" name="Graphic 11" descr="Fast Forward with solid fill">
            <a:extLst>
              <a:ext uri="{FF2B5EF4-FFF2-40B4-BE49-F238E27FC236}">
                <a16:creationId xmlns:a16="http://schemas.microsoft.com/office/drawing/2014/main" id="{355D180C-07F5-45F0-B3DF-2BCC413216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24631" y="4441228"/>
            <a:ext cx="1177828" cy="1177828"/>
          </a:xfrm>
          <a:prstGeom prst="rect">
            <a:avLst/>
          </a:prstGeom>
        </p:spPr>
      </p:pic>
    </p:spTree>
    <p:extLst>
      <p:ext uri="{BB962C8B-B14F-4D97-AF65-F5344CB8AC3E}">
        <p14:creationId xmlns:p14="http://schemas.microsoft.com/office/powerpoint/2010/main" val="290562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18CA2B-E00D-4A33-8143-EFDF4A7C3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712" y="485087"/>
            <a:ext cx="1688122" cy="514877"/>
          </a:xfrm>
          <a:prstGeom prst="rect">
            <a:avLst/>
          </a:prstGeom>
        </p:spPr>
      </p:pic>
      <p:pic>
        <p:nvPicPr>
          <p:cNvPr id="7" name="Picture 6">
            <a:extLst>
              <a:ext uri="{FF2B5EF4-FFF2-40B4-BE49-F238E27FC236}">
                <a16:creationId xmlns:a16="http://schemas.microsoft.com/office/drawing/2014/main" id="{EC700C43-378C-4EC4-BDFB-CC55BC853328}"/>
              </a:ext>
            </a:extLst>
          </p:cNvPr>
          <p:cNvPicPr>
            <a:picLocks noChangeAspect="1"/>
          </p:cNvPicPr>
          <p:nvPr/>
        </p:nvPicPr>
        <p:blipFill rotWithShape="1">
          <a:blip r:embed="rId3"/>
          <a:srcRect l="33358" t="61697" r="34739" b="19388"/>
          <a:stretch/>
        </p:blipFill>
        <p:spPr>
          <a:xfrm>
            <a:off x="368489" y="5727929"/>
            <a:ext cx="2838735" cy="946245"/>
          </a:xfrm>
          <a:prstGeom prst="rect">
            <a:avLst/>
          </a:prstGeom>
        </p:spPr>
      </p:pic>
      <p:sp>
        <p:nvSpPr>
          <p:cNvPr id="9" name="TextBox 8">
            <a:extLst>
              <a:ext uri="{FF2B5EF4-FFF2-40B4-BE49-F238E27FC236}">
                <a16:creationId xmlns:a16="http://schemas.microsoft.com/office/drawing/2014/main" id="{B2432931-75EB-4071-B3D8-6FB3C8CC4443}"/>
              </a:ext>
            </a:extLst>
          </p:cNvPr>
          <p:cNvSpPr txBox="1"/>
          <p:nvPr/>
        </p:nvSpPr>
        <p:spPr>
          <a:xfrm>
            <a:off x="859806" y="522910"/>
            <a:ext cx="5236193" cy="707886"/>
          </a:xfrm>
          <a:prstGeom prst="rect">
            <a:avLst/>
          </a:prstGeom>
          <a:solidFill>
            <a:schemeClr val="bg1">
              <a:lumMod val="95000"/>
            </a:schemeClr>
          </a:solidFill>
        </p:spPr>
        <p:txBody>
          <a:bodyPr wrap="square" rtlCol="0">
            <a:spAutoFit/>
          </a:bodyPr>
          <a:lstStyle/>
          <a:p>
            <a:r>
              <a:rPr lang="en-US" sz="4000" dirty="0">
                <a:solidFill>
                  <a:schemeClr val="tx1">
                    <a:lumMod val="65000"/>
                    <a:lumOff val="35000"/>
                  </a:schemeClr>
                </a:solidFill>
                <a:latin typeface="Impact" panose="020B0806030902050204" pitchFamily="34" charset="0"/>
              </a:rPr>
              <a:t>African origins trade</a:t>
            </a:r>
            <a:endParaRPr lang="en-HK" sz="4000" dirty="0">
              <a:solidFill>
                <a:schemeClr val="tx1">
                  <a:lumMod val="65000"/>
                  <a:lumOff val="35000"/>
                </a:schemeClr>
              </a:solidFill>
              <a:latin typeface="Impact" panose="020B0806030902050204" pitchFamily="34" charset="0"/>
            </a:endParaRPr>
          </a:p>
        </p:txBody>
      </p:sp>
      <p:pic>
        <p:nvPicPr>
          <p:cNvPr id="10" name="Graphic 9" descr="Africa with solid fill">
            <a:extLst>
              <a:ext uri="{FF2B5EF4-FFF2-40B4-BE49-F238E27FC236}">
                <a16:creationId xmlns:a16="http://schemas.microsoft.com/office/drawing/2014/main" id="{5928A40B-D117-418B-A491-F4DC9599A0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1599" y="419653"/>
            <a:ext cx="914400" cy="914400"/>
          </a:xfrm>
          <a:prstGeom prst="rect">
            <a:avLst/>
          </a:prstGeom>
        </p:spPr>
      </p:pic>
      <p:pic>
        <p:nvPicPr>
          <p:cNvPr id="4" name="Picture 3">
            <a:extLst>
              <a:ext uri="{FF2B5EF4-FFF2-40B4-BE49-F238E27FC236}">
                <a16:creationId xmlns:a16="http://schemas.microsoft.com/office/drawing/2014/main" id="{9ABDED5E-2925-44E4-86AD-62FACF6751CB}"/>
              </a:ext>
            </a:extLst>
          </p:cNvPr>
          <p:cNvPicPr>
            <a:picLocks noChangeAspect="1"/>
          </p:cNvPicPr>
          <p:nvPr/>
        </p:nvPicPr>
        <p:blipFill rotWithShape="1">
          <a:blip r:embed="rId6"/>
          <a:srcRect l="7052" t="36507" r="22923" b="14955"/>
          <a:stretch/>
        </p:blipFill>
        <p:spPr>
          <a:xfrm>
            <a:off x="705061" y="1437310"/>
            <a:ext cx="8537412" cy="3327137"/>
          </a:xfrm>
          <a:prstGeom prst="rect">
            <a:avLst/>
          </a:prstGeom>
        </p:spPr>
      </p:pic>
      <p:sp>
        <p:nvSpPr>
          <p:cNvPr id="11" name="TextBox 10">
            <a:extLst>
              <a:ext uri="{FF2B5EF4-FFF2-40B4-BE49-F238E27FC236}">
                <a16:creationId xmlns:a16="http://schemas.microsoft.com/office/drawing/2014/main" id="{6E13BA83-D712-4828-8650-F6FAECFF8727}"/>
              </a:ext>
            </a:extLst>
          </p:cNvPr>
          <p:cNvSpPr txBox="1"/>
          <p:nvPr/>
        </p:nvSpPr>
        <p:spPr>
          <a:xfrm>
            <a:off x="1261344" y="4804599"/>
            <a:ext cx="9715429" cy="923330"/>
          </a:xfrm>
          <a:prstGeom prst="rect">
            <a:avLst/>
          </a:prstGeom>
          <a:noFill/>
        </p:spPr>
        <p:txBody>
          <a:bodyPr wrap="square">
            <a:spAutoFit/>
          </a:bodyPr>
          <a:lstStyle/>
          <a:p>
            <a:pPr marL="285750" indent="-285750" algn="l">
              <a:buFont typeface="Arial" panose="020B0604020202020204" pitchFamily="34" charset="0"/>
              <a:buChar char="•"/>
            </a:pPr>
            <a:r>
              <a:rPr lang="en-US" sz="1800" b="1" i="0" u="none" strike="noStrike" baseline="0" dirty="0">
                <a:solidFill>
                  <a:srgbClr val="818181"/>
                </a:solidFill>
                <a:latin typeface="+mj-lt"/>
              </a:rPr>
              <a:t>Africa trade (Major origins) is likely to be 1.07 </a:t>
            </a:r>
            <a:r>
              <a:rPr lang="en-US" sz="1800" b="1" i="0" u="none" strike="noStrike" baseline="0" dirty="0" err="1">
                <a:solidFill>
                  <a:srgbClr val="818181"/>
                </a:solidFill>
                <a:latin typeface="+mj-lt"/>
              </a:rPr>
              <a:t>Mln</a:t>
            </a:r>
            <a:r>
              <a:rPr lang="en-US" sz="1800" b="1" i="0" u="none" strike="noStrike" baseline="0" dirty="0">
                <a:solidFill>
                  <a:srgbClr val="818181"/>
                </a:solidFill>
                <a:latin typeface="+mj-lt"/>
              </a:rPr>
              <a:t> tons in 2021-2022, </a:t>
            </a:r>
            <a:r>
              <a:rPr lang="en-US" b="1" dirty="0">
                <a:solidFill>
                  <a:srgbClr val="818181"/>
                </a:solidFill>
                <a:latin typeface="+mj-lt"/>
              </a:rPr>
              <a:t>l</a:t>
            </a:r>
            <a:r>
              <a:rPr lang="en-US" sz="1800" b="1" i="0" u="none" strike="noStrike" baseline="0" dirty="0">
                <a:solidFill>
                  <a:srgbClr val="818181"/>
                </a:solidFill>
                <a:latin typeface="+mj-lt"/>
              </a:rPr>
              <a:t>ess than crop year 2020-</a:t>
            </a:r>
            <a:r>
              <a:rPr lang="en-HK" sz="1800" b="1" i="0" u="none" strike="noStrike" baseline="0" dirty="0">
                <a:solidFill>
                  <a:srgbClr val="818181"/>
                </a:solidFill>
                <a:latin typeface="+mj-lt"/>
              </a:rPr>
              <a:t>2021</a:t>
            </a:r>
          </a:p>
          <a:p>
            <a:pPr marL="285750" indent="-285750" algn="l">
              <a:buFont typeface="Arial" panose="020B0604020202020204" pitchFamily="34" charset="0"/>
              <a:buChar char="•"/>
            </a:pPr>
            <a:r>
              <a:rPr lang="en-US" sz="1800" b="1" i="0" u="none" strike="noStrike" baseline="0" dirty="0">
                <a:solidFill>
                  <a:srgbClr val="818181"/>
                </a:solidFill>
                <a:latin typeface="+mj-lt"/>
              </a:rPr>
              <a:t>Tan + </a:t>
            </a:r>
            <a:r>
              <a:rPr lang="en-US" sz="1800" b="1" i="0" u="none" strike="noStrike" baseline="0" dirty="0" err="1">
                <a:solidFill>
                  <a:srgbClr val="818181"/>
                </a:solidFill>
                <a:latin typeface="+mj-lt"/>
              </a:rPr>
              <a:t>Moz</a:t>
            </a:r>
            <a:r>
              <a:rPr lang="en-US" b="1" dirty="0">
                <a:solidFill>
                  <a:srgbClr val="818181"/>
                </a:solidFill>
                <a:latin typeface="+mj-lt"/>
              </a:rPr>
              <a:t>; </a:t>
            </a:r>
            <a:r>
              <a:rPr lang="en-US" sz="1800" b="1" i="0" u="none" strike="noStrike" baseline="0" dirty="0">
                <a:solidFill>
                  <a:srgbClr val="818181"/>
                </a:solidFill>
                <a:latin typeface="+mj-lt"/>
              </a:rPr>
              <a:t>continue increased in last 4-5 years, but seems to have changed in 2021 year.  </a:t>
            </a:r>
          </a:p>
          <a:p>
            <a:pPr algn="l"/>
            <a:r>
              <a:rPr lang="en-US" sz="1800" b="1" i="0" u="none" strike="noStrike" baseline="0" dirty="0">
                <a:solidFill>
                  <a:srgbClr val="818181"/>
                </a:solidFill>
                <a:latin typeface="+mj-lt"/>
              </a:rPr>
              <a:t>      Too early to comment on the 2022 crops </a:t>
            </a:r>
            <a:endParaRPr lang="en-HK" dirty="0">
              <a:latin typeface="+mj-lt"/>
            </a:endParaRPr>
          </a:p>
        </p:txBody>
      </p:sp>
    </p:spTree>
    <p:extLst>
      <p:ext uri="{BB962C8B-B14F-4D97-AF65-F5344CB8AC3E}">
        <p14:creationId xmlns:p14="http://schemas.microsoft.com/office/powerpoint/2010/main" val="275048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18CA2B-E00D-4A33-8143-EFDF4A7C3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712" y="485087"/>
            <a:ext cx="1688122" cy="514877"/>
          </a:xfrm>
          <a:prstGeom prst="rect">
            <a:avLst/>
          </a:prstGeom>
        </p:spPr>
      </p:pic>
      <p:sp>
        <p:nvSpPr>
          <p:cNvPr id="14" name="TextBox 13">
            <a:extLst>
              <a:ext uri="{FF2B5EF4-FFF2-40B4-BE49-F238E27FC236}">
                <a16:creationId xmlns:a16="http://schemas.microsoft.com/office/drawing/2014/main" id="{618EAF10-14A6-4EC0-9167-EC43C8148DE2}"/>
              </a:ext>
            </a:extLst>
          </p:cNvPr>
          <p:cNvSpPr txBox="1"/>
          <p:nvPr/>
        </p:nvSpPr>
        <p:spPr>
          <a:xfrm>
            <a:off x="859806" y="522910"/>
            <a:ext cx="8407024" cy="707886"/>
          </a:xfrm>
          <a:prstGeom prst="rect">
            <a:avLst/>
          </a:prstGeom>
          <a:solidFill>
            <a:schemeClr val="bg1">
              <a:lumMod val="95000"/>
            </a:schemeClr>
          </a:solidFill>
        </p:spPr>
        <p:txBody>
          <a:bodyPr wrap="square" rtlCol="0">
            <a:spAutoFit/>
          </a:bodyPr>
          <a:lstStyle/>
          <a:p>
            <a:r>
              <a:rPr lang="en-US" sz="4000" dirty="0">
                <a:solidFill>
                  <a:schemeClr val="tx1">
                    <a:lumMod val="65000"/>
                    <a:lumOff val="35000"/>
                  </a:schemeClr>
                </a:solidFill>
                <a:latin typeface="Impact" panose="020B0806030902050204" pitchFamily="34" charset="0"/>
              </a:rPr>
              <a:t>African </a:t>
            </a:r>
            <a:r>
              <a:rPr lang="en-US" altLang="en-US" sz="4000" dirty="0">
                <a:solidFill>
                  <a:schemeClr val="tx1">
                    <a:lumMod val="65000"/>
                    <a:lumOff val="35000"/>
                  </a:schemeClr>
                </a:solidFill>
                <a:latin typeface="Impact" panose="020B0806030902050204" pitchFamily="34" charset="0"/>
              </a:rPr>
              <a:t>Highlights of CY 21</a:t>
            </a:r>
            <a:r>
              <a:rPr lang="en-US" altLang="zh-CN" sz="4000" dirty="0">
                <a:solidFill>
                  <a:schemeClr val="tx1">
                    <a:lumMod val="65000"/>
                    <a:lumOff val="35000"/>
                  </a:schemeClr>
                </a:solidFill>
                <a:latin typeface="Impact" panose="020B0806030902050204" pitchFamily="34" charset="0"/>
              </a:rPr>
              <a:t>-22 </a:t>
            </a:r>
            <a:r>
              <a:rPr lang="en-US" altLang="en-US" sz="4000" dirty="0">
                <a:solidFill>
                  <a:schemeClr val="tx1">
                    <a:lumMod val="65000"/>
                    <a:lumOff val="35000"/>
                  </a:schemeClr>
                </a:solidFill>
                <a:latin typeface="Impact" panose="020B0806030902050204" pitchFamily="34" charset="0"/>
              </a:rPr>
              <a:t> vs 20/21</a:t>
            </a:r>
            <a:endParaRPr lang="en-HK" sz="4000" dirty="0">
              <a:solidFill>
                <a:schemeClr val="tx1">
                  <a:lumMod val="65000"/>
                  <a:lumOff val="35000"/>
                </a:schemeClr>
              </a:solidFill>
              <a:latin typeface="Impact" panose="020B0806030902050204" pitchFamily="34" charset="0"/>
            </a:endParaRPr>
          </a:p>
        </p:txBody>
      </p:sp>
      <p:pic>
        <p:nvPicPr>
          <p:cNvPr id="4" name="Graphic 3" descr="Megaphone1 with solid fill">
            <a:extLst>
              <a:ext uri="{FF2B5EF4-FFF2-40B4-BE49-F238E27FC236}">
                <a16:creationId xmlns:a16="http://schemas.microsoft.com/office/drawing/2014/main" id="{6A220A49-80DF-4284-B4C6-52FA6FB61C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606" y="27887"/>
            <a:ext cx="914400" cy="914400"/>
          </a:xfrm>
          <a:prstGeom prst="rect">
            <a:avLst/>
          </a:prstGeom>
        </p:spPr>
      </p:pic>
      <p:pic>
        <p:nvPicPr>
          <p:cNvPr id="1028" name="Picture 4" descr="Flag of Nigeria - Round">
            <a:extLst>
              <a:ext uri="{FF2B5EF4-FFF2-40B4-BE49-F238E27FC236}">
                <a16:creationId xmlns:a16="http://schemas.microsoft.com/office/drawing/2014/main" id="{CEDD16D0-C5FF-4FB4-839B-2884199E9E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509" y="1835916"/>
            <a:ext cx="646488" cy="646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g of Ethiopia - Round">
            <a:extLst>
              <a:ext uri="{FF2B5EF4-FFF2-40B4-BE49-F238E27FC236}">
                <a16:creationId xmlns:a16="http://schemas.microsoft.com/office/drawing/2014/main" id="{3EEDD45A-7A69-4FB0-BFE5-0E04F9C4BA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508" y="2912017"/>
            <a:ext cx="646489" cy="6464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ag of Sudan - Round">
            <a:extLst>
              <a:ext uri="{FF2B5EF4-FFF2-40B4-BE49-F238E27FC236}">
                <a16:creationId xmlns:a16="http://schemas.microsoft.com/office/drawing/2014/main" id="{9A9044AF-022F-436A-A827-E27A4703C8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4317" y="4088647"/>
            <a:ext cx="646489" cy="6464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ag of Mali - Round">
            <a:extLst>
              <a:ext uri="{FF2B5EF4-FFF2-40B4-BE49-F238E27FC236}">
                <a16:creationId xmlns:a16="http://schemas.microsoft.com/office/drawing/2014/main" id="{555D4290-4D80-4B54-BB0D-D718F87B94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7665" y="5242745"/>
            <a:ext cx="594673" cy="5946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ag of Togo - Flag of the Togolese Republic - Round">
            <a:extLst>
              <a:ext uri="{FF2B5EF4-FFF2-40B4-BE49-F238E27FC236}">
                <a16:creationId xmlns:a16="http://schemas.microsoft.com/office/drawing/2014/main" id="{A2407237-6EFE-4360-B7C8-84772A0B36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4284" y="5242745"/>
            <a:ext cx="594673" cy="5946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lag of Burkina Faso - Round">
            <a:extLst>
              <a:ext uri="{FF2B5EF4-FFF2-40B4-BE49-F238E27FC236}">
                <a16:creationId xmlns:a16="http://schemas.microsoft.com/office/drawing/2014/main" id="{C88ACD2F-0ADA-492A-80E8-3FDF7AEB35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5639" y="5222273"/>
            <a:ext cx="635616" cy="63561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4CF4507-A1A5-417B-93C7-03CC6C0AFCF3}"/>
              </a:ext>
            </a:extLst>
          </p:cNvPr>
          <p:cNvSpPr txBox="1"/>
          <p:nvPr/>
        </p:nvSpPr>
        <p:spPr>
          <a:xfrm>
            <a:off x="2681784" y="1855099"/>
            <a:ext cx="6475864" cy="646331"/>
          </a:xfrm>
          <a:prstGeom prst="rect">
            <a:avLst/>
          </a:prstGeom>
          <a:solidFill>
            <a:schemeClr val="bg1">
              <a:lumMod val="95000"/>
            </a:schemeClr>
          </a:solidFill>
        </p:spPr>
        <p:txBody>
          <a:bodyPr wrap="square">
            <a:spAutoFit/>
          </a:bodyPr>
          <a:lstStyle/>
          <a:p>
            <a:pPr marL="0" lvl="1" defTabSz="989013">
              <a:spcBef>
                <a:spcPct val="20000"/>
              </a:spcBef>
              <a:defRPr/>
            </a:pPr>
            <a:r>
              <a:rPr lang="en-US" altLang="zh-CN" b="1" dirty="0">
                <a:latin typeface="Calibri" panose="020F0502020204030204" pitchFamily="34" charset="0"/>
                <a:cs typeface="Calibri" panose="020F0502020204030204" pitchFamily="34" charset="0"/>
              </a:rPr>
              <a:t>Nigeria/Niger</a:t>
            </a:r>
            <a:r>
              <a:rPr lang="en-US" altLang="zh-CN" b="0" dirty="0">
                <a:latin typeface="Calibri" panose="020F0502020204030204" pitchFamily="34" charset="0"/>
                <a:cs typeface="Calibri" panose="020F0502020204030204" pitchFamily="34" charset="0"/>
              </a:rPr>
              <a:t>:</a:t>
            </a:r>
            <a:r>
              <a:rPr lang="zh-CN" altLang="en-US" b="0" dirty="0">
                <a:latin typeface="Calibri" panose="020F0502020204030204" pitchFamily="34" charset="0"/>
                <a:cs typeface="Calibri" panose="020F0502020204030204" pitchFamily="34" charset="0"/>
              </a:rPr>
              <a:t> </a:t>
            </a:r>
            <a:r>
              <a:rPr lang="en-US" altLang="zh-CN" b="0" dirty="0">
                <a:latin typeface="Calibri" panose="020F0502020204030204" pitchFamily="34" charset="0"/>
                <a:cs typeface="Calibri" panose="020F0502020204030204" pitchFamily="34" charset="0"/>
              </a:rPr>
              <a:t>Plant</a:t>
            </a:r>
            <a:r>
              <a:rPr lang="zh-CN" altLang="en-US" b="0" dirty="0">
                <a:latin typeface="Calibri" panose="020F0502020204030204" pitchFamily="34" charset="0"/>
                <a:cs typeface="Calibri" panose="020F0502020204030204" pitchFamily="34" charset="0"/>
              </a:rPr>
              <a:t> </a:t>
            </a:r>
            <a:r>
              <a:rPr lang="en-US" altLang="zh-CN" b="0" dirty="0">
                <a:latin typeface="Calibri" panose="020F0502020204030204" pitchFamily="34" charset="0"/>
                <a:cs typeface="Calibri" panose="020F0502020204030204" pitchFamily="34" charset="0"/>
              </a:rPr>
              <a:t>reduced</a:t>
            </a:r>
            <a:r>
              <a:rPr lang="zh-CN" altLang="en-US" b="0" dirty="0">
                <a:latin typeface="Calibri" panose="020F0502020204030204" pitchFamily="34" charset="0"/>
                <a:cs typeface="Calibri" panose="020F0502020204030204" pitchFamily="34" charset="0"/>
              </a:rPr>
              <a:t> </a:t>
            </a:r>
            <a:r>
              <a:rPr lang="en-US" altLang="zh-CN" b="0" dirty="0">
                <a:latin typeface="Calibri" panose="020F0502020204030204" pitchFamily="34" charset="0"/>
                <a:cs typeface="Calibri" panose="020F0502020204030204" pitchFamily="34" charset="0"/>
              </a:rPr>
              <a:t>and</a:t>
            </a:r>
            <a:r>
              <a:rPr lang="zh-CN" altLang="en-US" b="0" dirty="0">
                <a:latin typeface="Calibri" panose="020F0502020204030204" pitchFamily="34" charset="0"/>
                <a:cs typeface="Calibri" panose="020F0502020204030204" pitchFamily="34" charset="0"/>
              </a:rPr>
              <a:t> </a:t>
            </a:r>
            <a:r>
              <a:rPr lang="en-US" altLang="zh-CN" b="0" dirty="0">
                <a:latin typeface="Calibri" panose="020F0502020204030204" pitchFamily="34" charset="0"/>
                <a:cs typeface="Calibri" panose="020F0502020204030204" pitchFamily="34" charset="0"/>
              </a:rPr>
              <a:t>shift to soybean/rice/corn </a:t>
            </a:r>
            <a:r>
              <a:rPr lang="en-US" altLang="zh-CN" b="0" dirty="0" err="1">
                <a:latin typeface="Calibri" panose="020F0502020204030204" pitchFamily="34" charset="0"/>
                <a:cs typeface="Calibri" panose="020F0502020204030204" pitchFamily="34" charset="0"/>
              </a:rPr>
              <a:t>etc</a:t>
            </a:r>
            <a:r>
              <a:rPr lang="en-US" altLang="zh-CN" b="0" dirty="0">
                <a:latin typeface="Calibri" panose="020F0502020204030204" pitchFamily="34" charset="0"/>
                <a:cs typeface="Calibri" panose="020F0502020204030204" pitchFamily="34" charset="0"/>
              </a:rPr>
              <a:t>, crop delay, farmer hold cargo and currency depreciation</a:t>
            </a:r>
            <a:endParaRPr lang="en-US" altLang="en-US" b="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85657B4-1B18-4F51-A7D6-53DCBD193AEB}"/>
              </a:ext>
            </a:extLst>
          </p:cNvPr>
          <p:cNvSpPr txBox="1"/>
          <p:nvPr/>
        </p:nvSpPr>
        <p:spPr>
          <a:xfrm>
            <a:off x="2681784" y="2912017"/>
            <a:ext cx="6475864" cy="646331"/>
          </a:xfrm>
          <a:prstGeom prst="rect">
            <a:avLst/>
          </a:prstGeom>
          <a:solidFill>
            <a:schemeClr val="bg1">
              <a:lumMod val="95000"/>
            </a:schemeClr>
          </a:solidFill>
        </p:spPr>
        <p:txBody>
          <a:bodyPr wrap="square">
            <a:spAutoFit/>
          </a:bodyPr>
          <a:lstStyle/>
          <a:p>
            <a:pPr marL="0" lvl="1" defTabSz="989013">
              <a:spcBef>
                <a:spcPct val="20000"/>
              </a:spcBef>
              <a:defRPr/>
            </a:pPr>
            <a:r>
              <a:rPr lang="en-US" altLang="en-US" sz="1800" b="1" dirty="0">
                <a:latin typeface="Calibri" panose="020F0502020204030204" pitchFamily="34" charset="0"/>
                <a:cs typeface="Calibri" panose="020F0502020204030204" pitchFamily="34" charset="0"/>
              </a:rPr>
              <a:t>Ethiopia:  </a:t>
            </a:r>
            <a:r>
              <a:rPr lang="en-US" altLang="en-US" sz="1800" b="0" dirty="0">
                <a:latin typeface="Calibri" panose="020F0502020204030204" pitchFamily="34" charset="0"/>
                <a:cs typeface="Calibri" panose="020F0502020204030204" pitchFamily="34" charset="0"/>
              </a:rPr>
              <a:t>Plant reduced lot in white seeds area for food </a:t>
            </a:r>
            <a:r>
              <a:rPr lang="en-US" altLang="zh-CN" sz="1800" b="0" dirty="0">
                <a:latin typeface="Calibri" panose="020F0502020204030204" pitchFamily="34" charset="0"/>
                <a:cs typeface="Calibri" panose="020F0502020204030204" pitchFamily="34" charset="0"/>
              </a:rPr>
              <a:t>security and political issues</a:t>
            </a:r>
          </a:p>
        </p:txBody>
      </p:sp>
      <p:sp>
        <p:nvSpPr>
          <p:cNvPr id="24" name="TextBox 23">
            <a:extLst>
              <a:ext uri="{FF2B5EF4-FFF2-40B4-BE49-F238E27FC236}">
                <a16:creationId xmlns:a16="http://schemas.microsoft.com/office/drawing/2014/main" id="{317122DC-F46A-4336-BB06-FFABA5C54226}"/>
              </a:ext>
            </a:extLst>
          </p:cNvPr>
          <p:cNvSpPr txBox="1"/>
          <p:nvPr/>
        </p:nvSpPr>
        <p:spPr>
          <a:xfrm>
            <a:off x="2681784" y="4033405"/>
            <a:ext cx="7008124" cy="701731"/>
          </a:xfrm>
          <a:prstGeom prst="rect">
            <a:avLst/>
          </a:prstGeom>
          <a:solidFill>
            <a:schemeClr val="bg1">
              <a:lumMod val="95000"/>
            </a:schemeClr>
          </a:solidFill>
        </p:spPr>
        <p:txBody>
          <a:bodyPr wrap="square">
            <a:spAutoFit/>
          </a:bodyPr>
          <a:lstStyle/>
          <a:p>
            <a:pPr marL="0" lvl="1" defTabSz="989013">
              <a:spcBef>
                <a:spcPct val="20000"/>
              </a:spcBef>
              <a:defRPr/>
            </a:pPr>
            <a:r>
              <a:rPr lang="en-US" altLang="en-US" sz="1800" b="1" dirty="0">
                <a:latin typeface="Calibri" panose="020F0502020204030204" pitchFamily="34" charset="0"/>
                <a:cs typeface="Calibri" panose="020F0502020204030204" pitchFamily="34" charset="0"/>
              </a:rPr>
              <a:t>Sudan: </a:t>
            </a:r>
            <a:r>
              <a:rPr lang="en-US" altLang="zh-CN" sz="1800" b="0" dirty="0">
                <a:latin typeface="Calibri" panose="020F0502020204030204" pitchFamily="34" charset="0"/>
                <a:cs typeface="Calibri" panose="020F0502020204030204" pitchFamily="34" charset="0"/>
              </a:rPr>
              <a:t>Plant reduced lot for food security ,currency depreciation,</a:t>
            </a:r>
          </a:p>
          <a:p>
            <a:pPr marL="0" lvl="1" defTabSz="989013">
              <a:spcBef>
                <a:spcPct val="20000"/>
              </a:spcBef>
              <a:defRPr/>
            </a:pPr>
            <a:r>
              <a:rPr lang="en-US" altLang="zh-CN" sz="1800" b="0" dirty="0">
                <a:latin typeface="Calibri" panose="020F0502020204030204" pitchFamily="34" charset="0"/>
                <a:cs typeface="Calibri" panose="020F0502020204030204" pitchFamily="34" charset="0"/>
              </a:rPr>
              <a:t>crop delay and port issues</a:t>
            </a:r>
          </a:p>
        </p:txBody>
      </p:sp>
      <p:sp>
        <p:nvSpPr>
          <p:cNvPr id="27" name="TextBox 26">
            <a:extLst>
              <a:ext uri="{FF2B5EF4-FFF2-40B4-BE49-F238E27FC236}">
                <a16:creationId xmlns:a16="http://schemas.microsoft.com/office/drawing/2014/main" id="{9698603A-B605-470E-ABB9-F585C30B7F6D}"/>
              </a:ext>
            </a:extLst>
          </p:cNvPr>
          <p:cNvSpPr txBox="1"/>
          <p:nvPr/>
        </p:nvSpPr>
        <p:spPr>
          <a:xfrm>
            <a:off x="3608461" y="5355415"/>
            <a:ext cx="5066169" cy="369332"/>
          </a:xfrm>
          <a:prstGeom prst="rect">
            <a:avLst/>
          </a:prstGeom>
          <a:solidFill>
            <a:schemeClr val="bg1">
              <a:lumMod val="95000"/>
            </a:schemeClr>
          </a:solidFill>
        </p:spPr>
        <p:txBody>
          <a:bodyPr wrap="square">
            <a:spAutoFit/>
          </a:bodyPr>
          <a:lstStyle/>
          <a:p>
            <a:pPr marL="0" lvl="1" defTabSz="989013">
              <a:spcBef>
                <a:spcPct val="20000"/>
              </a:spcBef>
              <a:defRPr/>
            </a:pPr>
            <a:r>
              <a:rPr lang="en-US" altLang="zh-CN" sz="1800" b="1" dirty="0">
                <a:latin typeface="Calibri" panose="020F0502020204030204" pitchFamily="34" charset="0"/>
                <a:cs typeface="Calibri" panose="020F0502020204030204" pitchFamily="34" charset="0"/>
              </a:rPr>
              <a:t>Mali</a:t>
            </a:r>
            <a:r>
              <a:rPr lang="en-US" altLang="zh-CN" b="1" dirty="0">
                <a:latin typeface="Calibri" panose="020F0502020204030204" pitchFamily="34" charset="0"/>
                <a:cs typeface="Calibri" panose="020F0502020204030204" pitchFamily="34" charset="0"/>
              </a:rPr>
              <a:t> + </a:t>
            </a:r>
            <a:r>
              <a:rPr lang="en-US" altLang="zh-CN" sz="1800" b="1" dirty="0">
                <a:latin typeface="Calibri" panose="020F0502020204030204" pitchFamily="34" charset="0"/>
                <a:cs typeface="Calibri" panose="020F0502020204030204" pitchFamily="34" charset="0"/>
              </a:rPr>
              <a:t>Togo</a:t>
            </a:r>
            <a:r>
              <a:rPr lang="en-US" altLang="zh-CN" b="1" dirty="0">
                <a:latin typeface="Calibri" panose="020F0502020204030204" pitchFamily="34" charset="0"/>
                <a:cs typeface="Calibri" panose="020F0502020204030204" pitchFamily="34" charset="0"/>
              </a:rPr>
              <a:t> + </a:t>
            </a:r>
            <a:r>
              <a:rPr lang="en-US" altLang="zh-CN" sz="1800" b="1" dirty="0">
                <a:latin typeface="Calibri" panose="020F0502020204030204" pitchFamily="34" charset="0"/>
                <a:cs typeface="Calibri" panose="020F0502020204030204" pitchFamily="34" charset="0"/>
              </a:rPr>
              <a:t>Burkina: </a:t>
            </a:r>
            <a:r>
              <a:rPr lang="en-US" altLang="zh-CN" sz="1800" b="0" dirty="0">
                <a:latin typeface="Calibri" panose="020F0502020204030204" pitchFamily="34" charset="0"/>
                <a:cs typeface="Calibri" panose="020F0502020204030204" pitchFamily="34" charset="0"/>
              </a:rPr>
              <a:t>Similar</a:t>
            </a:r>
            <a:r>
              <a:rPr lang="zh-CN" altLang="en-US" sz="1800" b="0"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as</a:t>
            </a:r>
            <a:r>
              <a:rPr lang="zh-CN" altLang="en-US" sz="1800" b="0" dirty="0">
                <a:latin typeface="Calibri" panose="020F0502020204030204" pitchFamily="34" charset="0"/>
                <a:cs typeface="Calibri" panose="020F0502020204030204" pitchFamily="34" charset="0"/>
              </a:rPr>
              <a:t> </a:t>
            </a:r>
            <a:r>
              <a:rPr lang="en-US" altLang="zh-CN" sz="1800" b="0" dirty="0">
                <a:latin typeface="Calibri" panose="020F0502020204030204" pitchFamily="34" charset="0"/>
                <a:cs typeface="Calibri" panose="020F0502020204030204" pitchFamily="34" charset="0"/>
              </a:rPr>
              <a:t>last</a:t>
            </a:r>
            <a:r>
              <a:rPr lang="zh-CN" altLang="en-US" sz="1800" b="0" dirty="0">
                <a:latin typeface="Calibri" panose="020F0502020204030204" pitchFamily="34" charset="0"/>
                <a:cs typeface="Calibri" panose="020F0502020204030204" pitchFamily="34" charset="0"/>
              </a:rPr>
              <a:t> </a:t>
            </a:r>
            <a:r>
              <a:rPr lang="en-US" altLang="zh-CN" sz="1800" b="0" dirty="0">
                <a:latin typeface="Calibri" panose="020F0502020204030204" pitchFamily="34" charset="0"/>
                <a:cs typeface="Calibri" panose="020F0502020204030204" pitchFamily="34" charset="0"/>
              </a:rPr>
              <a:t>season </a:t>
            </a:r>
          </a:p>
        </p:txBody>
      </p:sp>
      <p:pic>
        <p:nvPicPr>
          <p:cNvPr id="1040" name="Picture 16" descr="Flag of Tanzania - Round">
            <a:extLst>
              <a:ext uri="{FF2B5EF4-FFF2-40B4-BE49-F238E27FC236}">
                <a16:creationId xmlns:a16="http://schemas.microsoft.com/office/drawing/2014/main" id="{0BD552EB-475B-4C08-881D-D3FEC393C9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53846" y="5961344"/>
            <a:ext cx="543107" cy="54310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lag of Mozambique - Round">
            <a:extLst>
              <a:ext uri="{FF2B5EF4-FFF2-40B4-BE49-F238E27FC236}">
                <a16:creationId xmlns:a16="http://schemas.microsoft.com/office/drawing/2014/main" id="{8792F7FC-64C0-446D-B2BA-83B3873317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V="1">
            <a:off x="9589821" y="5961344"/>
            <a:ext cx="542891" cy="54289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9152116-BD0A-4C9A-BFAE-CA718E661FA7}"/>
              </a:ext>
            </a:extLst>
          </p:cNvPr>
          <p:cNvSpPr txBox="1"/>
          <p:nvPr/>
        </p:nvSpPr>
        <p:spPr>
          <a:xfrm>
            <a:off x="3957014" y="6100564"/>
            <a:ext cx="4717616" cy="369332"/>
          </a:xfrm>
          <a:prstGeom prst="rect">
            <a:avLst/>
          </a:prstGeom>
          <a:solidFill>
            <a:schemeClr val="bg1">
              <a:lumMod val="95000"/>
            </a:schemeClr>
          </a:solidFill>
        </p:spPr>
        <p:txBody>
          <a:bodyPr wrap="square">
            <a:spAutoFit/>
          </a:bodyPr>
          <a:lstStyle/>
          <a:p>
            <a:pPr marL="0" lvl="1" defTabSz="989013">
              <a:spcBef>
                <a:spcPct val="20000"/>
              </a:spcBef>
              <a:defRPr/>
            </a:pPr>
            <a:r>
              <a:rPr lang="en-US" altLang="zh-CN" sz="1800" b="0" dirty="0">
                <a:latin typeface="Calibri" panose="020F0502020204030204" pitchFamily="34" charset="0"/>
                <a:cs typeface="Calibri" panose="020F0502020204030204" pitchFamily="34" charset="0"/>
              </a:rPr>
              <a:t>Similar</a:t>
            </a:r>
            <a:r>
              <a:rPr lang="zh-CN" altLang="en-US" sz="1800" b="0"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as</a:t>
            </a:r>
            <a:r>
              <a:rPr lang="zh-CN" altLang="en-US" sz="1800" b="0" dirty="0">
                <a:latin typeface="Calibri" panose="020F0502020204030204" pitchFamily="34" charset="0"/>
                <a:cs typeface="Calibri" panose="020F0502020204030204" pitchFamily="34" charset="0"/>
              </a:rPr>
              <a:t> </a:t>
            </a:r>
            <a:r>
              <a:rPr lang="en-US" altLang="zh-CN" sz="1800" b="0" dirty="0">
                <a:latin typeface="Calibri" panose="020F0502020204030204" pitchFamily="34" charset="0"/>
                <a:cs typeface="Calibri" panose="020F0502020204030204" pitchFamily="34" charset="0"/>
              </a:rPr>
              <a:t>last</a:t>
            </a:r>
            <a:r>
              <a:rPr lang="zh-CN" altLang="en-US" sz="1800" b="0" dirty="0">
                <a:latin typeface="Calibri" panose="020F0502020204030204" pitchFamily="34" charset="0"/>
                <a:cs typeface="Calibri" panose="020F0502020204030204" pitchFamily="34" charset="0"/>
              </a:rPr>
              <a:t> </a:t>
            </a:r>
            <a:r>
              <a:rPr lang="en-US" altLang="zh-CN" sz="1800" b="0" dirty="0">
                <a:latin typeface="Calibri" panose="020F0502020204030204" pitchFamily="34" charset="0"/>
                <a:cs typeface="Calibri" panose="020F0502020204030204" pitchFamily="34" charset="0"/>
              </a:rPr>
              <a:t>season ? </a:t>
            </a:r>
            <a:r>
              <a:rPr lang="en-US" altLang="zh-CN" b="1" dirty="0">
                <a:latin typeface="Calibri" panose="020F0502020204030204" pitchFamily="34" charset="0"/>
                <a:cs typeface="Calibri" panose="020F0502020204030204" pitchFamily="34" charset="0"/>
              </a:rPr>
              <a:t>Tanzania + Mozambique ? </a:t>
            </a:r>
            <a:r>
              <a:rPr lang="en-US" altLang="zh-CN" sz="1800" b="0" dirty="0">
                <a:latin typeface="Calibri" panose="020F0502020204030204" pitchFamily="34" charset="0"/>
                <a:cs typeface="Calibri" panose="020F0502020204030204" pitchFamily="34" charset="0"/>
              </a:rPr>
              <a:t> </a:t>
            </a:r>
          </a:p>
        </p:txBody>
      </p:sp>
      <p:pic>
        <p:nvPicPr>
          <p:cNvPr id="31" name="Picture 30">
            <a:extLst>
              <a:ext uri="{FF2B5EF4-FFF2-40B4-BE49-F238E27FC236}">
                <a16:creationId xmlns:a16="http://schemas.microsoft.com/office/drawing/2014/main" id="{D74360A9-99E0-4CDA-AE40-EDCB8A2E08B6}"/>
              </a:ext>
            </a:extLst>
          </p:cNvPr>
          <p:cNvPicPr>
            <a:picLocks noChangeAspect="1"/>
          </p:cNvPicPr>
          <p:nvPr/>
        </p:nvPicPr>
        <p:blipFill rotWithShape="1">
          <a:blip r:embed="rId13"/>
          <a:srcRect l="33358" t="61697" r="34739" b="19388"/>
          <a:stretch/>
        </p:blipFill>
        <p:spPr>
          <a:xfrm>
            <a:off x="148301" y="6077939"/>
            <a:ext cx="2030508" cy="676836"/>
          </a:xfrm>
          <a:prstGeom prst="rect">
            <a:avLst/>
          </a:prstGeom>
        </p:spPr>
      </p:pic>
    </p:spTree>
    <p:extLst>
      <p:ext uri="{BB962C8B-B14F-4D97-AF65-F5344CB8AC3E}">
        <p14:creationId xmlns:p14="http://schemas.microsoft.com/office/powerpoint/2010/main" val="338603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18CA2B-E00D-4A33-8143-EFDF4A7C3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712" y="485087"/>
            <a:ext cx="1688122" cy="514877"/>
          </a:xfrm>
          <a:prstGeom prst="rect">
            <a:avLst/>
          </a:prstGeom>
        </p:spPr>
      </p:pic>
      <p:sp>
        <p:nvSpPr>
          <p:cNvPr id="7" name="TextBox 6">
            <a:extLst>
              <a:ext uri="{FF2B5EF4-FFF2-40B4-BE49-F238E27FC236}">
                <a16:creationId xmlns:a16="http://schemas.microsoft.com/office/drawing/2014/main" id="{43660CE2-2EF2-408F-81A9-A49E89679AFE}"/>
              </a:ext>
            </a:extLst>
          </p:cNvPr>
          <p:cNvSpPr txBox="1"/>
          <p:nvPr/>
        </p:nvSpPr>
        <p:spPr>
          <a:xfrm>
            <a:off x="859807" y="522910"/>
            <a:ext cx="3384648" cy="707886"/>
          </a:xfrm>
          <a:prstGeom prst="rect">
            <a:avLst/>
          </a:prstGeom>
          <a:solidFill>
            <a:schemeClr val="bg1">
              <a:lumMod val="95000"/>
            </a:schemeClr>
          </a:solidFill>
        </p:spPr>
        <p:txBody>
          <a:bodyPr wrap="square" rtlCol="0">
            <a:spAutoFit/>
          </a:bodyPr>
          <a:lstStyle/>
          <a:p>
            <a:r>
              <a:rPr lang="en-US" sz="4000" dirty="0">
                <a:solidFill>
                  <a:schemeClr val="tx1">
                    <a:lumMod val="65000"/>
                    <a:lumOff val="35000"/>
                  </a:schemeClr>
                </a:solidFill>
                <a:latin typeface="Impact" panose="020B0806030902050204" pitchFamily="34" charset="0"/>
              </a:rPr>
              <a:t>Price trend </a:t>
            </a:r>
            <a:endParaRPr lang="en-HK" sz="4000" dirty="0">
              <a:solidFill>
                <a:schemeClr val="tx1">
                  <a:lumMod val="65000"/>
                  <a:lumOff val="35000"/>
                </a:schemeClr>
              </a:solidFill>
              <a:latin typeface="Impact" panose="020B0806030902050204" pitchFamily="34" charset="0"/>
            </a:endParaRPr>
          </a:p>
        </p:txBody>
      </p:sp>
      <p:pic>
        <p:nvPicPr>
          <p:cNvPr id="8" name="Graphic 7" descr="Statistics with solid fill">
            <a:extLst>
              <a:ext uri="{FF2B5EF4-FFF2-40B4-BE49-F238E27FC236}">
                <a16:creationId xmlns:a16="http://schemas.microsoft.com/office/drawing/2014/main" id="{87BF2969-DF6F-4116-8473-916E88B4B4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2273" y="374383"/>
            <a:ext cx="914400" cy="914400"/>
          </a:xfrm>
          <a:prstGeom prst="rect">
            <a:avLst/>
          </a:prstGeom>
        </p:spPr>
      </p:pic>
      <p:pic>
        <p:nvPicPr>
          <p:cNvPr id="12" name="Picture 11">
            <a:extLst>
              <a:ext uri="{FF2B5EF4-FFF2-40B4-BE49-F238E27FC236}">
                <a16:creationId xmlns:a16="http://schemas.microsoft.com/office/drawing/2014/main" id="{C633D43E-A7CC-4978-B512-047354277328}"/>
              </a:ext>
            </a:extLst>
          </p:cNvPr>
          <p:cNvPicPr>
            <a:picLocks noChangeAspect="1"/>
          </p:cNvPicPr>
          <p:nvPr/>
        </p:nvPicPr>
        <p:blipFill rotWithShape="1">
          <a:blip r:embed="rId5"/>
          <a:srcRect l="33358" t="61697" r="34739" b="19388"/>
          <a:stretch/>
        </p:blipFill>
        <p:spPr>
          <a:xfrm>
            <a:off x="175596" y="5996672"/>
            <a:ext cx="2030508" cy="676836"/>
          </a:xfrm>
          <a:prstGeom prst="rect">
            <a:avLst/>
          </a:prstGeom>
        </p:spPr>
      </p:pic>
      <p:sp>
        <p:nvSpPr>
          <p:cNvPr id="13" name="TextBox 12">
            <a:extLst>
              <a:ext uri="{FF2B5EF4-FFF2-40B4-BE49-F238E27FC236}">
                <a16:creationId xmlns:a16="http://schemas.microsoft.com/office/drawing/2014/main" id="{FA49A8FC-36F0-479D-9E76-E80B1869BE18}"/>
              </a:ext>
            </a:extLst>
          </p:cNvPr>
          <p:cNvSpPr txBox="1"/>
          <p:nvPr/>
        </p:nvSpPr>
        <p:spPr>
          <a:xfrm>
            <a:off x="8538751" y="2905226"/>
            <a:ext cx="2347415" cy="369332"/>
          </a:xfrm>
          <a:prstGeom prst="rect">
            <a:avLst/>
          </a:prstGeom>
          <a:solidFill>
            <a:schemeClr val="accent2">
              <a:lumMod val="40000"/>
              <a:lumOff val="60000"/>
            </a:schemeClr>
          </a:solidFill>
        </p:spPr>
        <p:txBody>
          <a:bodyPr wrap="square">
            <a:spAutoFit/>
          </a:bodyPr>
          <a:lstStyle/>
          <a:p>
            <a:pPr marL="0" lvl="1" defTabSz="989013">
              <a:spcBef>
                <a:spcPct val="20000"/>
              </a:spcBef>
              <a:defRPr/>
            </a:pPr>
            <a:r>
              <a:rPr lang="en-US" altLang="zh-CN" b="1" dirty="0">
                <a:latin typeface="Calibri" panose="020F0502020204030204" pitchFamily="34" charset="0"/>
                <a:cs typeface="Calibri" panose="020F0502020204030204" pitchFamily="34" charset="0"/>
              </a:rPr>
              <a:t>^Price affecting events:</a:t>
            </a:r>
            <a:endParaRPr lang="en-US" altLang="en-US" b="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A2BCF7F-C3C1-43D7-9F18-CA8FB2065359}"/>
              </a:ext>
            </a:extLst>
          </p:cNvPr>
          <p:cNvSpPr txBox="1"/>
          <p:nvPr/>
        </p:nvSpPr>
        <p:spPr>
          <a:xfrm>
            <a:off x="7852748" y="3450147"/>
            <a:ext cx="3841412" cy="369332"/>
          </a:xfrm>
          <a:prstGeom prst="rect">
            <a:avLst/>
          </a:prstGeom>
          <a:solidFill>
            <a:schemeClr val="bg1">
              <a:lumMod val="95000"/>
            </a:schemeClr>
          </a:solidFill>
        </p:spPr>
        <p:txBody>
          <a:bodyPr wrap="square">
            <a:spAutoFit/>
          </a:bodyPr>
          <a:lstStyle/>
          <a:p>
            <a:pPr marL="285750" lvl="1" indent="-285750" defTabSz="989013">
              <a:spcBef>
                <a:spcPct val="20000"/>
              </a:spcBef>
              <a:buFont typeface="Arial" panose="020B0604020202020204" pitchFamily="34" charset="0"/>
              <a:buChar char="•"/>
              <a:defRPr/>
            </a:pPr>
            <a:r>
              <a:rPr lang="en-US" altLang="zh-CN" b="1" dirty="0">
                <a:solidFill>
                  <a:schemeClr val="tx1">
                    <a:lumMod val="65000"/>
                    <a:lumOff val="35000"/>
                  </a:schemeClr>
                </a:solidFill>
                <a:latin typeface="Calibri" panose="020F0502020204030204" pitchFamily="34" charset="0"/>
                <a:cs typeface="Calibri" panose="020F0502020204030204" pitchFamily="34" charset="0"/>
              </a:rPr>
              <a:t>Reduction is China’s domestic crop </a:t>
            </a:r>
            <a:endParaRPr lang="en-US" altLang="en-US" b="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3F55360-B1A6-4BF7-ABA0-49FED2E5A504}"/>
              </a:ext>
            </a:extLst>
          </p:cNvPr>
          <p:cNvSpPr txBox="1"/>
          <p:nvPr/>
        </p:nvSpPr>
        <p:spPr>
          <a:xfrm>
            <a:off x="7877547" y="5102337"/>
            <a:ext cx="3669822" cy="369332"/>
          </a:xfrm>
          <a:prstGeom prst="rect">
            <a:avLst/>
          </a:prstGeom>
          <a:solidFill>
            <a:schemeClr val="bg1">
              <a:lumMod val="95000"/>
            </a:schemeClr>
          </a:solidFill>
        </p:spPr>
        <p:txBody>
          <a:bodyPr wrap="square">
            <a:spAutoFit/>
          </a:bodyPr>
          <a:lstStyle/>
          <a:p>
            <a:pPr marL="285750" lvl="1" indent="-285750" defTabSz="989013">
              <a:spcBef>
                <a:spcPct val="20000"/>
              </a:spcBef>
              <a:buFont typeface="Arial" panose="020B0604020202020204" pitchFamily="34" charset="0"/>
              <a:buChar char="•"/>
              <a:defRPr/>
            </a:pPr>
            <a:r>
              <a:rPr lang="en-US" altLang="zh-CN" b="1" dirty="0">
                <a:solidFill>
                  <a:schemeClr val="tx1">
                    <a:lumMod val="65000"/>
                    <a:lumOff val="35000"/>
                  </a:schemeClr>
                </a:solidFill>
                <a:latin typeface="Calibri" panose="020F0502020204030204" pitchFamily="34" charset="0"/>
                <a:cs typeface="Calibri" panose="020F0502020204030204" pitchFamily="34" charset="0"/>
              </a:rPr>
              <a:t>China - Myanmar border closure</a:t>
            </a:r>
            <a:endParaRPr lang="en-US" altLang="en-US" b="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75FA24D-52F4-4C98-9B28-2763C79CF40B}"/>
              </a:ext>
            </a:extLst>
          </p:cNvPr>
          <p:cNvSpPr txBox="1"/>
          <p:nvPr/>
        </p:nvSpPr>
        <p:spPr>
          <a:xfrm>
            <a:off x="7852748" y="3989982"/>
            <a:ext cx="3841413" cy="369332"/>
          </a:xfrm>
          <a:prstGeom prst="rect">
            <a:avLst/>
          </a:prstGeom>
          <a:solidFill>
            <a:schemeClr val="bg1">
              <a:lumMod val="95000"/>
            </a:schemeClr>
          </a:solidFill>
        </p:spPr>
        <p:txBody>
          <a:bodyPr wrap="square">
            <a:spAutoFit/>
          </a:bodyPr>
          <a:lstStyle/>
          <a:p>
            <a:pPr marL="285750" lvl="1" indent="-285750" defTabSz="989013">
              <a:spcBef>
                <a:spcPct val="20000"/>
              </a:spcBef>
              <a:buFont typeface="Arial" panose="020B0604020202020204" pitchFamily="34" charset="0"/>
              <a:buChar char="•"/>
              <a:defRPr/>
            </a:pPr>
            <a:r>
              <a:rPr lang="en-US" altLang="zh-CN" b="1" dirty="0">
                <a:solidFill>
                  <a:schemeClr val="tx1">
                    <a:lumMod val="65000"/>
                    <a:lumOff val="35000"/>
                  </a:schemeClr>
                </a:solidFill>
                <a:latin typeface="Calibri" panose="020F0502020204030204" pitchFamily="34" charset="0"/>
                <a:cs typeface="Calibri" panose="020F0502020204030204" pitchFamily="34" charset="0"/>
              </a:rPr>
              <a:t>Tn &amp; MQ – Crop delays &amp; reduction </a:t>
            </a:r>
            <a:endParaRPr lang="en-US" altLang="en-US" b="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994A48FF-0348-4B6C-BDDA-93A913191496}"/>
              </a:ext>
            </a:extLst>
          </p:cNvPr>
          <p:cNvSpPr txBox="1"/>
          <p:nvPr/>
        </p:nvSpPr>
        <p:spPr>
          <a:xfrm>
            <a:off x="7852747" y="4493315"/>
            <a:ext cx="3841413" cy="369332"/>
          </a:xfrm>
          <a:prstGeom prst="rect">
            <a:avLst/>
          </a:prstGeom>
          <a:solidFill>
            <a:schemeClr val="bg1">
              <a:lumMod val="95000"/>
            </a:schemeClr>
          </a:solidFill>
        </p:spPr>
        <p:txBody>
          <a:bodyPr wrap="square">
            <a:spAutoFit/>
          </a:bodyPr>
          <a:lstStyle/>
          <a:p>
            <a:pPr marL="285750" lvl="1" indent="-285750" defTabSz="989013">
              <a:spcBef>
                <a:spcPct val="20000"/>
              </a:spcBef>
              <a:buFont typeface="Arial" panose="020B0604020202020204" pitchFamily="34" charset="0"/>
              <a:buChar char="•"/>
              <a:defRPr/>
            </a:pPr>
            <a:r>
              <a:rPr lang="en-US" altLang="zh-CN" b="1" dirty="0">
                <a:solidFill>
                  <a:schemeClr val="tx1">
                    <a:lumMod val="65000"/>
                    <a:lumOff val="35000"/>
                  </a:schemeClr>
                </a:solidFill>
                <a:latin typeface="Calibri" panose="020F0502020204030204" pitchFamily="34" charset="0"/>
                <a:cs typeface="Calibri" panose="020F0502020204030204" pitchFamily="34" charset="0"/>
              </a:rPr>
              <a:t>Shipment delays from East Africa </a:t>
            </a:r>
            <a:endParaRPr lang="en-US" altLang="en-US" b="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8" name="Graphic 17" descr="Chat bubble outline">
            <a:extLst>
              <a:ext uri="{FF2B5EF4-FFF2-40B4-BE49-F238E27FC236}">
                <a16:creationId xmlns:a16="http://schemas.microsoft.com/office/drawing/2014/main" id="{99E12817-C4FA-4C9C-A3BF-81C3209975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9232" y="2764839"/>
            <a:ext cx="681195" cy="681195"/>
          </a:xfrm>
          <a:prstGeom prst="rect">
            <a:avLst/>
          </a:prstGeom>
        </p:spPr>
      </p:pic>
      <p:pic>
        <p:nvPicPr>
          <p:cNvPr id="3" name="Picture 2">
            <a:extLst>
              <a:ext uri="{FF2B5EF4-FFF2-40B4-BE49-F238E27FC236}">
                <a16:creationId xmlns:a16="http://schemas.microsoft.com/office/drawing/2014/main" id="{50391E70-78F7-49CF-839C-1FC329EC9E5B}"/>
              </a:ext>
            </a:extLst>
          </p:cNvPr>
          <p:cNvPicPr>
            <a:picLocks noChangeAspect="1"/>
          </p:cNvPicPr>
          <p:nvPr/>
        </p:nvPicPr>
        <p:blipFill>
          <a:blip r:embed="rId8"/>
          <a:stretch>
            <a:fillRect/>
          </a:stretch>
        </p:blipFill>
        <p:spPr>
          <a:xfrm>
            <a:off x="331305" y="1903141"/>
            <a:ext cx="7369588" cy="3383862"/>
          </a:xfrm>
          <a:prstGeom prst="rect">
            <a:avLst/>
          </a:prstGeom>
        </p:spPr>
      </p:pic>
      <p:pic>
        <p:nvPicPr>
          <p:cNvPr id="6" name="Picture 5">
            <a:extLst>
              <a:ext uri="{FF2B5EF4-FFF2-40B4-BE49-F238E27FC236}">
                <a16:creationId xmlns:a16="http://schemas.microsoft.com/office/drawing/2014/main" id="{39DE6351-3EDC-4BA3-B56C-47AC06954DA7}"/>
              </a:ext>
            </a:extLst>
          </p:cNvPr>
          <p:cNvPicPr>
            <a:picLocks noChangeAspect="1"/>
          </p:cNvPicPr>
          <p:nvPr/>
        </p:nvPicPr>
        <p:blipFill>
          <a:blip r:embed="rId9"/>
          <a:stretch>
            <a:fillRect/>
          </a:stretch>
        </p:blipFill>
        <p:spPr>
          <a:xfrm>
            <a:off x="5043432" y="374383"/>
            <a:ext cx="4578167" cy="2217262"/>
          </a:xfrm>
          <a:prstGeom prst="rect">
            <a:avLst/>
          </a:prstGeom>
        </p:spPr>
      </p:pic>
      <p:sp>
        <p:nvSpPr>
          <p:cNvPr id="19" name="TextBox 18">
            <a:extLst>
              <a:ext uri="{FF2B5EF4-FFF2-40B4-BE49-F238E27FC236}">
                <a16:creationId xmlns:a16="http://schemas.microsoft.com/office/drawing/2014/main" id="{D23DD328-A14F-4ADB-B73D-48C81B4A72A6}"/>
              </a:ext>
            </a:extLst>
          </p:cNvPr>
          <p:cNvSpPr txBox="1"/>
          <p:nvPr/>
        </p:nvSpPr>
        <p:spPr>
          <a:xfrm rot="19606445">
            <a:off x="7494698" y="431838"/>
            <a:ext cx="1762539" cy="276999"/>
          </a:xfrm>
          <a:prstGeom prst="rect">
            <a:avLst/>
          </a:prstGeom>
          <a:noFill/>
        </p:spPr>
        <p:txBody>
          <a:bodyPr wrap="square">
            <a:spAutoFit/>
          </a:bodyPr>
          <a:lstStyle/>
          <a:p>
            <a:r>
              <a:rPr lang="en-HK" sz="1200" b="0" i="0" u="none" strike="noStrike" baseline="0" dirty="0">
                <a:solidFill>
                  <a:srgbClr val="C00000"/>
                </a:solidFill>
                <a:latin typeface="ArialMT"/>
              </a:rPr>
              <a:t>June 30</a:t>
            </a:r>
            <a:r>
              <a:rPr lang="en-HK" sz="1200" b="0" i="0" u="none" strike="noStrike" baseline="0" dirty="0">
                <a:solidFill>
                  <a:srgbClr val="C00000"/>
                </a:solidFill>
                <a:latin typeface="SimSun" panose="02010600030101010101" pitchFamily="2" charset="-122"/>
              </a:rPr>
              <a:t>，</a:t>
            </a:r>
            <a:r>
              <a:rPr lang="en-HK" sz="1200" b="0" i="0" u="none" strike="noStrike" baseline="0" dirty="0">
                <a:solidFill>
                  <a:srgbClr val="C00000"/>
                </a:solidFill>
                <a:latin typeface="ArialMT"/>
              </a:rPr>
              <a:t>2021</a:t>
            </a:r>
            <a:endParaRPr lang="en-HK" sz="1200" dirty="0">
              <a:solidFill>
                <a:srgbClr val="C00000"/>
              </a:solidFill>
            </a:endParaRPr>
          </a:p>
        </p:txBody>
      </p:sp>
      <p:sp>
        <p:nvSpPr>
          <p:cNvPr id="20" name="Rectangle: Rounded Corners 19">
            <a:extLst>
              <a:ext uri="{FF2B5EF4-FFF2-40B4-BE49-F238E27FC236}">
                <a16:creationId xmlns:a16="http://schemas.microsoft.com/office/drawing/2014/main" id="{274192B6-37F7-4753-9668-FF17D23855C2}"/>
              </a:ext>
            </a:extLst>
          </p:cNvPr>
          <p:cNvSpPr/>
          <p:nvPr/>
        </p:nvSpPr>
        <p:spPr>
          <a:xfrm>
            <a:off x="6626087" y="2764839"/>
            <a:ext cx="936794" cy="879509"/>
          </a:xfrm>
          <a:prstGeom prst="roundRect">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HK">
              <a:ln>
                <a:solidFill>
                  <a:srgbClr val="C00000"/>
                </a:solidFill>
              </a:ln>
            </a:endParaRPr>
          </a:p>
        </p:txBody>
      </p:sp>
    </p:spTree>
    <p:extLst>
      <p:ext uri="{BB962C8B-B14F-4D97-AF65-F5344CB8AC3E}">
        <p14:creationId xmlns:p14="http://schemas.microsoft.com/office/powerpoint/2010/main" val="193009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18CA2B-E00D-4A33-8143-EFDF4A7C3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712" y="485087"/>
            <a:ext cx="1688122" cy="514877"/>
          </a:xfrm>
          <a:prstGeom prst="rect">
            <a:avLst/>
          </a:prstGeom>
        </p:spPr>
      </p:pic>
      <p:sp>
        <p:nvSpPr>
          <p:cNvPr id="7" name="TextBox 6">
            <a:extLst>
              <a:ext uri="{FF2B5EF4-FFF2-40B4-BE49-F238E27FC236}">
                <a16:creationId xmlns:a16="http://schemas.microsoft.com/office/drawing/2014/main" id="{7947A07B-4E68-4456-8062-1EBE39268EE5}"/>
              </a:ext>
            </a:extLst>
          </p:cNvPr>
          <p:cNvSpPr txBox="1"/>
          <p:nvPr/>
        </p:nvSpPr>
        <p:spPr>
          <a:xfrm>
            <a:off x="1121366" y="607093"/>
            <a:ext cx="3971501" cy="707886"/>
          </a:xfrm>
          <a:prstGeom prst="rect">
            <a:avLst/>
          </a:prstGeom>
          <a:solidFill>
            <a:schemeClr val="bg1">
              <a:lumMod val="95000"/>
            </a:schemeClr>
          </a:solidFill>
        </p:spPr>
        <p:txBody>
          <a:bodyPr wrap="square" rtlCol="0">
            <a:spAutoFit/>
          </a:bodyPr>
          <a:lstStyle/>
          <a:p>
            <a:r>
              <a:rPr lang="en-US" sz="4000" dirty="0">
                <a:solidFill>
                  <a:schemeClr val="tx1">
                    <a:lumMod val="65000"/>
                    <a:lumOff val="35000"/>
                  </a:schemeClr>
                </a:solidFill>
                <a:latin typeface="Impact" panose="020B0806030902050204" pitchFamily="34" charset="0"/>
              </a:rPr>
              <a:t>China port stock</a:t>
            </a:r>
            <a:endParaRPr lang="en-HK" sz="4000" dirty="0">
              <a:solidFill>
                <a:schemeClr val="tx1">
                  <a:lumMod val="65000"/>
                  <a:lumOff val="35000"/>
                </a:schemeClr>
              </a:solidFill>
              <a:latin typeface="Impact" panose="020B0806030902050204" pitchFamily="34" charset="0"/>
            </a:endParaRPr>
          </a:p>
        </p:txBody>
      </p:sp>
      <p:pic>
        <p:nvPicPr>
          <p:cNvPr id="2050" name="Picture 2" descr="Flag of China - Flag of the People's Republic of China - Round">
            <a:extLst>
              <a:ext uri="{FF2B5EF4-FFF2-40B4-BE49-F238E27FC236}">
                <a16:creationId xmlns:a16="http://schemas.microsoft.com/office/drawing/2014/main" id="{37AD36B9-A208-48CB-83D0-F0A5CF938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996" y="593724"/>
            <a:ext cx="785741" cy="78574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5">
            <a:extLst>
              <a:ext uri="{FF2B5EF4-FFF2-40B4-BE49-F238E27FC236}">
                <a16:creationId xmlns:a16="http://schemas.microsoft.com/office/drawing/2014/main" id="{80DF30AA-AD1B-4940-A898-F10A6CBA1060}"/>
              </a:ext>
            </a:extLst>
          </p:cNvPr>
          <p:cNvSpPr/>
          <p:nvPr/>
        </p:nvSpPr>
        <p:spPr>
          <a:xfrm>
            <a:off x="2275826" y="5699714"/>
            <a:ext cx="9545008" cy="861774"/>
          </a:xfrm>
          <a:prstGeom prst="rect">
            <a:avLst/>
          </a:prstGeom>
          <a:solidFill>
            <a:schemeClr val="bg1">
              <a:lumMod val="95000"/>
            </a:schemeClr>
          </a:solidFill>
        </p:spPr>
        <p:txBody>
          <a:bodyPr wrap="square">
            <a:spAutoFit/>
          </a:bodyPr>
          <a:lstStyle/>
          <a:p>
            <a:pPr marL="285750" lvl="0" indent="-285750" eaLnBrk="1" fontAlgn="auto" hangingPunct="1">
              <a:spcBef>
                <a:spcPts val="0"/>
              </a:spcBef>
              <a:spcAft>
                <a:spcPts val="0"/>
              </a:spcAft>
              <a:buClr>
                <a:srgbClr val="0C0C0C"/>
              </a:buClr>
              <a:buFont typeface="Arial" panose="020B0604020202020204" pitchFamily="34" charset="0"/>
              <a:buChar char="•"/>
            </a:pPr>
            <a:r>
              <a:rPr lang="en-US" altLang="zh-CN" sz="1600" b="0" dirty="0">
                <a:solidFill>
                  <a:prstClr val="black">
                    <a:lumMod val="65000"/>
                    <a:lumOff val="35000"/>
                  </a:prstClr>
                </a:solidFill>
                <a:latin typeface="Calibri" panose="020F0502020204030204" pitchFamily="34" charset="0"/>
                <a:cs typeface="Calibri" panose="020F0502020204030204" pitchFamily="34" charset="0"/>
              </a:rPr>
              <a:t>200,000 MT+  port stock is normal status  in China </a:t>
            </a:r>
          </a:p>
          <a:p>
            <a:pPr marL="285750" lvl="0" indent="-285750" eaLnBrk="1" fontAlgn="auto" hangingPunct="1">
              <a:spcBef>
                <a:spcPts val="0"/>
              </a:spcBef>
              <a:spcAft>
                <a:spcPts val="0"/>
              </a:spcAft>
              <a:buClr>
                <a:srgbClr val="0C0C0C"/>
              </a:buClr>
              <a:buFont typeface="Arial" panose="020B0604020202020204" pitchFamily="34" charset="0"/>
              <a:buChar char="•"/>
            </a:pPr>
            <a:r>
              <a:rPr lang="en-US" altLang="zh-CN" sz="1600" b="0" dirty="0">
                <a:solidFill>
                  <a:prstClr val="black">
                    <a:lumMod val="65000"/>
                    <a:lumOff val="35000"/>
                  </a:prstClr>
                </a:solidFill>
                <a:latin typeface="Calibri" panose="020F0502020204030204" pitchFamily="34" charset="0"/>
                <a:cs typeface="Calibri" panose="020F0502020204030204" pitchFamily="34" charset="0"/>
              </a:rPr>
              <a:t>Qingdao has become biggest sesame warehouse + Super cleaning + </a:t>
            </a:r>
            <a:r>
              <a:rPr lang="en-US" altLang="zh-CN" sz="1600" dirty="0">
                <a:solidFill>
                  <a:prstClr val="black">
                    <a:lumMod val="65000"/>
                    <a:lumOff val="35000"/>
                  </a:prstClr>
                </a:solidFill>
                <a:latin typeface="Calibri" panose="020F0502020204030204" pitchFamily="34" charset="0"/>
                <a:cs typeface="Calibri" panose="020F0502020204030204" pitchFamily="34" charset="0"/>
              </a:rPr>
              <a:t>S</a:t>
            </a:r>
            <a:r>
              <a:rPr lang="en-US" altLang="zh-CN" sz="1600" b="0" dirty="0">
                <a:solidFill>
                  <a:prstClr val="black">
                    <a:lumMod val="65000"/>
                    <a:lumOff val="35000"/>
                  </a:prstClr>
                </a:solidFill>
                <a:latin typeface="Calibri" panose="020F0502020204030204" pitchFamily="34" charset="0"/>
                <a:cs typeface="Calibri" panose="020F0502020204030204" pitchFamily="34" charset="0"/>
              </a:rPr>
              <a:t>ortex concentrate place  in the world   </a:t>
            </a:r>
          </a:p>
          <a:p>
            <a:pPr marL="285750" lvl="0" indent="-285750" eaLnBrk="1" fontAlgn="auto" hangingPunct="1">
              <a:spcBef>
                <a:spcPts val="0"/>
              </a:spcBef>
              <a:spcAft>
                <a:spcPts val="0"/>
              </a:spcAft>
              <a:buClr>
                <a:srgbClr val="0C0C0C"/>
              </a:buClr>
              <a:buFont typeface="Arial" panose="020B0604020202020204" pitchFamily="34" charset="0"/>
              <a:buChar char="•"/>
            </a:pPr>
            <a:r>
              <a:rPr lang="en-US" altLang="zh-CN" sz="1600" b="0" dirty="0">
                <a:solidFill>
                  <a:prstClr val="black">
                    <a:lumMod val="65000"/>
                    <a:lumOff val="35000"/>
                  </a:prstClr>
                </a:solidFill>
                <a:latin typeface="Calibri" panose="020F0502020204030204" pitchFamily="34" charset="0"/>
                <a:cs typeface="Calibri" panose="020F0502020204030204" pitchFamily="34" charset="0"/>
              </a:rPr>
              <a:t>The price change has no consequent relations with  port stock , especially in current 4/5 years </a:t>
            </a:r>
          </a:p>
        </p:txBody>
      </p:sp>
      <p:pic>
        <p:nvPicPr>
          <p:cNvPr id="12" name="Picture 11">
            <a:extLst>
              <a:ext uri="{FF2B5EF4-FFF2-40B4-BE49-F238E27FC236}">
                <a16:creationId xmlns:a16="http://schemas.microsoft.com/office/drawing/2014/main" id="{658351FD-B204-42D4-BFE7-A422A7FC4339}"/>
              </a:ext>
            </a:extLst>
          </p:cNvPr>
          <p:cNvPicPr>
            <a:picLocks noChangeAspect="1"/>
          </p:cNvPicPr>
          <p:nvPr/>
        </p:nvPicPr>
        <p:blipFill rotWithShape="1">
          <a:blip r:embed="rId4"/>
          <a:srcRect l="33358" t="61697" r="34739" b="19388"/>
          <a:stretch/>
        </p:blipFill>
        <p:spPr>
          <a:xfrm>
            <a:off x="175596" y="5996672"/>
            <a:ext cx="2030508" cy="676836"/>
          </a:xfrm>
          <a:prstGeom prst="rect">
            <a:avLst/>
          </a:prstGeom>
        </p:spPr>
      </p:pic>
      <p:pic>
        <p:nvPicPr>
          <p:cNvPr id="3" name="Picture 2">
            <a:extLst>
              <a:ext uri="{FF2B5EF4-FFF2-40B4-BE49-F238E27FC236}">
                <a16:creationId xmlns:a16="http://schemas.microsoft.com/office/drawing/2014/main" id="{FE7C82DC-0532-4F2D-BE90-7A8FA185711E}"/>
              </a:ext>
            </a:extLst>
          </p:cNvPr>
          <p:cNvPicPr>
            <a:picLocks noChangeAspect="1"/>
          </p:cNvPicPr>
          <p:nvPr/>
        </p:nvPicPr>
        <p:blipFill>
          <a:blip r:embed="rId5"/>
          <a:stretch>
            <a:fillRect/>
          </a:stretch>
        </p:blipFill>
        <p:spPr>
          <a:xfrm>
            <a:off x="991262" y="1605371"/>
            <a:ext cx="10495722" cy="3932922"/>
          </a:xfrm>
          <a:prstGeom prst="rect">
            <a:avLst/>
          </a:prstGeom>
        </p:spPr>
      </p:pic>
    </p:spTree>
    <p:extLst>
      <p:ext uri="{BB962C8B-B14F-4D97-AF65-F5344CB8AC3E}">
        <p14:creationId xmlns:p14="http://schemas.microsoft.com/office/powerpoint/2010/main" val="291235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18CA2B-E00D-4A33-8143-EFDF4A7C3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712" y="485087"/>
            <a:ext cx="1688122" cy="514877"/>
          </a:xfrm>
          <a:prstGeom prst="rect">
            <a:avLst/>
          </a:prstGeom>
        </p:spPr>
      </p:pic>
      <p:sp>
        <p:nvSpPr>
          <p:cNvPr id="14" name="TextBox 13">
            <a:extLst>
              <a:ext uri="{FF2B5EF4-FFF2-40B4-BE49-F238E27FC236}">
                <a16:creationId xmlns:a16="http://schemas.microsoft.com/office/drawing/2014/main" id="{618EAF10-14A6-4EC0-9167-EC43C8148DE2}"/>
              </a:ext>
            </a:extLst>
          </p:cNvPr>
          <p:cNvSpPr txBox="1"/>
          <p:nvPr/>
        </p:nvSpPr>
        <p:spPr>
          <a:xfrm>
            <a:off x="859806" y="522910"/>
            <a:ext cx="4735776" cy="707886"/>
          </a:xfrm>
          <a:prstGeom prst="rect">
            <a:avLst/>
          </a:prstGeom>
          <a:solidFill>
            <a:schemeClr val="bg1">
              <a:lumMod val="95000"/>
            </a:schemeClr>
          </a:solidFill>
        </p:spPr>
        <p:txBody>
          <a:bodyPr wrap="square" rtlCol="0">
            <a:spAutoFit/>
          </a:bodyPr>
          <a:lstStyle/>
          <a:p>
            <a:r>
              <a:rPr lang="en-US" sz="4000" dirty="0">
                <a:solidFill>
                  <a:schemeClr val="tx1">
                    <a:lumMod val="65000"/>
                    <a:lumOff val="35000"/>
                  </a:schemeClr>
                </a:solidFill>
                <a:latin typeface="Impact" panose="020B0806030902050204" pitchFamily="34" charset="0"/>
              </a:rPr>
              <a:t>New Season forward </a:t>
            </a:r>
            <a:endParaRPr lang="en-HK" sz="4000" dirty="0">
              <a:solidFill>
                <a:schemeClr val="tx1">
                  <a:lumMod val="65000"/>
                  <a:lumOff val="35000"/>
                </a:schemeClr>
              </a:solidFill>
              <a:latin typeface="Impact" panose="020B0806030902050204" pitchFamily="34" charset="0"/>
            </a:endParaRPr>
          </a:p>
        </p:txBody>
      </p:sp>
      <p:pic>
        <p:nvPicPr>
          <p:cNvPr id="1030" name="Picture 6" descr="Flag of Ethiopia - Round">
            <a:extLst>
              <a:ext uri="{FF2B5EF4-FFF2-40B4-BE49-F238E27FC236}">
                <a16:creationId xmlns:a16="http://schemas.microsoft.com/office/drawing/2014/main" id="{3EEDD45A-7A69-4FB0-BFE5-0E04F9C4B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278" y="4942083"/>
            <a:ext cx="646489" cy="6464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ag of Sudan - Round">
            <a:extLst>
              <a:ext uri="{FF2B5EF4-FFF2-40B4-BE49-F238E27FC236}">
                <a16:creationId xmlns:a16="http://schemas.microsoft.com/office/drawing/2014/main" id="{9A9044AF-022F-436A-A827-E27A4703C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538" y="4062016"/>
            <a:ext cx="594674" cy="59467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4CF4507-A1A5-417B-93C7-03CC6C0AFCF3}"/>
              </a:ext>
            </a:extLst>
          </p:cNvPr>
          <p:cNvSpPr txBox="1"/>
          <p:nvPr/>
        </p:nvSpPr>
        <p:spPr>
          <a:xfrm>
            <a:off x="2578331" y="1512071"/>
            <a:ext cx="4888907" cy="369332"/>
          </a:xfrm>
          <a:prstGeom prst="rect">
            <a:avLst/>
          </a:prstGeom>
          <a:solidFill>
            <a:schemeClr val="bg1">
              <a:lumMod val="95000"/>
            </a:schemeClr>
          </a:solidFill>
        </p:spPr>
        <p:txBody>
          <a:bodyPr wrap="square">
            <a:spAutoFit/>
          </a:bodyPr>
          <a:lstStyle/>
          <a:p>
            <a:r>
              <a:rPr lang="en-US" altLang="zh-CN" b="1" dirty="0"/>
              <a:t>China: </a:t>
            </a:r>
            <a:r>
              <a:rPr lang="en-US" altLang="zh-CN" dirty="0"/>
              <a:t>Total crop reduced 30% + than last season  </a:t>
            </a:r>
          </a:p>
        </p:txBody>
      </p:sp>
      <p:sp>
        <p:nvSpPr>
          <p:cNvPr id="23" name="TextBox 22">
            <a:extLst>
              <a:ext uri="{FF2B5EF4-FFF2-40B4-BE49-F238E27FC236}">
                <a16:creationId xmlns:a16="http://schemas.microsoft.com/office/drawing/2014/main" id="{B85657B4-1B18-4F51-A7D6-53DCBD193AEB}"/>
              </a:ext>
            </a:extLst>
          </p:cNvPr>
          <p:cNvSpPr txBox="1"/>
          <p:nvPr/>
        </p:nvSpPr>
        <p:spPr>
          <a:xfrm>
            <a:off x="2543803" y="2284530"/>
            <a:ext cx="6103558" cy="369332"/>
          </a:xfrm>
          <a:prstGeom prst="rect">
            <a:avLst/>
          </a:prstGeom>
          <a:solidFill>
            <a:schemeClr val="bg1">
              <a:lumMod val="95000"/>
            </a:schemeClr>
          </a:solidFill>
        </p:spPr>
        <p:txBody>
          <a:bodyPr wrap="square">
            <a:spAutoFit/>
          </a:bodyPr>
          <a:lstStyle/>
          <a:p>
            <a:r>
              <a:rPr lang="en-US" altLang="zh-CN" b="1" dirty="0"/>
              <a:t>India:</a:t>
            </a:r>
            <a:r>
              <a:rPr lang="en-US" altLang="zh-CN" dirty="0"/>
              <a:t>   Crop reduced than last year due to rain &amp; less sowing</a:t>
            </a:r>
          </a:p>
        </p:txBody>
      </p:sp>
      <p:sp>
        <p:nvSpPr>
          <p:cNvPr id="24" name="TextBox 23">
            <a:extLst>
              <a:ext uri="{FF2B5EF4-FFF2-40B4-BE49-F238E27FC236}">
                <a16:creationId xmlns:a16="http://schemas.microsoft.com/office/drawing/2014/main" id="{317122DC-F46A-4336-BB06-FFABA5C54226}"/>
              </a:ext>
            </a:extLst>
          </p:cNvPr>
          <p:cNvSpPr txBox="1"/>
          <p:nvPr/>
        </p:nvSpPr>
        <p:spPr>
          <a:xfrm>
            <a:off x="2601040" y="4174687"/>
            <a:ext cx="3523711" cy="369332"/>
          </a:xfrm>
          <a:prstGeom prst="rect">
            <a:avLst/>
          </a:prstGeom>
          <a:solidFill>
            <a:schemeClr val="bg1">
              <a:lumMod val="95000"/>
            </a:schemeClr>
          </a:solidFill>
        </p:spPr>
        <p:txBody>
          <a:bodyPr wrap="square">
            <a:spAutoFit/>
          </a:bodyPr>
          <a:lstStyle/>
          <a:p>
            <a:pPr marL="0" lvl="1" defTabSz="989013">
              <a:spcBef>
                <a:spcPct val="20000"/>
              </a:spcBef>
              <a:defRPr/>
            </a:pPr>
            <a:r>
              <a:rPr lang="en-US" altLang="en-US" sz="1800" b="1" dirty="0">
                <a:latin typeface="Calibri" panose="020F0502020204030204" pitchFamily="34" charset="0"/>
                <a:cs typeface="Calibri" panose="020F0502020204030204" pitchFamily="34" charset="0"/>
              </a:rPr>
              <a:t>Sudan: </a:t>
            </a:r>
            <a:r>
              <a:rPr lang="en-US" altLang="en-US" dirty="0">
                <a:latin typeface="Calibri" panose="020F0502020204030204" pitchFamily="34" charset="0"/>
                <a:cs typeface="Calibri" panose="020F0502020204030204" pitchFamily="34" charset="0"/>
              </a:rPr>
              <a:t>C</a:t>
            </a:r>
            <a:r>
              <a:rPr lang="en-US" altLang="en-US" sz="1800" dirty="0">
                <a:latin typeface="Calibri" panose="020F0502020204030204" pitchFamily="34" charset="0"/>
                <a:cs typeface="Calibri" panose="020F0502020204030204" pitchFamily="34" charset="0"/>
              </a:rPr>
              <a:t>rop reduced around 15%</a:t>
            </a:r>
            <a:endParaRPr lang="en-US" altLang="zh-CN" sz="18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9698603A-B605-470E-ABB9-F585C30B7F6D}"/>
              </a:ext>
            </a:extLst>
          </p:cNvPr>
          <p:cNvSpPr txBox="1"/>
          <p:nvPr/>
        </p:nvSpPr>
        <p:spPr>
          <a:xfrm>
            <a:off x="7253096" y="4572751"/>
            <a:ext cx="4316051" cy="369332"/>
          </a:xfrm>
          <a:prstGeom prst="rect">
            <a:avLst/>
          </a:prstGeom>
          <a:solidFill>
            <a:schemeClr val="bg1">
              <a:lumMod val="95000"/>
            </a:schemeClr>
          </a:solidFill>
        </p:spPr>
        <p:txBody>
          <a:bodyPr wrap="square">
            <a:spAutoFit/>
          </a:bodyPr>
          <a:lstStyle/>
          <a:p>
            <a:pPr marL="0" lvl="1" defTabSz="989013">
              <a:spcBef>
                <a:spcPct val="20000"/>
              </a:spcBef>
              <a:defRPr/>
            </a:pPr>
            <a:r>
              <a:rPr lang="en-US" altLang="zh-CN" sz="1800" b="1" dirty="0">
                <a:latin typeface="Calibri" panose="020F0502020204030204" pitchFamily="34" charset="0"/>
                <a:cs typeface="Calibri" panose="020F0502020204030204" pitchFamily="34" charset="0"/>
              </a:rPr>
              <a:t>Mali</a:t>
            </a:r>
            <a:r>
              <a:rPr lang="en-US" altLang="zh-CN" b="1" dirty="0">
                <a:latin typeface="Calibri" panose="020F0502020204030204" pitchFamily="34" charset="0"/>
                <a:cs typeface="Calibri" panose="020F0502020204030204" pitchFamily="34" charset="0"/>
              </a:rPr>
              <a:t> + </a:t>
            </a:r>
            <a:r>
              <a:rPr lang="en-US" altLang="zh-CN" sz="1800" b="1" dirty="0">
                <a:latin typeface="Calibri" panose="020F0502020204030204" pitchFamily="34" charset="0"/>
                <a:cs typeface="Calibri" panose="020F0502020204030204" pitchFamily="34" charset="0"/>
              </a:rPr>
              <a:t>Togo</a:t>
            </a:r>
            <a:r>
              <a:rPr lang="en-US" altLang="zh-CN" b="1" dirty="0">
                <a:latin typeface="Calibri" panose="020F0502020204030204" pitchFamily="34" charset="0"/>
                <a:cs typeface="Calibri" panose="020F0502020204030204" pitchFamily="34" charset="0"/>
              </a:rPr>
              <a:t> + </a:t>
            </a:r>
            <a:r>
              <a:rPr lang="en-US" altLang="zh-CN" sz="1800" b="1" dirty="0">
                <a:latin typeface="Calibri" panose="020F0502020204030204" pitchFamily="34" charset="0"/>
                <a:cs typeface="Calibri" panose="020F0502020204030204" pitchFamily="34" charset="0"/>
              </a:rPr>
              <a:t>Burkina: </a:t>
            </a:r>
            <a:r>
              <a:rPr lang="en-US" altLang="zh-CN" sz="1800" b="0" dirty="0">
                <a:latin typeface="Calibri" panose="020F0502020204030204" pitchFamily="34" charset="0"/>
                <a:cs typeface="Calibri" panose="020F0502020204030204" pitchFamily="34" charset="0"/>
              </a:rPr>
              <a:t>Similar</a:t>
            </a:r>
            <a:r>
              <a:rPr lang="zh-CN" altLang="en-US" sz="1800" b="0"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as</a:t>
            </a:r>
            <a:r>
              <a:rPr lang="zh-CN" altLang="en-US" sz="1800" b="0" dirty="0">
                <a:latin typeface="Calibri" panose="020F0502020204030204" pitchFamily="34" charset="0"/>
                <a:cs typeface="Calibri" panose="020F0502020204030204" pitchFamily="34" charset="0"/>
              </a:rPr>
              <a:t> </a:t>
            </a:r>
            <a:r>
              <a:rPr lang="en-US" altLang="zh-CN" sz="1800" b="0" dirty="0">
                <a:latin typeface="Calibri" panose="020F0502020204030204" pitchFamily="34" charset="0"/>
                <a:cs typeface="Calibri" panose="020F0502020204030204" pitchFamily="34" charset="0"/>
              </a:rPr>
              <a:t>last</a:t>
            </a:r>
            <a:r>
              <a:rPr lang="zh-CN" altLang="en-US" sz="1800" b="0" dirty="0">
                <a:latin typeface="Calibri" panose="020F0502020204030204" pitchFamily="34" charset="0"/>
                <a:cs typeface="Calibri" panose="020F0502020204030204" pitchFamily="34" charset="0"/>
              </a:rPr>
              <a:t> </a:t>
            </a:r>
            <a:r>
              <a:rPr lang="en-US" altLang="zh-CN" sz="1800" b="0" dirty="0">
                <a:latin typeface="Calibri" panose="020F0502020204030204" pitchFamily="34" charset="0"/>
                <a:cs typeface="Calibri" panose="020F0502020204030204" pitchFamily="34" charset="0"/>
              </a:rPr>
              <a:t>season </a:t>
            </a:r>
          </a:p>
        </p:txBody>
      </p:sp>
      <p:pic>
        <p:nvPicPr>
          <p:cNvPr id="1040" name="Picture 16" descr="Flag of Tanzania - Round">
            <a:extLst>
              <a:ext uri="{FF2B5EF4-FFF2-40B4-BE49-F238E27FC236}">
                <a16:creationId xmlns:a16="http://schemas.microsoft.com/office/drawing/2014/main" id="{0BD552EB-475B-4C08-881D-D3FEC393C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650" y="6057348"/>
            <a:ext cx="543107" cy="54310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lag of Mozambique - Round">
            <a:extLst>
              <a:ext uri="{FF2B5EF4-FFF2-40B4-BE49-F238E27FC236}">
                <a16:creationId xmlns:a16="http://schemas.microsoft.com/office/drawing/2014/main" id="{8792F7FC-64C0-446D-B2BA-83B3873317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6300622" y="6013784"/>
            <a:ext cx="542891" cy="54289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9152116-BD0A-4C9A-BFAE-CA718E661FA7}"/>
              </a:ext>
            </a:extLst>
          </p:cNvPr>
          <p:cNvSpPr txBox="1"/>
          <p:nvPr/>
        </p:nvSpPr>
        <p:spPr>
          <a:xfrm>
            <a:off x="7055378" y="6100564"/>
            <a:ext cx="4717616" cy="369332"/>
          </a:xfrm>
          <a:prstGeom prst="rect">
            <a:avLst/>
          </a:prstGeom>
          <a:solidFill>
            <a:schemeClr val="bg1">
              <a:lumMod val="95000"/>
            </a:schemeClr>
          </a:solidFill>
        </p:spPr>
        <p:txBody>
          <a:bodyPr wrap="square">
            <a:spAutoFit/>
          </a:bodyPr>
          <a:lstStyle/>
          <a:p>
            <a:pPr marL="0" lvl="1" defTabSz="989013">
              <a:spcBef>
                <a:spcPct val="20000"/>
              </a:spcBef>
              <a:defRPr/>
            </a:pPr>
            <a:r>
              <a:rPr lang="en-US" altLang="zh-CN" sz="1800" b="0" dirty="0">
                <a:latin typeface="Calibri" panose="020F0502020204030204" pitchFamily="34" charset="0"/>
                <a:cs typeface="Calibri" panose="020F0502020204030204" pitchFamily="34" charset="0"/>
              </a:rPr>
              <a:t>Similar</a:t>
            </a:r>
            <a:r>
              <a:rPr lang="zh-CN" altLang="en-US" sz="1800" b="0"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as</a:t>
            </a:r>
            <a:r>
              <a:rPr lang="zh-CN" altLang="en-US" sz="1800" b="0" dirty="0">
                <a:latin typeface="Calibri" panose="020F0502020204030204" pitchFamily="34" charset="0"/>
                <a:cs typeface="Calibri" panose="020F0502020204030204" pitchFamily="34" charset="0"/>
              </a:rPr>
              <a:t> </a:t>
            </a:r>
            <a:r>
              <a:rPr lang="en-US" altLang="zh-CN" sz="1800" b="0" dirty="0">
                <a:latin typeface="Calibri" panose="020F0502020204030204" pitchFamily="34" charset="0"/>
                <a:cs typeface="Calibri" panose="020F0502020204030204" pitchFamily="34" charset="0"/>
              </a:rPr>
              <a:t>last</a:t>
            </a:r>
            <a:r>
              <a:rPr lang="zh-CN" altLang="en-US" sz="1800" b="0" dirty="0">
                <a:latin typeface="Calibri" panose="020F0502020204030204" pitchFamily="34" charset="0"/>
                <a:cs typeface="Calibri" panose="020F0502020204030204" pitchFamily="34" charset="0"/>
              </a:rPr>
              <a:t> </a:t>
            </a:r>
            <a:r>
              <a:rPr lang="en-US" altLang="zh-CN" sz="1800" b="0" dirty="0">
                <a:latin typeface="Calibri" panose="020F0502020204030204" pitchFamily="34" charset="0"/>
                <a:cs typeface="Calibri" panose="020F0502020204030204" pitchFamily="34" charset="0"/>
              </a:rPr>
              <a:t>season ? </a:t>
            </a:r>
            <a:r>
              <a:rPr lang="en-US" altLang="zh-CN" b="1" dirty="0">
                <a:latin typeface="Calibri" panose="020F0502020204030204" pitchFamily="34" charset="0"/>
                <a:cs typeface="Calibri" panose="020F0502020204030204" pitchFamily="34" charset="0"/>
              </a:rPr>
              <a:t>Tanzania + Mozambique ? </a:t>
            </a:r>
            <a:r>
              <a:rPr lang="en-US" altLang="zh-CN" sz="1800" b="0" dirty="0">
                <a:latin typeface="Calibri" panose="020F0502020204030204" pitchFamily="34" charset="0"/>
                <a:cs typeface="Calibri" panose="020F0502020204030204" pitchFamily="34" charset="0"/>
              </a:rPr>
              <a:t> </a:t>
            </a:r>
          </a:p>
        </p:txBody>
      </p:sp>
      <p:pic>
        <p:nvPicPr>
          <p:cNvPr id="31" name="Picture 30">
            <a:extLst>
              <a:ext uri="{FF2B5EF4-FFF2-40B4-BE49-F238E27FC236}">
                <a16:creationId xmlns:a16="http://schemas.microsoft.com/office/drawing/2014/main" id="{D74360A9-99E0-4CDA-AE40-EDCB8A2E08B6}"/>
              </a:ext>
            </a:extLst>
          </p:cNvPr>
          <p:cNvPicPr>
            <a:picLocks noChangeAspect="1"/>
          </p:cNvPicPr>
          <p:nvPr/>
        </p:nvPicPr>
        <p:blipFill rotWithShape="1">
          <a:blip r:embed="rId7"/>
          <a:srcRect l="33358" t="61697" r="34739" b="19388"/>
          <a:stretch/>
        </p:blipFill>
        <p:spPr>
          <a:xfrm>
            <a:off x="148301" y="6077939"/>
            <a:ext cx="2030508" cy="676836"/>
          </a:xfrm>
          <a:prstGeom prst="rect">
            <a:avLst/>
          </a:prstGeom>
        </p:spPr>
      </p:pic>
      <p:pic>
        <p:nvPicPr>
          <p:cNvPr id="19" name="Graphic 18" descr="Fast Forward with solid fill">
            <a:extLst>
              <a:ext uri="{FF2B5EF4-FFF2-40B4-BE49-F238E27FC236}">
                <a16:creationId xmlns:a16="http://schemas.microsoft.com/office/drawing/2014/main" id="{2285D82B-B00F-413E-8A61-391CA58FE3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05316" y="437876"/>
            <a:ext cx="914400" cy="914400"/>
          </a:xfrm>
          <a:prstGeom prst="rect">
            <a:avLst/>
          </a:prstGeom>
        </p:spPr>
      </p:pic>
      <p:pic>
        <p:nvPicPr>
          <p:cNvPr id="20" name="Picture 2" descr="Flag of China - Flag of the People's Republic of China - Round">
            <a:extLst>
              <a:ext uri="{FF2B5EF4-FFF2-40B4-BE49-F238E27FC236}">
                <a16:creationId xmlns:a16="http://schemas.microsoft.com/office/drawing/2014/main" id="{92E0D39E-2898-41E6-AAF0-6B63415CA8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0696" y="1362872"/>
            <a:ext cx="594673" cy="5946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lag of India - Round">
            <a:extLst>
              <a:ext uri="{FF2B5EF4-FFF2-40B4-BE49-F238E27FC236}">
                <a16:creationId xmlns:a16="http://schemas.microsoft.com/office/drawing/2014/main" id="{52DD9772-EF57-4E4A-B84B-0FEF40A520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9094" y="2162679"/>
            <a:ext cx="594673" cy="59467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E1AB51F-C2DD-4CF7-8DEA-74766C2C1124}"/>
              </a:ext>
            </a:extLst>
          </p:cNvPr>
          <p:cNvSpPr txBox="1"/>
          <p:nvPr/>
        </p:nvSpPr>
        <p:spPr>
          <a:xfrm>
            <a:off x="2601040" y="5057774"/>
            <a:ext cx="3775226" cy="369332"/>
          </a:xfrm>
          <a:prstGeom prst="rect">
            <a:avLst/>
          </a:prstGeom>
          <a:solidFill>
            <a:schemeClr val="bg1">
              <a:lumMod val="95000"/>
            </a:schemeClr>
          </a:solidFill>
        </p:spPr>
        <p:txBody>
          <a:bodyPr wrap="square">
            <a:spAutoFit/>
          </a:bodyPr>
          <a:lstStyle/>
          <a:p>
            <a:pPr marL="0" lvl="1" defTabSz="989013">
              <a:spcBef>
                <a:spcPct val="20000"/>
              </a:spcBef>
              <a:defRPr/>
            </a:pPr>
            <a:r>
              <a:rPr lang="en-US" altLang="en-US" sz="1800" b="1" dirty="0">
                <a:latin typeface="Calibri" panose="020F0502020204030204" pitchFamily="34" charset="0"/>
                <a:cs typeface="Calibri" panose="020F0502020204030204" pitchFamily="34" charset="0"/>
              </a:rPr>
              <a:t>Ethiopia : </a:t>
            </a:r>
            <a:r>
              <a:rPr lang="en-US" altLang="en-US" dirty="0">
                <a:latin typeface="Calibri" panose="020F0502020204030204" pitchFamily="34" charset="0"/>
                <a:cs typeface="Calibri" panose="020F0502020204030204" pitchFamily="34" charset="0"/>
              </a:rPr>
              <a:t>C</a:t>
            </a:r>
            <a:r>
              <a:rPr lang="en-US" altLang="en-US" sz="1800" dirty="0">
                <a:latin typeface="Calibri" panose="020F0502020204030204" pitchFamily="34" charset="0"/>
                <a:cs typeface="Calibri" panose="020F0502020204030204" pitchFamily="34" charset="0"/>
              </a:rPr>
              <a:t>rop reduced around 30%</a:t>
            </a:r>
            <a:endParaRPr lang="en-US" altLang="zh-CN" sz="1800" dirty="0">
              <a:latin typeface="Calibri" panose="020F0502020204030204" pitchFamily="34" charset="0"/>
              <a:cs typeface="Calibri" panose="020F0502020204030204" pitchFamily="34" charset="0"/>
            </a:endParaRPr>
          </a:p>
        </p:txBody>
      </p:sp>
      <p:pic>
        <p:nvPicPr>
          <p:cNvPr id="28" name="Picture 4" descr="Flag of Nigeria - Round">
            <a:extLst>
              <a:ext uri="{FF2B5EF4-FFF2-40B4-BE49-F238E27FC236}">
                <a16:creationId xmlns:a16="http://schemas.microsoft.com/office/drawing/2014/main" id="{63B83ADA-6412-4051-AB2A-1941440C5A5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0695" y="3114543"/>
            <a:ext cx="594673" cy="5946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ag of Mali - Round">
            <a:extLst>
              <a:ext uri="{FF2B5EF4-FFF2-40B4-BE49-F238E27FC236}">
                <a16:creationId xmlns:a16="http://schemas.microsoft.com/office/drawing/2014/main" id="{555D4290-4D80-4B54-BB0D-D718F87B940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11847" y="5173587"/>
            <a:ext cx="594673" cy="5946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ag of Togo - Flag of the Togolese Republic - Round">
            <a:extLst>
              <a:ext uri="{FF2B5EF4-FFF2-40B4-BE49-F238E27FC236}">
                <a16:creationId xmlns:a16="http://schemas.microsoft.com/office/drawing/2014/main" id="{A2407237-6EFE-4360-B7C8-84772A0B36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18466" y="5173587"/>
            <a:ext cx="594673" cy="5946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lag of Burkina Faso - Round">
            <a:extLst>
              <a:ext uri="{FF2B5EF4-FFF2-40B4-BE49-F238E27FC236}">
                <a16:creationId xmlns:a16="http://schemas.microsoft.com/office/drawing/2014/main" id="{C88ACD2F-0ADA-492A-80E8-3FDF7AEB35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89821" y="5153115"/>
            <a:ext cx="635616" cy="63561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7B26CB4-17D0-4680-AEBE-36F08ADFE0C7}"/>
              </a:ext>
            </a:extLst>
          </p:cNvPr>
          <p:cNvSpPr txBox="1"/>
          <p:nvPr/>
        </p:nvSpPr>
        <p:spPr>
          <a:xfrm>
            <a:off x="2601040" y="3205768"/>
            <a:ext cx="4030216" cy="369332"/>
          </a:xfrm>
          <a:prstGeom prst="rect">
            <a:avLst/>
          </a:prstGeom>
          <a:solidFill>
            <a:schemeClr val="bg1">
              <a:lumMod val="95000"/>
            </a:schemeClr>
          </a:solidFill>
        </p:spPr>
        <p:txBody>
          <a:bodyPr wrap="square">
            <a:spAutoFit/>
          </a:bodyPr>
          <a:lstStyle/>
          <a:p>
            <a:pPr marL="0" lvl="1" defTabSz="989013">
              <a:spcBef>
                <a:spcPct val="20000"/>
              </a:spcBef>
              <a:defRPr/>
            </a:pPr>
            <a:r>
              <a:rPr lang="en-US" altLang="en-US" b="1" dirty="0">
                <a:latin typeface="Calibri" panose="020F0502020204030204" pitchFamily="34" charset="0"/>
                <a:cs typeface="Calibri" panose="020F0502020204030204" pitchFamily="34" charset="0"/>
              </a:rPr>
              <a:t>Nigeria</a:t>
            </a:r>
            <a:r>
              <a:rPr lang="en-US" altLang="en-US" sz="1800" b="1"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C</a:t>
            </a:r>
            <a:r>
              <a:rPr lang="en-US" altLang="en-US" sz="1800" dirty="0">
                <a:latin typeface="Calibri" panose="020F0502020204030204" pitchFamily="34" charset="0"/>
                <a:cs typeface="Calibri" panose="020F0502020204030204" pitchFamily="34" charset="0"/>
              </a:rPr>
              <a:t>rop reduced around </a:t>
            </a:r>
            <a:r>
              <a:rPr lang="en-US" altLang="en-US" dirty="0">
                <a:latin typeface="Calibri" panose="020F0502020204030204" pitchFamily="34" charset="0"/>
                <a:cs typeface="Calibri" panose="020F0502020204030204" pitchFamily="34" charset="0"/>
              </a:rPr>
              <a:t>20</a:t>
            </a:r>
            <a:r>
              <a:rPr lang="en-US" altLang="en-US" sz="1800" dirty="0">
                <a:latin typeface="Calibri" panose="020F0502020204030204" pitchFamily="34" charset="0"/>
                <a:cs typeface="Calibri" panose="020F0502020204030204" pitchFamily="34" charset="0"/>
              </a:rPr>
              <a:t>%</a:t>
            </a:r>
            <a:endParaRPr lang="en-US" altLang="zh-CN"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562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18CA2B-E00D-4A33-8143-EFDF4A7C3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712" y="485087"/>
            <a:ext cx="1688122" cy="514877"/>
          </a:xfrm>
          <a:prstGeom prst="rect">
            <a:avLst/>
          </a:prstGeom>
        </p:spPr>
      </p:pic>
      <p:sp>
        <p:nvSpPr>
          <p:cNvPr id="11" name="TextBox 10">
            <a:extLst>
              <a:ext uri="{FF2B5EF4-FFF2-40B4-BE49-F238E27FC236}">
                <a16:creationId xmlns:a16="http://schemas.microsoft.com/office/drawing/2014/main" id="{C28AE912-6261-4AC4-A17A-06EB232B7209}"/>
              </a:ext>
            </a:extLst>
          </p:cNvPr>
          <p:cNvSpPr txBox="1"/>
          <p:nvPr/>
        </p:nvSpPr>
        <p:spPr>
          <a:xfrm>
            <a:off x="805215" y="247685"/>
            <a:ext cx="3111693" cy="707886"/>
          </a:xfrm>
          <a:prstGeom prst="rect">
            <a:avLst/>
          </a:prstGeom>
          <a:solidFill>
            <a:schemeClr val="bg1">
              <a:lumMod val="95000"/>
            </a:schemeClr>
          </a:solidFill>
        </p:spPr>
        <p:txBody>
          <a:bodyPr wrap="square" rtlCol="0">
            <a:spAutoFit/>
          </a:bodyPr>
          <a:lstStyle/>
          <a:p>
            <a:r>
              <a:rPr lang="en-US" sz="4000" dirty="0">
                <a:solidFill>
                  <a:schemeClr val="tx1">
                    <a:lumMod val="65000"/>
                    <a:lumOff val="35000"/>
                  </a:schemeClr>
                </a:solidFill>
                <a:latin typeface="Impact" panose="020B0806030902050204" pitchFamily="34" charset="0"/>
              </a:rPr>
              <a:t>Our View</a:t>
            </a:r>
            <a:endParaRPr lang="en-HK" sz="4000" dirty="0">
              <a:solidFill>
                <a:schemeClr val="tx1">
                  <a:lumMod val="65000"/>
                  <a:lumOff val="35000"/>
                </a:schemeClr>
              </a:solidFill>
              <a:latin typeface="Impact" panose="020B0806030902050204" pitchFamily="34" charset="0"/>
            </a:endParaRPr>
          </a:p>
        </p:txBody>
      </p:sp>
      <p:pic>
        <p:nvPicPr>
          <p:cNvPr id="17" name="Graphic 16" descr="Telescope with solid fill">
            <a:extLst>
              <a:ext uri="{FF2B5EF4-FFF2-40B4-BE49-F238E27FC236}">
                <a16:creationId xmlns:a16="http://schemas.microsoft.com/office/drawing/2014/main" id="{C59E9E31-AECC-4BFD-AD48-54F0C3076C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73925" y="89976"/>
            <a:ext cx="914400" cy="914400"/>
          </a:xfrm>
          <a:prstGeom prst="rect">
            <a:avLst/>
          </a:prstGeom>
        </p:spPr>
      </p:pic>
      <p:pic>
        <p:nvPicPr>
          <p:cNvPr id="18" name="Picture 17">
            <a:extLst>
              <a:ext uri="{FF2B5EF4-FFF2-40B4-BE49-F238E27FC236}">
                <a16:creationId xmlns:a16="http://schemas.microsoft.com/office/drawing/2014/main" id="{938120C4-3FF8-48EC-B4D8-2B9E01298580}"/>
              </a:ext>
            </a:extLst>
          </p:cNvPr>
          <p:cNvPicPr>
            <a:picLocks noChangeAspect="1"/>
          </p:cNvPicPr>
          <p:nvPr/>
        </p:nvPicPr>
        <p:blipFill rotWithShape="1">
          <a:blip r:embed="rId5"/>
          <a:srcRect l="33358" t="61697" r="34739" b="19388"/>
          <a:stretch/>
        </p:blipFill>
        <p:spPr>
          <a:xfrm>
            <a:off x="148301" y="6077939"/>
            <a:ext cx="2030508" cy="676836"/>
          </a:xfrm>
          <a:prstGeom prst="rect">
            <a:avLst/>
          </a:prstGeom>
        </p:spPr>
      </p:pic>
      <p:sp>
        <p:nvSpPr>
          <p:cNvPr id="19" name="TextBox 18">
            <a:extLst>
              <a:ext uri="{FF2B5EF4-FFF2-40B4-BE49-F238E27FC236}">
                <a16:creationId xmlns:a16="http://schemas.microsoft.com/office/drawing/2014/main" id="{9A793C7E-B18E-4E48-9C75-518AAE817832}"/>
              </a:ext>
            </a:extLst>
          </p:cNvPr>
          <p:cNvSpPr txBox="1"/>
          <p:nvPr/>
        </p:nvSpPr>
        <p:spPr>
          <a:xfrm>
            <a:off x="1348358" y="1065773"/>
            <a:ext cx="10098993" cy="4801314"/>
          </a:xfrm>
          <a:prstGeom prst="rect">
            <a:avLst/>
          </a:prstGeom>
          <a:noFill/>
        </p:spPr>
        <p:txBody>
          <a:bodyPr wrap="square">
            <a:spAutoFit/>
          </a:bodyPr>
          <a:lstStyle/>
          <a:p>
            <a:pPr marL="0" indent="0" algn="ctr">
              <a:buNone/>
            </a:pPr>
            <a:r>
              <a:rPr lang="en-US" altLang="zh-CN" b="1" dirty="0">
                <a:highlight>
                  <a:srgbClr val="C0C0C0"/>
                </a:highlight>
                <a:latin typeface="Calibri" panose="020F0502020204030204" pitchFamily="34" charset="0"/>
                <a:cs typeface="Calibri" panose="020F0502020204030204" pitchFamily="34" charset="0"/>
              </a:rPr>
              <a:t>Bullish Cues: </a:t>
            </a:r>
          </a:p>
          <a:p>
            <a:pPr marL="0" indent="0">
              <a:buNone/>
            </a:pPr>
            <a:endParaRPr lang="en-US" altLang="zh-CN" b="0" dirty="0">
              <a:latin typeface="Calibri" panose="020F0502020204030204" pitchFamily="34" charset="0"/>
              <a:cs typeface="Calibri" panose="020F0502020204030204" pitchFamily="34" charset="0"/>
            </a:endParaRPr>
          </a:p>
          <a:p>
            <a:pPr marL="342900" indent="-342900">
              <a:buAutoNum type="arabicPeriod"/>
            </a:pPr>
            <a:r>
              <a:rPr lang="en-US" altLang="zh-CN" b="0" dirty="0">
                <a:latin typeface="Calibri" panose="020F0502020204030204" pitchFamily="34" charset="0"/>
                <a:cs typeface="Calibri" panose="020F0502020204030204" pitchFamily="34" charset="0"/>
              </a:rPr>
              <a:t>China; Price driver - consumption have NOT reduced</a:t>
            </a:r>
          </a:p>
          <a:p>
            <a:pPr marL="342900" indent="-342900">
              <a:buAutoNum type="arabicPeriod"/>
            </a:pPr>
            <a:r>
              <a:rPr lang="en-US" altLang="zh-CN" b="0" dirty="0">
                <a:latin typeface="Calibri" panose="020F0502020204030204" pitchFamily="34" charset="0"/>
                <a:cs typeface="Calibri" panose="020F0502020204030204" pitchFamily="34" charset="0"/>
              </a:rPr>
              <a:t>Japan should import more in FY-22 as they have reduced stock in FY-21</a:t>
            </a:r>
          </a:p>
          <a:p>
            <a:pPr marL="342900" indent="-342900">
              <a:buAutoNum type="arabicPeriod"/>
            </a:pPr>
            <a:r>
              <a:rPr lang="en-US" altLang="zh-CN" b="0" dirty="0">
                <a:latin typeface="Calibri" panose="020F0502020204030204" pitchFamily="34" charset="0"/>
                <a:cs typeface="Calibri" panose="020F0502020204030204" pitchFamily="34" charset="0"/>
              </a:rPr>
              <a:t>Indian crop shortage may lead to imports from Africa </a:t>
            </a:r>
          </a:p>
          <a:p>
            <a:pPr marL="342900" indent="-342900">
              <a:buAutoNum type="arabicPeriod"/>
            </a:pPr>
            <a:r>
              <a:rPr lang="en-US" altLang="zh-CN" b="0" dirty="0">
                <a:latin typeface="Calibri" panose="020F0502020204030204" pitchFamily="34" charset="0"/>
                <a:cs typeface="Calibri" panose="020F0502020204030204" pitchFamily="34" charset="0"/>
              </a:rPr>
              <a:t>The world consumption continue back from covid influence . </a:t>
            </a:r>
          </a:p>
          <a:p>
            <a:pPr marL="342900" indent="-342900">
              <a:buAutoNum type="arabicPeriod"/>
            </a:pPr>
            <a:r>
              <a:rPr lang="en-US" altLang="zh-CN" b="0" dirty="0">
                <a:latin typeface="Calibri" panose="020F0502020204030204" pitchFamily="34" charset="0"/>
                <a:cs typeface="Calibri" panose="020F0502020204030204" pitchFamily="34" charset="0"/>
              </a:rPr>
              <a:t>African new crop is less than last season . </a:t>
            </a:r>
          </a:p>
          <a:p>
            <a:pPr marL="342900" indent="-342900">
              <a:buAutoNum type="arabicPeriod"/>
            </a:pPr>
            <a:r>
              <a:rPr lang="en-US" altLang="zh-CN" b="0" dirty="0">
                <a:latin typeface="Calibri" panose="020F0502020204030204" pitchFamily="34" charset="0"/>
                <a:cs typeface="Calibri" panose="020F0502020204030204" pitchFamily="34" charset="0"/>
              </a:rPr>
              <a:t>Supply chain is very weak due to higher sea freight /port issue etc. </a:t>
            </a:r>
          </a:p>
          <a:p>
            <a:pPr marL="342900" indent="-342900">
              <a:buAutoNum type="arabicPeriod"/>
            </a:pPr>
            <a:r>
              <a:rPr lang="en-US" altLang="zh-CN" b="0" dirty="0">
                <a:latin typeface="Calibri" panose="020F0502020204030204" pitchFamily="34" charset="0"/>
                <a:cs typeface="Calibri" panose="020F0502020204030204" pitchFamily="34" charset="0"/>
              </a:rPr>
              <a:t>Shipment delays expected, Sudan port blockage &amp; Equipment shortage</a:t>
            </a:r>
          </a:p>
          <a:p>
            <a:endParaRPr lang="en-US" altLang="zh-CN" b="0" dirty="0">
              <a:latin typeface="Calibri" panose="020F0502020204030204" pitchFamily="34" charset="0"/>
              <a:cs typeface="Calibri" panose="020F0502020204030204" pitchFamily="34" charset="0"/>
            </a:endParaRPr>
          </a:p>
          <a:p>
            <a:pPr marL="0" indent="0" algn="ctr">
              <a:buNone/>
            </a:pPr>
            <a:r>
              <a:rPr lang="en-US" altLang="zh-CN" b="1" dirty="0">
                <a:highlight>
                  <a:srgbClr val="C0C0C0"/>
                </a:highlight>
                <a:latin typeface="Calibri" panose="020F0502020204030204" pitchFamily="34" charset="0"/>
                <a:cs typeface="Calibri" panose="020F0502020204030204" pitchFamily="34" charset="0"/>
              </a:rPr>
              <a:t>Bearish Cues: </a:t>
            </a:r>
          </a:p>
          <a:p>
            <a:pPr marL="0" indent="0">
              <a:buNone/>
            </a:pPr>
            <a:endParaRPr lang="en-US" altLang="zh-CN" b="0" dirty="0">
              <a:latin typeface="Calibri" panose="020F0502020204030204" pitchFamily="34" charset="0"/>
              <a:cs typeface="Calibri" panose="020F0502020204030204" pitchFamily="34" charset="0"/>
            </a:endParaRPr>
          </a:p>
          <a:p>
            <a:pPr marL="342900" indent="-342900">
              <a:buAutoNum type="arabicPeriod"/>
            </a:pPr>
            <a:r>
              <a:rPr lang="en-US" altLang="zh-CN" b="0" dirty="0">
                <a:latin typeface="Calibri" panose="020F0502020204030204" pitchFamily="34" charset="0"/>
                <a:cs typeface="Calibri" panose="020F0502020204030204" pitchFamily="34" charset="0"/>
              </a:rPr>
              <a:t>High stock in China port</a:t>
            </a:r>
            <a:r>
              <a:rPr lang="en-US" altLang="zh-CN" b="0">
                <a:latin typeface="Calibri" panose="020F0502020204030204" pitchFamily="34" charset="0"/>
                <a:cs typeface="Calibri" panose="020F0502020204030204" pitchFamily="34" charset="0"/>
              </a:rPr>
              <a:t>: 200-210   </a:t>
            </a:r>
            <a:r>
              <a:rPr lang="en-US" altLang="zh-CN" b="0" dirty="0">
                <a:latin typeface="Calibri" panose="020F0502020204030204" pitchFamily="34" charset="0"/>
                <a:cs typeface="Calibri" panose="020F0502020204030204" pitchFamily="34" charset="0"/>
              </a:rPr>
              <a:t>KMT</a:t>
            </a:r>
          </a:p>
          <a:p>
            <a:pPr marL="342900" indent="-342900">
              <a:buAutoNum type="arabicPeriod"/>
            </a:pPr>
            <a:r>
              <a:rPr lang="en-US" altLang="zh-CN" dirty="0">
                <a:latin typeface="Calibri" panose="020F0502020204030204" pitchFamily="34" charset="0"/>
                <a:cs typeface="Calibri" panose="020F0502020204030204" pitchFamily="34" charset="0"/>
              </a:rPr>
              <a:t>New waves / new variants could put a cap on demand </a:t>
            </a:r>
          </a:p>
          <a:p>
            <a:pPr marL="342900" indent="-342900">
              <a:buAutoNum type="arabicPeriod"/>
            </a:pPr>
            <a:r>
              <a:rPr lang="en-US" dirty="0">
                <a:latin typeface="Calibri" panose="020F0502020204030204" pitchFamily="34" charset="0"/>
                <a:cs typeface="Calibri" panose="020F0502020204030204" pitchFamily="34" charset="0"/>
              </a:rPr>
              <a:t>Possible Supply pressure: as shipments might not go through &amp; cash constraints could be felt in origins</a:t>
            </a:r>
            <a:endParaRPr lang="en-US" altLang="zh-CN" dirty="0">
              <a:latin typeface="Calibri" panose="020F0502020204030204" pitchFamily="34" charset="0"/>
              <a:cs typeface="Calibri" panose="020F0502020204030204" pitchFamily="34" charset="0"/>
            </a:endParaRPr>
          </a:p>
          <a:p>
            <a:pPr marL="342900" indent="-342900">
              <a:buAutoNum type="arabicPeriod"/>
            </a:pPr>
            <a:r>
              <a:rPr lang="en-US" altLang="zh-CN" b="0" dirty="0">
                <a:latin typeface="Calibri" panose="020F0502020204030204" pitchFamily="34" charset="0"/>
                <a:cs typeface="Calibri" panose="020F0502020204030204" pitchFamily="34" charset="0"/>
              </a:rPr>
              <a:t>Processed sesame market is shrinking after ETO episode, alternate products are gaining space</a:t>
            </a:r>
          </a:p>
          <a:p>
            <a:pPr marL="342900" indent="-342900">
              <a:buAutoNum type="arabicPeriod"/>
            </a:pPr>
            <a:r>
              <a:rPr lang="en-US" altLang="zh-CN" b="0" dirty="0">
                <a:latin typeface="Calibri" panose="020F0502020204030204" pitchFamily="34" charset="0"/>
                <a:cs typeface="Calibri" panose="020F0502020204030204" pitchFamily="34" charset="0"/>
              </a:rPr>
              <a:t>Pakistan’s excess crop and vicinity to China</a:t>
            </a:r>
          </a:p>
        </p:txBody>
      </p:sp>
      <p:sp>
        <p:nvSpPr>
          <p:cNvPr id="20" name="TextBox 19">
            <a:extLst>
              <a:ext uri="{FF2B5EF4-FFF2-40B4-BE49-F238E27FC236}">
                <a16:creationId xmlns:a16="http://schemas.microsoft.com/office/drawing/2014/main" id="{4D77A608-C4E1-4E81-B099-A95029ECB275}"/>
              </a:ext>
            </a:extLst>
          </p:cNvPr>
          <p:cNvSpPr txBox="1"/>
          <p:nvPr/>
        </p:nvSpPr>
        <p:spPr>
          <a:xfrm>
            <a:off x="4589400" y="6324659"/>
            <a:ext cx="6334365" cy="369332"/>
          </a:xfrm>
          <a:prstGeom prst="rect">
            <a:avLst/>
          </a:prstGeom>
          <a:solidFill>
            <a:schemeClr val="bg1">
              <a:lumMod val="85000"/>
            </a:schemeClr>
          </a:solidFill>
        </p:spPr>
        <p:txBody>
          <a:bodyPr wrap="square">
            <a:spAutoFit/>
          </a:bodyPr>
          <a:lstStyle/>
          <a:p>
            <a:r>
              <a:rPr lang="en-US" altLang="zh-CN" b="1" dirty="0">
                <a:latin typeface="Calibri" panose="020F0502020204030204" pitchFamily="34" charset="0"/>
                <a:cs typeface="Calibri" panose="020F0502020204030204" pitchFamily="34" charset="0"/>
              </a:rPr>
              <a:t>Supply to remain little tight, any supply disruption may lead to ….</a:t>
            </a:r>
            <a:endParaRPr lang="en-HK" b="1" dirty="0"/>
          </a:p>
        </p:txBody>
      </p:sp>
      <p:pic>
        <p:nvPicPr>
          <p:cNvPr id="21" name="Graphic 20" descr="Chat bubble outline">
            <a:extLst>
              <a:ext uri="{FF2B5EF4-FFF2-40B4-BE49-F238E27FC236}">
                <a16:creationId xmlns:a16="http://schemas.microsoft.com/office/drawing/2014/main" id="{460519F7-57D1-4097-A157-1B5E46A653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58949" y="6012796"/>
            <a:ext cx="681195" cy="681195"/>
          </a:xfrm>
          <a:prstGeom prst="rect">
            <a:avLst/>
          </a:prstGeom>
        </p:spPr>
      </p:pic>
      <p:sp>
        <p:nvSpPr>
          <p:cNvPr id="22" name="TextBox 21">
            <a:extLst>
              <a:ext uri="{FF2B5EF4-FFF2-40B4-BE49-F238E27FC236}">
                <a16:creationId xmlns:a16="http://schemas.microsoft.com/office/drawing/2014/main" id="{DD5EEDD7-48C7-4F40-A076-7FCD7E41A68C}"/>
              </a:ext>
            </a:extLst>
          </p:cNvPr>
          <p:cNvSpPr txBox="1"/>
          <p:nvPr/>
        </p:nvSpPr>
        <p:spPr>
          <a:xfrm>
            <a:off x="4365255" y="6001494"/>
            <a:ext cx="519019" cy="1015663"/>
          </a:xfrm>
          <a:prstGeom prst="rect">
            <a:avLst/>
          </a:prstGeom>
          <a:noFill/>
        </p:spPr>
        <p:txBody>
          <a:bodyPr wrap="square" rtlCol="0">
            <a:spAutoFit/>
          </a:bodyPr>
          <a:lstStyle/>
          <a:p>
            <a:r>
              <a:rPr lang="en-US" sz="6000" dirty="0">
                <a:solidFill>
                  <a:schemeClr val="tx1">
                    <a:lumMod val="75000"/>
                    <a:lumOff val="25000"/>
                  </a:schemeClr>
                </a:solidFill>
                <a:latin typeface="Impact" panose="020B0806030902050204" pitchFamily="34" charset="0"/>
              </a:rPr>
              <a:t>‘</a:t>
            </a:r>
            <a:endParaRPr lang="en-HK" sz="6000" dirty="0">
              <a:solidFill>
                <a:schemeClr val="tx1">
                  <a:lumMod val="75000"/>
                  <a:lumOff val="25000"/>
                </a:schemeClr>
              </a:solidFill>
              <a:latin typeface="Impact" panose="020B0806030902050204" pitchFamily="34" charset="0"/>
            </a:endParaRPr>
          </a:p>
        </p:txBody>
      </p:sp>
      <p:sp>
        <p:nvSpPr>
          <p:cNvPr id="23" name="TextBox 22">
            <a:extLst>
              <a:ext uri="{FF2B5EF4-FFF2-40B4-BE49-F238E27FC236}">
                <a16:creationId xmlns:a16="http://schemas.microsoft.com/office/drawing/2014/main" id="{9E64544E-7CF8-40B8-9403-F350FE0B4B1D}"/>
              </a:ext>
            </a:extLst>
          </p:cNvPr>
          <p:cNvSpPr txBox="1"/>
          <p:nvPr/>
        </p:nvSpPr>
        <p:spPr>
          <a:xfrm>
            <a:off x="10843642" y="6027680"/>
            <a:ext cx="519019" cy="1015663"/>
          </a:xfrm>
          <a:prstGeom prst="rect">
            <a:avLst/>
          </a:prstGeom>
          <a:noFill/>
        </p:spPr>
        <p:txBody>
          <a:bodyPr wrap="square" rtlCol="0">
            <a:spAutoFit/>
          </a:bodyPr>
          <a:lstStyle/>
          <a:p>
            <a:r>
              <a:rPr lang="en-US" sz="6000" dirty="0">
                <a:solidFill>
                  <a:schemeClr val="tx1">
                    <a:lumMod val="75000"/>
                    <a:lumOff val="25000"/>
                  </a:schemeClr>
                </a:solidFill>
                <a:latin typeface="Impact" panose="020B0806030902050204" pitchFamily="34" charset="0"/>
              </a:rPr>
              <a:t>’</a:t>
            </a:r>
            <a:endParaRPr lang="en-HK" sz="6000" dirty="0">
              <a:solidFill>
                <a:schemeClr val="tx1">
                  <a:lumMod val="75000"/>
                  <a:lumOff val="25000"/>
                </a:schemeClr>
              </a:solidFill>
              <a:latin typeface="Impact" panose="020B0806030902050204" pitchFamily="34" charset="0"/>
            </a:endParaRPr>
          </a:p>
        </p:txBody>
      </p:sp>
      <p:pic>
        <p:nvPicPr>
          <p:cNvPr id="24" name="Graphic 23" descr="Badge Follow with solid fill">
            <a:extLst>
              <a:ext uri="{FF2B5EF4-FFF2-40B4-BE49-F238E27FC236}">
                <a16:creationId xmlns:a16="http://schemas.microsoft.com/office/drawing/2014/main" id="{DF7451DB-BFA3-4D37-965D-4AE8A3D0F1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7529" y="999964"/>
            <a:ext cx="469506" cy="469506"/>
          </a:xfrm>
          <a:prstGeom prst="rect">
            <a:avLst/>
          </a:prstGeom>
        </p:spPr>
      </p:pic>
      <p:pic>
        <p:nvPicPr>
          <p:cNvPr id="26" name="Graphic 25" descr="Badge Unfollow with solid fill">
            <a:extLst>
              <a:ext uri="{FF2B5EF4-FFF2-40B4-BE49-F238E27FC236}">
                <a16:creationId xmlns:a16="http://schemas.microsoft.com/office/drawing/2014/main" id="{9A899154-BFF0-4047-B699-3E451DFA1C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34923" y="3730042"/>
            <a:ext cx="457200" cy="457200"/>
          </a:xfrm>
          <a:prstGeom prst="rect">
            <a:avLst/>
          </a:prstGeom>
        </p:spPr>
      </p:pic>
    </p:spTree>
    <p:extLst>
      <p:ext uri="{BB962C8B-B14F-4D97-AF65-F5344CB8AC3E}">
        <p14:creationId xmlns:p14="http://schemas.microsoft.com/office/powerpoint/2010/main" val="4231994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47555296A316499A99C91737C17556" ma:contentTypeVersion="12" ma:contentTypeDescription="Create a new document." ma:contentTypeScope="" ma:versionID="ef9f3d99535933b5ed0c0def1964eee3">
  <xsd:schema xmlns:xsd="http://www.w3.org/2001/XMLSchema" xmlns:xs="http://www.w3.org/2001/XMLSchema" xmlns:p="http://schemas.microsoft.com/office/2006/metadata/properties" xmlns:ns3="defa9253-ddfd-4178-9808-b3e22e144bde" xmlns:ns4="c1eeb6a0-05cc-44f6-9ab7-a9ab16e9dd5e" targetNamespace="http://schemas.microsoft.com/office/2006/metadata/properties" ma:root="true" ma:fieldsID="c64be893ecb8906d12c36d518eed111b" ns3:_="" ns4:_="">
    <xsd:import namespace="defa9253-ddfd-4178-9808-b3e22e144bde"/>
    <xsd:import namespace="c1eeb6a0-05cc-44f6-9ab7-a9ab16e9dd5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a9253-ddfd-4178-9808-b3e22e144b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eeb6a0-05cc-44f6-9ab7-a9ab16e9dd5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8F3E35-ADC9-40AA-A2E3-AD3B1E2DB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a9253-ddfd-4178-9808-b3e22e144bde"/>
    <ds:schemaRef ds:uri="c1eeb6a0-05cc-44f6-9ab7-a9ab16e9d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A6A934-24AA-4DF0-AE24-64A2CA17CC96}">
  <ds:schemaRefs>
    <ds:schemaRef ds:uri="http://schemas.microsoft.com/sharepoint/v3/contenttype/forms"/>
  </ds:schemaRefs>
</ds:datastoreItem>
</file>

<file path=customXml/itemProps3.xml><?xml version="1.0" encoding="utf-8"?>
<ds:datastoreItem xmlns:ds="http://schemas.openxmlformats.org/officeDocument/2006/customXml" ds:itemID="{5893703B-746D-4AE7-A20C-25A4461FDB4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923</TotalTime>
  <Words>602</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DengXian</vt:lpstr>
      <vt:lpstr>SimSun</vt:lpstr>
      <vt:lpstr>Arial</vt:lpstr>
      <vt:lpstr>ArialMT</vt:lpstr>
      <vt:lpstr>Calibri</vt:lpstr>
      <vt:lpstr>Calibri Light</vt:lpstr>
      <vt:lpstr>Impact</vt:lpstr>
      <vt:lpstr>Office Theme</vt:lpstr>
      <vt:lpstr>S&amp;D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Shailendra Singh Rajput</dc:creator>
  <cp:lastModifiedBy>Sanjeev Sharma</cp:lastModifiedBy>
  <cp:revision>5</cp:revision>
  <dcterms:created xsi:type="dcterms:W3CDTF">2021-05-06T08:52:35Z</dcterms:created>
  <dcterms:modified xsi:type="dcterms:W3CDTF">2021-10-19T03:06:18Z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0x010100A947555296A316499A99C91737C17556</vt:lpwstr>
  </property>
</Properties>
</file>