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83" r:id="rId4"/>
    <p:sldId id="262" r:id="rId5"/>
    <p:sldId id="257" r:id="rId6"/>
    <p:sldId id="280" r:id="rId7"/>
    <p:sldId id="279" r:id="rId8"/>
    <p:sldId id="260" r:id="rId9"/>
    <p:sldId id="261" r:id="rId10"/>
    <p:sldId id="281" r:id="rId11"/>
    <p:sldId id="263" r:id="rId12"/>
    <p:sldId id="264" r:id="rId13"/>
    <p:sldId id="270" r:id="rId14"/>
    <p:sldId id="268" r:id="rId15"/>
    <p:sldId id="284" r:id="rId16"/>
    <p:sldId id="285" r:id="rId17"/>
    <p:sldId id="286" r:id="rId18"/>
    <p:sldId id="288" r:id="rId19"/>
    <p:sldId id="287" r:id="rId20"/>
    <p:sldId id="266" r:id="rId21"/>
    <p:sldId id="26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1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1" d="100"/>
          <a:sy n="111" d="100"/>
        </p:scale>
        <p:origin x="1712" y="20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CC33D-746A-2240-8566-BD52CF5AF74B}" type="doc">
      <dgm:prSet loTypeId="urn:microsoft.com/office/officeart/2005/8/layout/chevron1" loCatId="" qsTypeId="urn:microsoft.com/office/officeart/2005/8/quickstyle/simple1" qsCatId="simple" csTypeId="urn:microsoft.com/office/officeart/2005/8/colors/accent6_5" csCatId="accent6" phldr="1"/>
      <dgm:spPr/>
    </dgm:pt>
    <dgm:pt modelId="{574045C6-D754-E747-BCF5-451E2EA9F985}">
      <dgm:prSet phldrT="[Text]"/>
      <dgm:spPr/>
      <dgm:t>
        <a:bodyPr/>
        <a:lstStyle/>
        <a:p>
          <a:r>
            <a:rPr lang="en-GB" dirty="0"/>
            <a:t>Nodal body for promotion and development of exports</a:t>
          </a:r>
        </a:p>
      </dgm:t>
    </dgm:pt>
    <dgm:pt modelId="{B5F7B565-CBEB-7F48-BA17-B7284F2C340D}" type="parTrans" cxnId="{44B01D70-BF82-6E4F-A89B-885E955765B6}">
      <dgm:prSet/>
      <dgm:spPr/>
      <dgm:t>
        <a:bodyPr/>
        <a:lstStyle/>
        <a:p>
          <a:endParaRPr lang="en-GB"/>
        </a:p>
      </dgm:t>
    </dgm:pt>
    <dgm:pt modelId="{464F9DC8-AB33-E842-906B-85C30C0029AC}" type="sibTrans" cxnId="{44B01D70-BF82-6E4F-A89B-885E955765B6}">
      <dgm:prSet/>
      <dgm:spPr/>
      <dgm:t>
        <a:bodyPr/>
        <a:lstStyle/>
        <a:p>
          <a:endParaRPr lang="en-GB"/>
        </a:p>
      </dgm:t>
    </dgm:pt>
    <dgm:pt modelId="{EB565459-72A2-934E-9989-5B5BE3D8B509}">
      <dgm:prSet phldrT="[Text]"/>
      <dgm:spPr/>
      <dgm:t>
        <a:bodyPr/>
        <a:lstStyle/>
        <a:p>
          <a:r>
            <a:rPr lang="en-GB" dirty="0"/>
            <a:t>Issues Certificate of Export for Sesame seed to EU </a:t>
          </a:r>
        </a:p>
      </dgm:t>
    </dgm:pt>
    <dgm:pt modelId="{2D6FEC3E-91B2-6F49-9DED-60C6C63B5C8A}" type="parTrans" cxnId="{4B8A5A2E-D1EF-054B-80F4-44787EE7178E}">
      <dgm:prSet/>
      <dgm:spPr/>
      <dgm:t>
        <a:bodyPr/>
        <a:lstStyle/>
        <a:p>
          <a:endParaRPr lang="en-GB"/>
        </a:p>
      </dgm:t>
    </dgm:pt>
    <dgm:pt modelId="{3941DADA-83B1-1741-92D5-F2B830214E81}" type="sibTrans" cxnId="{4B8A5A2E-D1EF-054B-80F4-44787EE7178E}">
      <dgm:prSet/>
      <dgm:spPr/>
      <dgm:t>
        <a:bodyPr/>
        <a:lstStyle/>
        <a:p>
          <a:endParaRPr lang="en-GB"/>
        </a:p>
      </dgm:t>
    </dgm:pt>
    <dgm:pt modelId="{A00E540E-4146-834C-844C-82259713915E}">
      <dgm:prSet phldrT="[Text]"/>
      <dgm:spPr/>
      <dgm:t>
        <a:bodyPr/>
        <a:lstStyle/>
        <a:p>
          <a:r>
            <a:rPr lang="en-GB" dirty="0"/>
            <a:t>Issues Official (health) Certificate as per EC legislation</a:t>
          </a:r>
        </a:p>
      </dgm:t>
    </dgm:pt>
    <dgm:pt modelId="{33FBB955-15FA-A942-9F99-8EE274E40B5B}" type="parTrans" cxnId="{D079BCF3-7E24-A74D-A93A-6DE1472E7A01}">
      <dgm:prSet/>
      <dgm:spPr/>
      <dgm:t>
        <a:bodyPr/>
        <a:lstStyle/>
        <a:p>
          <a:endParaRPr lang="en-GB"/>
        </a:p>
      </dgm:t>
    </dgm:pt>
    <dgm:pt modelId="{B65A2BF1-40BE-284A-B1D4-0B4CD9C2AB0C}" type="sibTrans" cxnId="{D079BCF3-7E24-A74D-A93A-6DE1472E7A01}">
      <dgm:prSet/>
      <dgm:spPr/>
      <dgm:t>
        <a:bodyPr/>
        <a:lstStyle/>
        <a:p>
          <a:endParaRPr lang="en-GB"/>
        </a:p>
      </dgm:t>
    </dgm:pt>
    <dgm:pt modelId="{1CE46E70-33F1-DF46-BF39-784EAC4A640F}" type="pres">
      <dgm:prSet presAssocID="{F9DCC33D-746A-2240-8566-BD52CF5AF74B}" presName="Name0" presStyleCnt="0">
        <dgm:presLayoutVars>
          <dgm:dir/>
          <dgm:animLvl val="lvl"/>
          <dgm:resizeHandles val="exact"/>
        </dgm:presLayoutVars>
      </dgm:prSet>
      <dgm:spPr/>
    </dgm:pt>
    <dgm:pt modelId="{88861ED4-6976-444A-918A-C42AE9947651}" type="pres">
      <dgm:prSet presAssocID="{574045C6-D754-E747-BCF5-451E2EA9F985}" presName="parTxOnly" presStyleLbl="node1" presStyleIdx="0" presStyleCnt="3">
        <dgm:presLayoutVars>
          <dgm:chMax val="0"/>
          <dgm:chPref val="0"/>
          <dgm:bulletEnabled val="1"/>
        </dgm:presLayoutVars>
      </dgm:prSet>
      <dgm:spPr/>
    </dgm:pt>
    <dgm:pt modelId="{A7DCA351-5AB9-CF45-B8A8-CB283FDDB0E7}" type="pres">
      <dgm:prSet presAssocID="{464F9DC8-AB33-E842-906B-85C30C0029AC}" presName="parTxOnlySpace" presStyleCnt="0"/>
      <dgm:spPr/>
    </dgm:pt>
    <dgm:pt modelId="{043964F3-9253-1F4E-B01A-B679EF35B57D}" type="pres">
      <dgm:prSet presAssocID="{EB565459-72A2-934E-9989-5B5BE3D8B509}" presName="parTxOnly" presStyleLbl="node1" presStyleIdx="1" presStyleCnt="3">
        <dgm:presLayoutVars>
          <dgm:chMax val="0"/>
          <dgm:chPref val="0"/>
          <dgm:bulletEnabled val="1"/>
        </dgm:presLayoutVars>
      </dgm:prSet>
      <dgm:spPr/>
    </dgm:pt>
    <dgm:pt modelId="{E4FECA73-DE3D-6D44-AD05-F5F6F9273E68}" type="pres">
      <dgm:prSet presAssocID="{3941DADA-83B1-1741-92D5-F2B830214E81}" presName="parTxOnlySpace" presStyleCnt="0"/>
      <dgm:spPr/>
    </dgm:pt>
    <dgm:pt modelId="{C4222A90-85C7-5741-BB47-351E5F8B6A62}" type="pres">
      <dgm:prSet presAssocID="{A00E540E-4146-834C-844C-82259713915E}" presName="parTxOnly" presStyleLbl="node1" presStyleIdx="2" presStyleCnt="3">
        <dgm:presLayoutVars>
          <dgm:chMax val="0"/>
          <dgm:chPref val="0"/>
          <dgm:bulletEnabled val="1"/>
        </dgm:presLayoutVars>
      </dgm:prSet>
      <dgm:spPr/>
    </dgm:pt>
  </dgm:ptLst>
  <dgm:cxnLst>
    <dgm:cxn modelId="{4B8A5A2E-D1EF-054B-80F4-44787EE7178E}" srcId="{F9DCC33D-746A-2240-8566-BD52CF5AF74B}" destId="{EB565459-72A2-934E-9989-5B5BE3D8B509}" srcOrd="1" destOrd="0" parTransId="{2D6FEC3E-91B2-6F49-9DED-60C6C63B5C8A}" sibTransId="{3941DADA-83B1-1741-92D5-F2B830214E81}"/>
    <dgm:cxn modelId="{E6C42049-46C6-E647-8E8E-B118C33D5649}" type="presOf" srcId="{EB565459-72A2-934E-9989-5B5BE3D8B509}" destId="{043964F3-9253-1F4E-B01A-B679EF35B57D}" srcOrd="0" destOrd="0" presId="urn:microsoft.com/office/officeart/2005/8/layout/chevron1"/>
    <dgm:cxn modelId="{A57AA24B-AB35-A34F-A161-AC2389AC8DFB}" type="presOf" srcId="{574045C6-D754-E747-BCF5-451E2EA9F985}" destId="{88861ED4-6976-444A-918A-C42AE9947651}" srcOrd="0" destOrd="0" presId="urn:microsoft.com/office/officeart/2005/8/layout/chevron1"/>
    <dgm:cxn modelId="{12B98865-5AD9-334D-9AD2-3FB04D9D47B7}" type="presOf" srcId="{F9DCC33D-746A-2240-8566-BD52CF5AF74B}" destId="{1CE46E70-33F1-DF46-BF39-784EAC4A640F}" srcOrd="0" destOrd="0" presId="urn:microsoft.com/office/officeart/2005/8/layout/chevron1"/>
    <dgm:cxn modelId="{44B01D70-BF82-6E4F-A89B-885E955765B6}" srcId="{F9DCC33D-746A-2240-8566-BD52CF5AF74B}" destId="{574045C6-D754-E747-BCF5-451E2EA9F985}" srcOrd="0" destOrd="0" parTransId="{B5F7B565-CBEB-7F48-BA17-B7284F2C340D}" sibTransId="{464F9DC8-AB33-E842-906B-85C30C0029AC}"/>
    <dgm:cxn modelId="{7D4968AF-6F6C-624B-BF5C-1D8ACEF60B9D}" type="presOf" srcId="{A00E540E-4146-834C-844C-82259713915E}" destId="{C4222A90-85C7-5741-BB47-351E5F8B6A62}" srcOrd="0" destOrd="0" presId="urn:microsoft.com/office/officeart/2005/8/layout/chevron1"/>
    <dgm:cxn modelId="{D079BCF3-7E24-A74D-A93A-6DE1472E7A01}" srcId="{F9DCC33D-746A-2240-8566-BD52CF5AF74B}" destId="{A00E540E-4146-834C-844C-82259713915E}" srcOrd="2" destOrd="0" parTransId="{33FBB955-15FA-A942-9F99-8EE274E40B5B}" sibTransId="{B65A2BF1-40BE-284A-B1D4-0B4CD9C2AB0C}"/>
    <dgm:cxn modelId="{DB91378A-44B1-4F48-A677-84943EDF4C2F}" type="presParOf" srcId="{1CE46E70-33F1-DF46-BF39-784EAC4A640F}" destId="{88861ED4-6976-444A-918A-C42AE9947651}" srcOrd="0" destOrd="0" presId="urn:microsoft.com/office/officeart/2005/8/layout/chevron1"/>
    <dgm:cxn modelId="{11252E2E-E07C-0B4E-AFBB-13F190A23011}" type="presParOf" srcId="{1CE46E70-33F1-DF46-BF39-784EAC4A640F}" destId="{A7DCA351-5AB9-CF45-B8A8-CB283FDDB0E7}" srcOrd="1" destOrd="0" presId="urn:microsoft.com/office/officeart/2005/8/layout/chevron1"/>
    <dgm:cxn modelId="{31282D61-50A8-494A-B0D2-C0B235174228}" type="presParOf" srcId="{1CE46E70-33F1-DF46-BF39-784EAC4A640F}" destId="{043964F3-9253-1F4E-B01A-B679EF35B57D}" srcOrd="2" destOrd="0" presId="urn:microsoft.com/office/officeart/2005/8/layout/chevron1"/>
    <dgm:cxn modelId="{81BC8257-1300-F946-AE70-EE87A4254A79}" type="presParOf" srcId="{1CE46E70-33F1-DF46-BF39-784EAC4A640F}" destId="{E4FECA73-DE3D-6D44-AD05-F5F6F9273E68}" srcOrd="3" destOrd="0" presId="urn:microsoft.com/office/officeart/2005/8/layout/chevron1"/>
    <dgm:cxn modelId="{94232F32-50A5-EA49-9FDF-EE56169C2500}" type="presParOf" srcId="{1CE46E70-33F1-DF46-BF39-784EAC4A640F}" destId="{C4222A90-85C7-5741-BB47-351E5F8B6A6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61ED4-6976-444A-918A-C42AE9947651}">
      <dsp:nvSpPr>
        <dsp:cNvPr id="0" name=""/>
        <dsp:cNvSpPr/>
      </dsp:nvSpPr>
      <dsp:spPr>
        <a:xfrm>
          <a:off x="2132" y="970662"/>
          <a:ext cx="2597773" cy="1039109"/>
        </a:xfrm>
        <a:prstGeom prst="chevron">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Nodal body for promotion and development of exports</a:t>
          </a:r>
        </a:p>
      </dsp:txBody>
      <dsp:txXfrm>
        <a:off x="521687" y="970662"/>
        <a:ext cx="1558664" cy="1039109"/>
      </dsp:txXfrm>
    </dsp:sp>
    <dsp:sp modelId="{043964F3-9253-1F4E-B01A-B679EF35B57D}">
      <dsp:nvSpPr>
        <dsp:cNvPr id="0" name=""/>
        <dsp:cNvSpPr/>
      </dsp:nvSpPr>
      <dsp:spPr>
        <a:xfrm>
          <a:off x="2340128" y="970662"/>
          <a:ext cx="2597773" cy="1039109"/>
        </a:xfrm>
        <a:prstGeom prst="chevron">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Issues Certificate of Export for Sesame seed to EU </a:t>
          </a:r>
        </a:p>
      </dsp:txBody>
      <dsp:txXfrm>
        <a:off x="2859683" y="970662"/>
        <a:ext cx="1558664" cy="1039109"/>
      </dsp:txXfrm>
    </dsp:sp>
    <dsp:sp modelId="{C4222A90-85C7-5741-BB47-351E5F8B6A62}">
      <dsp:nvSpPr>
        <dsp:cNvPr id="0" name=""/>
        <dsp:cNvSpPr/>
      </dsp:nvSpPr>
      <dsp:spPr>
        <a:xfrm>
          <a:off x="4678124" y="970662"/>
          <a:ext cx="2597773" cy="1039109"/>
        </a:xfrm>
        <a:prstGeom prst="chevron">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Issues Official (health) Certificate as per EC legislation</a:t>
          </a:r>
        </a:p>
      </dsp:txBody>
      <dsp:txXfrm>
        <a:off x="5197679" y="970662"/>
        <a:ext cx="1558664" cy="10391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37B4DF-5F30-43F5-A407-278C984853D3}" type="datetimeFigureOut">
              <a:rPr lang="en-US" smtClean="0"/>
              <a:t>10/21/21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57904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37B4DF-5F30-43F5-A407-278C984853D3}" type="datetimeFigureOut">
              <a:rPr lang="en-US" smtClean="0"/>
              <a:t>10/21/21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2415132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37B4DF-5F30-43F5-A407-278C984853D3}" type="datetimeFigureOut">
              <a:rPr lang="en-US" smtClean="0"/>
              <a:t>10/21/21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1945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37B4DF-5F30-43F5-A407-278C984853D3}" type="datetimeFigureOut">
              <a:rPr lang="en-US" smtClean="0"/>
              <a:t>10/21/21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397833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37B4DF-5F30-43F5-A407-278C984853D3}" type="datetimeFigureOut">
              <a:rPr lang="en-US" smtClean="0"/>
              <a:t>10/21/21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10200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37B4DF-5F30-43F5-A407-278C984853D3}" type="datetimeFigureOut">
              <a:rPr lang="en-US" smtClean="0"/>
              <a:t>10/21/21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300348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37B4DF-5F30-43F5-A407-278C984853D3}" type="datetimeFigureOut">
              <a:rPr lang="en-US" smtClean="0"/>
              <a:t>10/21/21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70031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37B4DF-5F30-43F5-A407-278C984853D3}" type="datetimeFigureOut">
              <a:rPr lang="en-US" smtClean="0"/>
              <a:t>10/21/21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359487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7B4DF-5F30-43F5-A407-278C984853D3}" type="datetimeFigureOut">
              <a:rPr lang="en-US" smtClean="0"/>
              <a:t>10/21/21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403074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37B4DF-5F30-43F5-A407-278C984853D3}" type="datetimeFigureOut">
              <a:rPr lang="en-US" smtClean="0"/>
              <a:t>10/21/21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355326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37B4DF-5F30-43F5-A407-278C984853D3}" type="datetimeFigureOut">
              <a:rPr lang="en-US" smtClean="0"/>
              <a:t>10/21/21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231152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7B4DF-5F30-43F5-A407-278C984853D3}" type="datetimeFigureOut">
              <a:rPr lang="en-US" smtClean="0"/>
              <a:t>10/21/21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9E804-F960-4B24-AC06-93C0BA061895}" type="slidenum">
              <a:rPr lang="en-US" smtClean="0"/>
              <a:t>‹#›</a:t>
            </a:fld>
            <a:endParaRPr lang="en-US"/>
          </a:p>
        </p:txBody>
      </p:sp>
    </p:spTree>
    <p:extLst>
      <p:ext uri="{BB962C8B-B14F-4D97-AF65-F5344CB8AC3E}">
        <p14:creationId xmlns:p14="http://schemas.microsoft.com/office/powerpoint/2010/main" val="3298118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7526" y="1654068"/>
            <a:ext cx="1967818" cy="39550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itle 1"/>
          <p:cNvSpPr>
            <a:spLocks noGrp="1"/>
          </p:cNvSpPr>
          <p:nvPr>
            <p:ph type="ctrTitle"/>
          </p:nvPr>
        </p:nvSpPr>
        <p:spPr>
          <a:xfrm>
            <a:off x="2263711" y="1487813"/>
            <a:ext cx="6473889" cy="1023233"/>
          </a:xfrm>
          <a:solidFill>
            <a:srgbClr val="002060"/>
          </a:solidFill>
        </p:spPr>
        <p:txBody>
          <a:bodyPr/>
          <a:lstStyle/>
          <a:p>
            <a:pPr eaLnBrk="1" hangingPunct="1"/>
            <a:r>
              <a:rPr lang="en-US" altLang="en-US" sz="3200" b="1" dirty="0">
                <a:solidFill>
                  <a:schemeClr val="bg1"/>
                </a:solidFill>
              </a:rPr>
              <a:t>IOPEPC Global Oilseeds Conference</a:t>
            </a:r>
            <a:br>
              <a:rPr lang="en-US" altLang="en-US" sz="3200" b="1" dirty="0">
                <a:solidFill>
                  <a:schemeClr val="bg1"/>
                </a:solidFill>
              </a:rPr>
            </a:br>
            <a:r>
              <a:rPr lang="en-US" altLang="en-US" sz="2800" b="1" dirty="0">
                <a:solidFill>
                  <a:schemeClr val="bg1"/>
                </a:solidFill>
              </a:rPr>
              <a:t>(21 October 2021) </a:t>
            </a:r>
            <a:endParaRPr lang="en-US" altLang="en-US" sz="28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2263710" y="4916613"/>
            <a:ext cx="6163597" cy="954107"/>
          </a:xfrm>
          <a:prstGeom prst="rect">
            <a:avLst/>
          </a:prstGeom>
        </p:spPr>
        <p:txBody>
          <a:bodyPr wrap="square">
            <a:spAutoFit/>
          </a:bodyPr>
          <a:lstStyle/>
          <a:p>
            <a:pPr algn="ctr">
              <a:spcBef>
                <a:spcPct val="0"/>
              </a:spcBef>
            </a:pPr>
            <a:r>
              <a:rPr lang="en-US" altLang="en-US" sz="2800" b="1" dirty="0">
                <a:latin typeface="Calibri" panose="020F0502020204030204" pitchFamily="34" charset="0"/>
              </a:rPr>
              <a:t>Jay Chandarana</a:t>
            </a:r>
          </a:p>
          <a:p>
            <a:pPr algn="ctr">
              <a:spcBef>
                <a:spcPct val="0"/>
              </a:spcBef>
            </a:pPr>
            <a:r>
              <a:rPr lang="en-US" altLang="en-US" sz="2800" b="1" dirty="0">
                <a:latin typeface="Calibri" panose="020F0502020204030204" pitchFamily="34" charset="0"/>
              </a:rPr>
              <a:t>Co-Convener, IOPEPC Sesame Panel</a:t>
            </a:r>
          </a:p>
        </p:txBody>
      </p:sp>
    </p:spTree>
    <p:extLst>
      <p:ext uri="{BB962C8B-B14F-4D97-AF65-F5344CB8AC3E}">
        <p14:creationId xmlns:p14="http://schemas.microsoft.com/office/powerpoint/2010/main" val="462502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7" name="Title 1"/>
          <p:cNvSpPr txBox="1">
            <a:spLocks/>
          </p:cNvSpPr>
          <p:nvPr/>
        </p:nvSpPr>
        <p:spPr bwMode="auto">
          <a:xfrm>
            <a:off x="261938" y="1303338"/>
            <a:ext cx="861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zh-CN" sz="2800" b="1" dirty="0">
                <a:solidFill>
                  <a:schemeClr val="hlink"/>
                </a:solidFill>
                <a:latin typeface="Calibri" panose="020F0502020204030204" pitchFamily="34" charset="0"/>
                <a:ea typeface="宋体" panose="02010600030101010101" pitchFamily="2" charset="-122"/>
              </a:rPr>
              <a:t>Details of Indian Sesame seed Exports (Tons)</a:t>
            </a:r>
          </a:p>
        </p:txBody>
      </p:sp>
      <p:graphicFrame>
        <p:nvGraphicFramePr>
          <p:cNvPr id="8" name="Table 7"/>
          <p:cNvGraphicFramePr>
            <a:graphicFrameLocks noGrp="1"/>
          </p:cNvGraphicFramePr>
          <p:nvPr>
            <p:extLst>
              <p:ext uri="{D42A27DB-BD31-4B8C-83A1-F6EECF244321}">
                <p14:modId xmlns:p14="http://schemas.microsoft.com/office/powerpoint/2010/main" val="2412465851"/>
              </p:ext>
            </p:extLst>
          </p:nvPr>
        </p:nvGraphicFramePr>
        <p:xfrm>
          <a:off x="4962293" y="1884556"/>
          <a:ext cx="3724507" cy="3891774"/>
        </p:xfrm>
        <a:graphic>
          <a:graphicData uri="http://schemas.openxmlformats.org/drawingml/2006/table">
            <a:tbl>
              <a:tblPr firstRow="1" bandRow="1">
                <a:tableStyleId>{5C22544A-7EE6-4342-B048-85BDC9FD1C3A}</a:tableStyleId>
              </a:tblPr>
              <a:tblGrid>
                <a:gridCol w="1582358">
                  <a:extLst>
                    <a:ext uri="{9D8B030D-6E8A-4147-A177-3AD203B41FA5}">
                      <a16:colId xmlns:a16="http://schemas.microsoft.com/office/drawing/2014/main" val="20000"/>
                    </a:ext>
                  </a:extLst>
                </a:gridCol>
                <a:gridCol w="2142149">
                  <a:extLst>
                    <a:ext uri="{9D8B030D-6E8A-4147-A177-3AD203B41FA5}">
                      <a16:colId xmlns:a16="http://schemas.microsoft.com/office/drawing/2014/main" val="20001"/>
                    </a:ext>
                  </a:extLst>
                </a:gridCol>
              </a:tblGrid>
              <a:tr h="907134">
                <a:tc>
                  <a:txBody>
                    <a:bodyPr/>
                    <a:lstStyle/>
                    <a:p>
                      <a:r>
                        <a:rPr lang="en-US" sz="2000" b="1" dirty="0">
                          <a:solidFill>
                            <a:schemeClr val="tx1"/>
                          </a:solidFill>
                          <a:latin typeface="+mn-lt"/>
                          <a:cs typeface="Times New Roman" panose="02020603050405020304" pitchFamily="18" charset="0"/>
                        </a:rPr>
                        <a:t>Year</a:t>
                      </a:r>
                      <a:endParaRPr lang="en-IN" sz="2000" b="1" dirty="0">
                        <a:solidFill>
                          <a:schemeClr val="tx1"/>
                        </a:solidFill>
                        <a:latin typeface="+mn-lt"/>
                        <a:cs typeface="Times New Roman" panose="02020603050405020304" pitchFamily="18" charset="0"/>
                      </a:endParaRPr>
                    </a:p>
                    <a:p>
                      <a:r>
                        <a:rPr lang="en-US" sz="2000" b="1" dirty="0">
                          <a:solidFill>
                            <a:schemeClr val="tx1"/>
                          </a:solidFill>
                          <a:latin typeface="+mn-lt"/>
                          <a:cs typeface="Times New Roman" panose="02020603050405020304" pitchFamily="18" charset="0"/>
                        </a:rPr>
                        <a:t>Apr-Mar</a:t>
                      </a:r>
                      <a:endParaRPr lang="en-IN" sz="2000" b="1" dirty="0">
                        <a:solidFill>
                          <a:schemeClr val="tx1"/>
                        </a:solidFill>
                        <a:latin typeface="+mn-lt"/>
                        <a:cs typeface="Times New Roman" panose="02020603050405020304" pitchFamily="18" charset="0"/>
                      </a:endParaRPr>
                    </a:p>
                  </a:txBody>
                  <a:tcPr marL="91423" marR="91423" marT="45696" marB="45696"/>
                </a:tc>
                <a:tc>
                  <a:txBody>
                    <a:bodyPr/>
                    <a:lstStyle/>
                    <a:p>
                      <a:pPr algn="l"/>
                      <a:r>
                        <a:rPr lang="en-US" sz="2000" b="1" dirty="0">
                          <a:solidFill>
                            <a:schemeClr val="tx1"/>
                          </a:solidFill>
                          <a:latin typeface="+mn-lt"/>
                          <a:cs typeface="Times New Roman" panose="02020603050405020304" pitchFamily="18" charset="0"/>
                        </a:rPr>
                        <a:t>Qty.</a:t>
                      </a:r>
                    </a:p>
                    <a:p>
                      <a:pPr algn="l"/>
                      <a:r>
                        <a:rPr lang="en-US" sz="2000" b="1" baseline="0" dirty="0">
                          <a:solidFill>
                            <a:schemeClr val="tx1"/>
                          </a:solidFill>
                          <a:latin typeface="+mn-lt"/>
                          <a:cs typeface="Times New Roman" panose="02020603050405020304" pitchFamily="18" charset="0"/>
                        </a:rPr>
                        <a:t> (tons)</a:t>
                      </a:r>
                      <a:endParaRPr lang="en-IN" sz="2000" b="1" dirty="0">
                        <a:solidFill>
                          <a:schemeClr val="tx1"/>
                        </a:solidFill>
                        <a:latin typeface="+mn-lt"/>
                        <a:cs typeface="Times New Roman" panose="02020603050405020304" pitchFamily="18" charset="0"/>
                      </a:endParaRPr>
                    </a:p>
                  </a:txBody>
                  <a:tcPr marL="91423" marR="91423" marT="45696" marB="45696"/>
                </a:tc>
                <a:extLst>
                  <a:ext uri="{0D108BD9-81ED-4DB2-BD59-A6C34878D82A}">
                    <a16:rowId xmlns:a16="http://schemas.microsoft.com/office/drawing/2014/main" val="10000"/>
                  </a:ext>
                </a:extLst>
              </a:tr>
              <a:tr h="497440">
                <a:tc>
                  <a:txBody>
                    <a:bodyPr/>
                    <a:lstStyle/>
                    <a:p>
                      <a:r>
                        <a:rPr lang="en-US" sz="2000" b="0" dirty="0">
                          <a:solidFill>
                            <a:schemeClr val="tx1"/>
                          </a:solidFill>
                          <a:latin typeface="+mn-lt"/>
                          <a:cs typeface="Times New Roman" panose="02020603050405020304" pitchFamily="18" charset="0"/>
                        </a:rPr>
                        <a:t>2020-21</a:t>
                      </a:r>
                    </a:p>
                  </a:txBody>
                  <a:tcPr marL="91423" marR="91423" marT="45696" marB="45696"/>
                </a:tc>
                <a:tc>
                  <a:txBody>
                    <a:bodyPr/>
                    <a:lstStyle/>
                    <a:p>
                      <a:r>
                        <a:rPr lang="en-US" sz="2000" b="0" kern="1200" dirty="0">
                          <a:solidFill>
                            <a:schemeClr val="tx1"/>
                          </a:solidFill>
                          <a:effectLst/>
                          <a:latin typeface="+mn-lt"/>
                          <a:ea typeface="+mn-ea"/>
                          <a:cs typeface="Times New Roman" panose="02020603050405020304" pitchFamily="18" charset="0"/>
                        </a:rPr>
                        <a:t>2,73,126</a:t>
                      </a:r>
                    </a:p>
                  </a:txBody>
                  <a:tcPr marL="91423" marR="91423" marT="45696" marB="45696"/>
                </a:tc>
                <a:extLst>
                  <a:ext uri="{0D108BD9-81ED-4DB2-BD59-A6C34878D82A}">
                    <a16:rowId xmlns:a16="http://schemas.microsoft.com/office/drawing/2014/main" val="3424005719"/>
                  </a:ext>
                </a:extLst>
              </a:tr>
              <a:tr h="497440">
                <a:tc>
                  <a:txBody>
                    <a:bodyPr/>
                    <a:lstStyle/>
                    <a:p>
                      <a:r>
                        <a:rPr lang="en-US" sz="2000" b="0" dirty="0">
                          <a:solidFill>
                            <a:schemeClr val="tx1"/>
                          </a:solidFill>
                          <a:latin typeface="+mn-lt"/>
                          <a:cs typeface="Times New Roman" panose="02020603050405020304" pitchFamily="18" charset="0"/>
                        </a:rPr>
                        <a:t>2019-20</a:t>
                      </a:r>
                    </a:p>
                  </a:txBody>
                  <a:tcPr marL="91423" marR="91423" marT="45696" marB="45696"/>
                </a:tc>
                <a:tc>
                  <a:txBody>
                    <a:bodyPr/>
                    <a:lstStyle/>
                    <a:p>
                      <a:r>
                        <a:rPr lang="en-US" sz="2000" b="0" kern="1200" dirty="0">
                          <a:solidFill>
                            <a:schemeClr val="tx1"/>
                          </a:solidFill>
                          <a:effectLst/>
                          <a:latin typeface="+mn-lt"/>
                          <a:ea typeface="+mn-ea"/>
                          <a:cs typeface="Times New Roman" panose="02020603050405020304" pitchFamily="18" charset="0"/>
                        </a:rPr>
                        <a:t>2,82,257</a:t>
                      </a:r>
                    </a:p>
                  </a:txBody>
                  <a:tcPr marL="91423" marR="91423" marT="45696" marB="45696"/>
                </a:tc>
                <a:extLst>
                  <a:ext uri="{0D108BD9-81ED-4DB2-BD59-A6C34878D82A}">
                    <a16:rowId xmlns:a16="http://schemas.microsoft.com/office/drawing/2014/main" val="10001"/>
                  </a:ext>
                </a:extLst>
              </a:tr>
              <a:tr h="497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solidFill>
                            <a:schemeClr val="tx1"/>
                          </a:solidFill>
                          <a:effectLst/>
                          <a:latin typeface="+mn-lt"/>
                          <a:cs typeface="Times New Roman" panose="02020603050405020304" pitchFamily="18" charset="0"/>
                        </a:rPr>
                        <a:t>2018-19</a:t>
                      </a:r>
                      <a:endParaRPr lang="en-IN" sz="2000" b="0" baseline="0" dirty="0">
                        <a:solidFill>
                          <a:schemeClr val="tx1"/>
                        </a:solidFill>
                        <a:effectLst/>
                        <a:latin typeface="+mn-lt"/>
                        <a:ea typeface="Times New Roman" panose="02020603050405020304" pitchFamily="18" charset="0"/>
                        <a:cs typeface="Times New Roman" panose="02020603050405020304" pitchFamily="18" charset="0"/>
                      </a:endParaRPr>
                    </a:p>
                  </a:txBody>
                  <a:tcPr marL="91423" marR="91423" marT="45696" marB="456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effectLst/>
                          <a:latin typeface="+mn-lt"/>
                          <a:ea typeface="+mn-ea"/>
                          <a:cs typeface="Times New Roman" panose="02020603050405020304" pitchFamily="18" charset="0"/>
                        </a:rPr>
                        <a:t>3,12,003</a:t>
                      </a:r>
                      <a:endParaRPr lang="en-IN" sz="2000" b="0" dirty="0">
                        <a:solidFill>
                          <a:schemeClr val="tx1"/>
                        </a:solidFill>
                        <a:effectLst/>
                        <a:latin typeface="+mn-lt"/>
                        <a:ea typeface="Times New Roman" panose="02020603050405020304" pitchFamily="18" charset="0"/>
                        <a:cs typeface="Times New Roman" panose="02020603050405020304" pitchFamily="18" charset="0"/>
                      </a:endParaRPr>
                    </a:p>
                  </a:txBody>
                  <a:tcPr marL="91423" marR="91423" marT="45696" marB="45696"/>
                </a:tc>
                <a:extLst>
                  <a:ext uri="{0D108BD9-81ED-4DB2-BD59-A6C34878D82A}">
                    <a16:rowId xmlns:a16="http://schemas.microsoft.com/office/drawing/2014/main" val="10002"/>
                  </a:ext>
                </a:extLst>
              </a:tr>
              <a:tr h="497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mn-lt"/>
                          <a:cs typeface="Times New Roman" panose="02020603050405020304" pitchFamily="18" charset="0"/>
                        </a:rPr>
                        <a:t>2017-18</a:t>
                      </a:r>
                      <a:endParaRPr lang="en-IN" sz="2000" b="0" dirty="0">
                        <a:solidFill>
                          <a:schemeClr val="tx1"/>
                        </a:solidFill>
                        <a:latin typeface="+mn-lt"/>
                        <a:cs typeface="Times New Roman" panose="02020603050405020304" pitchFamily="18" charset="0"/>
                      </a:endParaRPr>
                    </a:p>
                  </a:txBody>
                  <a:tcPr marL="91423" marR="91423" marT="45696" marB="456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mn-lt"/>
                          <a:cs typeface="Times New Roman" panose="02020603050405020304" pitchFamily="18" charset="0"/>
                        </a:rPr>
                        <a:t>3,36,840</a:t>
                      </a:r>
                      <a:endParaRPr lang="en-IN" sz="2000" b="0" dirty="0">
                        <a:solidFill>
                          <a:schemeClr val="tx1"/>
                        </a:solidFill>
                        <a:effectLst/>
                        <a:latin typeface="+mn-lt"/>
                        <a:ea typeface="Times New Roman" panose="02020603050405020304" pitchFamily="18" charset="0"/>
                        <a:cs typeface="Times New Roman" panose="02020603050405020304" pitchFamily="18" charset="0"/>
                      </a:endParaRPr>
                    </a:p>
                  </a:txBody>
                  <a:tcPr marL="91423" marR="91423" marT="45696" marB="45696"/>
                </a:tc>
                <a:extLst>
                  <a:ext uri="{0D108BD9-81ED-4DB2-BD59-A6C34878D82A}">
                    <a16:rowId xmlns:a16="http://schemas.microsoft.com/office/drawing/2014/main" val="10003"/>
                  </a:ext>
                </a:extLst>
              </a:tr>
              <a:tr h="497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mn-lt"/>
                          <a:cs typeface="Times New Roman" panose="02020603050405020304" pitchFamily="18" charset="0"/>
                        </a:rPr>
                        <a:t>2016-17</a:t>
                      </a:r>
                      <a:endParaRPr lang="en-IN" sz="2000" b="0" dirty="0">
                        <a:solidFill>
                          <a:schemeClr val="tx1"/>
                        </a:solidFill>
                        <a:effectLst/>
                        <a:latin typeface="+mn-lt"/>
                        <a:ea typeface="Times New Roman" panose="02020603050405020304" pitchFamily="18" charset="0"/>
                        <a:cs typeface="Times New Roman" panose="02020603050405020304" pitchFamily="18" charset="0"/>
                      </a:endParaRPr>
                    </a:p>
                  </a:txBody>
                  <a:tcPr marL="91423" marR="91423" marT="45696" marB="456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mn-lt"/>
                          <a:cs typeface="Times New Roman" panose="02020603050405020304" pitchFamily="18" charset="0"/>
                        </a:rPr>
                        <a:t>3,08,993</a:t>
                      </a:r>
                      <a:endParaRPr lang="en-IN" sz="2000" b="0" dirty="0">
                        <a:solidFill>
                          <a:schemeClr val="tx1"/>
                        </a:solidFill>
                        <a:latin typeface="+mn-lt"/>
                        <a:cs typeface="Times New Roman" panose="02020603050405020304" pitchFamily="18" charset="0"/>
                      </a:endParaRPr>
                    </a:p>
                  </a:txBody>
                  <a:tcPr marL="91423" marR="91423" marT="45696" marB="45696"/>
                </a:tc>
                <a:extLst>
                  <a:ext uri="{0D108BD9-81ED-4DB2-BD59-A6C34878D82A}">
                    <a16:rowId xmlns:a16="http://schemas.microsoft.com/office/drawing/2014/main" val="10004"/>
                  </a:ext>
                </a:extLst>
              </a:tr>
              <a:tr h="497440">
                <a:tc>
                  <a:txBody>
                    <a:bodyPr/>
                    <a:lstStyle/>
                    <a:p>
                      <a:r>
                        <a:rPr lang="en-US" sz="2000" b="0" dirty="0">
                          <a:solidFill>
                            <a:schemeClr val="tx1"/>
                          </a:solidFill>
                          <a:latin typeface="+mn-lt"/>
                          <a:cs typeface="Times New Roman" panose="02020603050405020304" pitchFamily="18" charset="0"/>
                        </a:rPr>
                        <a:t>2015-16</a:t>
                      </a:r>
                      <a:endParaRPr lang="en-IN" sz="2000" b="0" dirty="0">
                        <a:solidFill>
                          <a:schemeClr val="tx1"/>
                        </a:solidFill>
                        <a:latin typeface="+mn-lt"/>
                        <a:cs typeface="Times New Roman" panose="02020603050405020304" pitchFamily="18" charset="0"/>
                      </a:endParaRPr>
                    </a:p>
                  </a:txBody>
                  <a:tcPr marL="91423" marR="91423" marT="45696" marB="45696"/>
                </a:tc>
                <a:tc>
                  <a:txBody>
                    <a:bodyPr/>
                    <a:lstStyle/>
                    <a:p>
                      <a:r>
                        <a:rPr lang="en-US" sz="2000" b="0" dirty="0">
                          <a:solidFill>
                            <a:schemeClr val="tx1"/>
                          </a:solidFill>
                          <a:latin typeface="+mn-lt"/>
                          <a:cs typeface="Times New Roman" panose="02020603050405020304" pitchFamily="18" charset="0"/>
                        </a:rPr>
                        <a:t>3,28,456</a:t>
                      </a:r>
                      <a:endParaRPr lang="en-IN" sz="2000" b="0" dirty="0">
                        <a:solidFill>
                          <a:schemeClr val="tx1"/>
                        </a:solidFill>
                        <a:latin typeface="+mn-lt"/>
                        <a:cs typeface="Times New Roman" panose="02020603050405020304" pitchFamily="18" charset="0"/>
                      </a:endParaRPr>
                    </a:p>
                  </a:txBody>
                  <a:tcPr marL="91423" marR="91423" marT="45696" marB="45696"/>
                </a:tc>
                <a:extLst>
                  <a:ext uri="{0D108BD9-81ED-4DB2-BD59-A6C34878D82A}">
                    <a16:rowId xmlns:a16="http://schemas.microsoft.com/office/drawing/2014/main" val="10005"/>
                  </a:ext>
                </a:extLst>
              </a:tr>
            </a:tbl>
          </a:graphicData>
        </a:graphic>
      </p:graphicFrame>
      <p:pic>
        <p:nvPicPr>
          <p:cNvPr id="9" name="Picture 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7200" y="1711236"/>
            <a:ext cx="3900488" cy="187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57200" y="3584385"/>
            <a:ext cx="4221162" cy="2339102"/>
          </a:xfrm>
          <a:prstGeom prst="rect">
            <a:avLst/>
          </a:prstGeom>
          <a:solidFill>
            <a:schemeClr val="accent5">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N" altLang="en-US" sz="2000" b="1" dirty="0">
                <a:solidFill>
                  <a:srgbClr val="C00000"/>
                </a:solidFill>
                <a:latin typeface="+mn-lt"/>
              </a:rPr>
              <a:t>2020-21</a:t>
            </a:r>
          </a:p>
          <a:p>
            <a:pPr algn="ctr" eaLnBrk="1" hangingPunct="1">
              <a:spcBef>
                <a:spcPct val="0"/>
              </a:spcBef>
              <a:buFontTx/>
              <a:buNone/>
            </a:pPr>
            <a:endParaRPr lang="en-IN" altLang="en-US" sz="1800" b="1" dirty="0">
              <a:solidFill>
                <a:srgbClr val="C00000"/>
              </a:solidFill>
              <a:latin typeface="+mn-lt"/>
            </a:endParaRPr>
          </a:p>
          <a:p>
            <a:pPr algn="ctr" eaLnBrk="1" hangingPunct="1">
              <a:spcBef>
                <a:spcPct val="0"/>
              </a:spcBef>
              <a:buFontTx/>
              <a:buNone/>
            </a:pPr>
            <a:r>
              <a:rPr lang="en-IN" altLang="en-US" sz="1800" b="1" dirty="0">
                <a:solidFill>
                  <a:srgbClr val="C00000"/>
                </a:solidFill>
                <a:latin typeface="+mn-lt"/>
              </a:rPr>
              <a:t>Exports to 145 countries </a:t>
            </a:r>
          </a:p>
          <a:p>
            <a:pPr algn="ctr" eaLnBrk="1" hangingPunct="1">
              <a:spcBef>
                <a:spcPct val="0"/>
              </a:spcBef>
              <a:buFontTx/>
              <a:buNone/>
            </a:pPr>
            <a:r>
              <a:rPr lang="en-IN" altLang="en-US" sz="1800" b="1" dirty="0">
                <a:solidFill>
                  <a:srgbClr val="C00000"/>
                </a:solidFill>
                <a:latin typeface="+mn-lt"/>
              </a:rPr>
              <a:t>Top ten destinations</a:t>
            </a:r>
          </a:p>
          <a:p>
            <a:pPr algn="ctr" eaLnBrk="1" hangingPunct="1">
              <a:spcBef>
                <a:spcPct val="0"/>
              </a:spcBef>
              <a:buFontTx/>
              <a:buNone/>
            </a:pPr>
            <a:endParaRPr lang="en-IN" altLang="en-US" sz="1800" b="1" dirty="0">
              <a:solidFill>
                <a:srgbClr val="C00000"/>
              </a:solidFill>
              <a:latin typeface="+mn-lt"/>
            </a:endParaRPr>
          </a:p>
          <a:p>
            <a:pPr algn="ctr" eaLnBrk="1" hangingPunct="1">
              <a:spcBef>
                <a:spcPct val="0"/>
              </a:spcBef>
              <a:buFontTx/>
              <a:buNone/>
            </a:pPr>
            <a:r>
              <a:rPr lang="en-IN" altLang="en-US" sz="1800" b="1" dirty="0">
                <a:solidFill>
                  <a:srgbClr val="C00000"/>
                </a:solidFill>
                <a:latin typeface="+mn-lt"/>
              </a:rPr>
              <a:t> </a:t>
            </a:r>
            <a:r>
              <a:rPr lang="en-IN" altLang="en-US" sz="1800" b="1" dirty="0">
                <a:solidFill>
                  <a:srgbClr val="7030A0"/>
                </a:solidFill>
                <a:latin typeface="+mn-lt"/>
              </a:rPr>
              <a:t>South Korea, USA, Russia, Taiwan, Vietnam, Israel, China, Greece, Indonesia and Egypt </a:t>
            </a:r>
          </a:p>
        </p:txBody>
      </p:sp>
    </p:spTree>
    <p:extLst>
      <p:ext uri="{BB962C8B-B14F-4D97-AF65-F5344CB8AC3E}">
        <p14:creationId xmlns:p14="http://schemas.microsoft.com/office/powerpoint/2010/main" val="335494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2400" y="1290638"/>
            <a:ext cx="8839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chemeClr val="hlink"/>
                </a:solidFill>
                <a:latin typeface="Calibri" panose="020F0502020204030204" pitchFamily="34" charset="0"/>
              </a:rPr>
              <a:t>Top Importers of Indian Sesame seed (Tons)</a:t>
            </a:r>
            <a:endParaRPr lang="en-US" altLang="zh-CN" sz="2800" b="1" dirty="0">
              <a:solidFill>
                <a:schemeClr val="hlink"/>
              </a:solidFill>
              <a:latin typeface="Calibri" panose="020F0502020204030204" pitchFamily="34" charset="0"/>
              <a:ea typeface="SimSun" panose="02010600030101010101" pitchFamily="2" charset="-122"/>
            </a:endParaRPr>
          </a:p>
        </p:txBody>
      </p:sp>
      <p:sp>
        <p:nvSpPr>
          <p:cNvPr id="4" name="Rectangle 11"/>
          <p:cNvSpPr>
            <a:spLocks noChangeArrowheads="1"/>
          </p:cNvSpPr>
          <p:nvPr/>
        </p:nvSpPr>
        <p:spPr bwMode="auto">
          <a:xfrm>
            <a:off x="1020536" y="4603751"/>
            <a:ext cx="1485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000" b="1" dirty="0">
                <a:latin typeface="Calibri" panose="020F0502020204030204" pitchFamily="34" charset="0"/>
              </a:rPr>
              <a:t> Source MOC</a:t>
            </a:r>
          </a:p>
        </p:txBody>
      </p:sp>
      <p:graphicFrame>
        <p:nvGraphicFramePr>
          <p:cNvPr id="6" name="Table 5"/>
          <p:cNvGraphicFramePr>
            <a:graphicFrameLocks noGrp="1"/>
          </p:cNvGraphicFramePr>
          <p:nvPr>
            <p:extLst>
              <p:ext uri="{D42A27DB-BD31-4B8C-83A1-F6EECF244321}">
                <p14:modId xmlns:p14="http://schemas.microsoft.com/office/powerpoint/2010/main" val="3436849087"/>
              </p:ext>
            </p:extLst>
          </p:nvPr>
        </p:nvGraphicFramePr>
        <p:xfrm>
          <a:off x="1416205" y="1858656"/>
          <a:ext cx="6122021" cy="3340534"/>
        </p:xfrm>
        <a:graphic>
          <a:graphicData uri="http://schemas.openxmlformats.org/drawingml/2006/table">
            <a:tbl>
              <a:tblPr>
                <a:tableStyleId>{5C22544A-7EE6-4342-B048-85BDC9FD1C3A}</a:tableStyleId>
              </a:tblPr>
              <a:tblGrid>
                <a:gridCol w="677834">
                  <a:extLst>
                    <a:ext uri="{9D8B030D-6E8A-4147-A177-3AD203B41FA5}">
                      <a16:colId xmlns:a16="http://schemas.microsoft.com/office/drawing/2014/main" val="630652754"/>
                    </a:ext>
                  </a:extLst>
                </a:gridCol>
                <a:gridCol w="1162001">
                  <a:extLst>
                    <a:ext uri="{9D8B030D-6E8A-4147-A177-3AD203B41FA5}">
                      <a16:colId xmlns:a16="http://schemas.microsoft.com/office/drawing/2014/main" val="3981973357"/>
                    </a:ext>
                  </a:extLst>
                </a:gridCol>
                <a:gridCol w="1151241">
                  <a:extLst>
                    <a:ext uri="{9D8B030D-6E8A-4147-A177-3AD203B41FA5}">
                      <a16:colId xmlns:a16="http://schemas.microsoft.com/office/drawing/2014/main" val="1387937805"/>
                    </a:ext>
                  </a:extLst>
                </a:gridCol>
                <a:gridCol w="1151241">
                  <a:extLst>
                    <a:ext uri="{9D8B030D-6E8A-4147-A177-3AD203B41FA5}">
                      <a16:colId xmlns:a16="http://schemas.microsoft.com/office/drawing/2014/main" val="12577578"/>
                    </a:ext>
                  </a:extLst>
                </a:gridCol>
                <a:gridCol w="1151241">
                  <a:extLst>
                    <a:ext uri="{9D8B030D-6E8A-4147-A177-3AD203B41FA5}">
                      <a16:colId xmlns:a16="http://schemas.microsoft.com/office/drawing/2014/main" val="1171048876"/>
                    </a:ext>
                  </a:extLst>
                </a:gridCol>
                <a:gridCol w="828463">
                  <a:extLst>
                    <a:ext uri="{9D8B030D-6E8A-4147-A177-3AD203B41FA5}">
                      <a16:colId xmlns:a16="http://schemas.microsoft.com/office/drawing/2014/main" val="1877750409"/>
                    </a:ext>
                  </a:extLst>
                </a:gridCol>
              </a:tblGrid>
              <a:tr h="223371">
                <a:tc rowSpan="2">
                  <a:txBody>
                    <a:bodyPr/>
                    <a:lstStyle/>
                    <a:p>
                      <a:pPr algn="ctr" fontAlgn="ctr"/>
                      <a:r>
                        <a:rPr lang="en-US" sz="1400" b="1" u="none" strike="noStrike" dirty="0">
                          <a:effectLst/>
                          <a:latin typeface="+mn-lt"/>
                        </a:rPr>
                        <a:t>Sl. No.</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pPr algn="ctr" fontAlgn="ctr"/>
                      <a:r>
                        <a:rPr lang="en-US" sz="1400" b="1" u="none" strike="noStrike" dirty="0">
                          <a:effectLst/>
                          <a:latin typeface="+mn-lt"/>
                        </a:rPr>
                        <a:t>Country</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u="none" strike="noStrike" dirty="0">
                          <a:effectLst/>
                          <a:latin typeface="+mn-lt"/>
                        </a:rPr>
                        <a:t>2019-20</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00000"/>
                          </a:solidFill>
                          <a:effectLst/>
                          <a:latin typeface="+mn-lt"/>
                        </a:rPr>
                        <a:t>Share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u="none" strike="noStrike" dirty="0">
                          <a:effectLst/>
                          <a:latin typeface="+mn-lt"/>
                        </a:rPr>
                        <a:t>2020-21</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u="none" strike="noStrike" dirty="0">
                          <a:effectLst/>
                          <a:latin typeface="+mn-lt"/>
                        </a:rPr>
                        <a:t>Share %</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28276470"/>
                  </a:ext>
                </a:extLst>
              </a:tr>
              <a:tr h="223371">
                <a:tc vMerge="1">
                  <a:txBody>
                    <a:bodyPr/>
                    <a:lstStyle/>
                    <a:p>
                      <a:endParaRPr lang="en-US"/>
                    </a:p>
                  </a:txBody>
                  <a:tcPr/>
                </a:tc>
                <a:tc vMerge="1">
                  <a:txBody>
                    <a:bodyPr/>
                    <a:lstStyle/>
                    <a:p>
                      <a:endParaRPr lang="en-US"/>
                    </a:p>
                  </a:txBody>
                  <a:tcPr/>
                </a:tc>
                <a:tc>
                  <a:txBody>
                    <a:bodyPr/>
                    <a:lstStyle/>
                    <a:p>
                      <a:pPr algn="ctr" fontAlgn="ctr"/>
                      <a:r>
                        <a:rPr lang="en-US" sz="1400" b="1" u="none" strike="noStrike" dirty="0" err="1">
                          <a:effectLst/>
                          <a:latin typeface="+mn-lt"/>
                        </a:rPr>
                        <a:t>Qty</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00000"/>
                          </a:solidFill>
                          <a:effectLst/>
                          <a:latin typeface="+mn-lt"/>
                        </a:rPr>
                        <a:t>2019-20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u="none" strike="noStrike" dirty="0" err="1">
                          <a:effectLst/>
                          <a:latin typeface="+mn-lt"/>
                        </a:rPr>
                        <a:t>Qty</a:t>
                      </a:r>
                      <a:endParaRPr lang="en-US"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00000"/>
                          </a:solidFill>
                          <a:effectLst/>
                          <a:latin typeface="+mn-lt"/>
                        </a:rPr>
                        <a:t>2020-21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673026258"/>
                  </a:ext>
                </a:extLst>
              </a:tr>
              <a:tr h="437197">
                <a:tc>
                  <a:txBody>
                    <a:bodyPr/>
                    <a:lstStyle/>
                    <a:p>
                      <a:pPr algn="ctr" fontAlgn="ctr"/>
                      <a:r>
                        <a:rPr lang="en-US" sz="1400" u="none" strike="noStrike" dirty="0">
                          <a:effectLst/>
                        </a:rPr>
                        <a:t>1</a:t>
                      </a:r>
                      <a:endParaRPr lang="en-US" sz="1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400" b="1" u="none" strike="noStrike" dirty="0">
                          <a:effectLst/>
                        </a:rPr>
                        <a:t>European Union</a:t>
                      </a:r>
                      <a:endParaRPr lang="en-US" sz="14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70,294.00</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0" i="0" u="none" strike="noStrike" dirty="0">
                          <a:solidFill>
                            <a:srgbClr val="000000"/>
                          </a:solidFill>
                          <a:effectLst/>
                          <a:latin typeface="+mn-lt"/>
                        </a:rPr>
                        <a:t>24.90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43,835.00</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a:effectLst/>
                        </a:rPr>
                        <a:t>16.05</a:t>
                      </a:r>
                      <a:endParaRPr lang="en-US" sz="1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54482623"/>
                  </a:ext>
                </a:extLst>
              </a:tr>
              <a:tr h="223371">
                <a:tc>
                  <a:txBody>
                    <a:bodyPr/>
                    <a:lstStyle/>
                    <a:p>
                      <a:pPr algn="ctr" fontAlgn="ctr"/>
                      <a:r>
                        <a:rPr lang="en-US" sz="1400" u="none" strike="noStrike">
                          <a:effectLst/>
                        </a:rPr>
                        <a:t>2</a:t>
                      </a:r>
                      <a:endParaRPr lang="en-US" sz="1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400" b="1" u="none" strike="noStrike" dirty="0">
                          <a:effectLst/>
                        </a:rPr>
                        <a:t>Korea</a:t>
                      </a:r>
                      <a:endParaRPr lang="en-US" sz="14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19,395.03</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0" i="0" u="none" strike="noStrike" dirty="0">
                          <a:solidFill>
                            <a:srgbClr val="000000"/>
                          </a:solidFill>
                          <a:effectLst/>
                          <a:latin typeface="+mn-lt"/>
                        </a:rPr>
                        <a:t>6.87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39,781.30</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a:effectLst/>
                        </a:rPr>
                        <a:t>14.57</a:t>
                      </a:r>
                      <a:endParaRPr lang="en-US" sz="1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78297061"/>
                  </a:ext>
                </a:extLst>
              </a:tr>
              <a:tr h="223371">
                <a:tc>
                  <a:txBody>
                    <a:bodyPr/>
                    <a:lstStyle/>
                    <a:p>
                      <a:pPr algn="ctr" fontAlgn="ctr"/>
                      <a:r>
                        <a:rPr lang="en-US" sz="1400" u="none" strike="noStrike">
                          <a:effectLst/>
                        </a:rPr>
                        <a:t>3</a:t>
                      </a:r>
                      <a:endParaRPr lang="en-US" sz="1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400" b="1" u="none" strike="noStrike" dirty="0">
                          <a:effectLst/>
                        </a:rPr>
                        <a:t>U S A</a:t>
                      </a:r>
                      <a:endParaRPr lang="en-US" sz="14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19,391.23</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0" i="0" u="none" strike="noStrike" dirty="0">
                          <a:solidFill>
                            <a:srgbClr val="000000"/>
                          </a:solidFill>
                          <a:effectLst/>
                          <a:latin typeface="+mn-lt"/>
                        </a:rPr>
                        <a:t>6.87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a:effectLst/>
                        </a:rPr>
                        <a:t>23,607.64</a:t>
                      </a:r>
                      <a:endParaRPr lang="en-US" sz="1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a:effectLst/>
                        </a:rPr>
                        <a:t>8.64</a:t>
                      </a:r>
                      <a:endParaRPr lang="en-US" sz="1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964698317"/>
                  </a:ext>
                </a:extLst>
              </a:tr>
              <a:tr h="223371">
                <a:tc>
                  <a:txBody>
                    <a:bodyPr/>
                    <a:lstStyle/>
                    <a:p>
                      <a:pPr algn="ctr" fontAlgn="ctr"/>
                      <a:r>
                        <a:rPr lang="en-US" sz="1400" u="none" strike="noStrike" dirty="0">
                          <a:effectLst/>
                        </a:rPr>
                        <a:t>4</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400" b="1" u="none" strike="noStrike" dirty="0">
                          <a:effectLst/>
                        </a:rPr>
                        <a:t>Russia</a:t>
                      </a:r>
                      <a:endParaRPr lang="en-US" sz="14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14,359.91</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0" i="0" u="none" strike="noStrike" dirty="0">
                          <a:solidFill>
                            <a:srgbClr val="000000"/>
                          </a:solidFill>
                          <a:effectLst/>
                          <a:latin typeface="+mn-lt"/>
                        </a:rPr>
                        <a:t>5.08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a:effectLst/>
                        </a:rPr>
                        <a:t>13,446.32</a:t>
                      </a:r>
                      <a:endParaRPr lang="en-US" sz="1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a:effectLst/>
                        </a:rPr>
                        <a:t>4.92</a:t>
                      </a:r>
                      <a:endParaRPr lang="en-US" sz="1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586626750"/>
                  </a:ext>
                </a:extLst>
              </a:tr>
              <a:tr h="223371">
                <a:tc>
                  <a:txBody>
                    <a:bodyPr/>
                    <a:lstStyle/>
                    <a:p>
                      <a:pPr algn="ctr" fontAlgn="ctr"/>
                      <a:r>
                        <a:rPr lang="en-US" sz="1400" u="none" strike="noStrike">
                          <a:effectLst/>
                        </a:rPr>
                        <a:t>5</a:t>
                      </a:r>
                      <a:endParaRPr lang="en-US" sz="1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400" b="1" u="none" strike="noStrike" dirty="0">
                          <a:effectLst/>
                        </a:rPr>
                        <a:t>Taiwan</a:t>
                      </a:r>
                      <a:endParaRPr lang="en-US" sz="14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12,047.46</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0" i="0" u="none" strike="noStrike" dirty="0">
                          <a:solidFill>
                            <a:srgbClr val="000000"/>
                          </a:solidFill>
                          <a:effectLst/>
                          <a:latin typeface="+mn-lt"/>
                        </a:rPr>
                        <a:t>4.26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a:effectLst/>
                        </a:rPr>
                        <a:t>12,434.65</a:t>
                      </a:r>
                      <a:endParaRPr lang="en-US" sz="1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a:effectLst/>
                        </a:rPr>
                        <a:t>4.55</a:t>
                      </a:r>
                      <a:endParaRPr lang="en-US" sz="1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501045979"/>
                  </a:ext>
                </a:extLst>
              </a:tr>
              <a:tr h="223371">
                <a:tc>
                  <a:txBody>
                    <a:bodyPr/>
                    <a:lstStyle/>
                    <a:p>
                      <a:pPr algn="ctr" fontAlgn="ctr"/>
                      <a:r>
                        <a:rPr lang="en-US" sz="1400" u="none" strike="noStrike">
                          <a:effectLst/>
                        </a:rPr>
                        <a:t>6</a:t>
                      </a:r>
                      <a:endParaRPr lang="en-US" sz="1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400" b="1" u="none" strike="noStrike" dirty="0">
                          <a:effectLst/>
                        </a:rPr>
                        <a:t>Vietnam</a:t>
                      </a:r>
                      <a:endParaRPr lang="en-US" sz="14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16,092.93</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0" i="0" u="none" strike="noStrike" dirty="0">
                          <a:solidFill>
                            <a:srgbClr val="000000"/>
                          </a:solidFill>
                          <a:effectLst/>
                          <a:latin typeface="+mn-lt"/>
                        </a:rPr>
                        <a:t>5.70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a:effectLst/>
                        </a:rPr>
                        <a:t>10,683.96</a:t>
                      </a:r>
                      <a:endParaRPr lang="en-US" sz="1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3.91</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71332182"/>
                  </a:ext>
                </a:extLst>
              </a:tr>
              <a:tr h="223371">
                <a:tc>
                  <a:txBody>
                    <a:bodyPr/>
                    <a:lstStyle/>
                    <a:p>
                      <a:pPr algn="ctr" fontAlgn="ctr"/>
                      <a:r>
                        <a:rPr lang="en-US" sz="1400" u="none" strike="noStrike">
                          <a:effectLst/>
                        </a:rPr>
                        <a:t>7</a:t>
                      </a:r>
                      <a:endParaRPr lang="en-US" sz="1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400" b="1" u="none" strike="noStrike" dirty="0">
                          <a:effectLst/>
                        </a:rPr>
                        <a:t>Israel</a:t>
                      </a:r>
                      <a:endParaRPr lang="en-US" sz="14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9,073.99</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0" i="0" u="none" strike="noStrike" dirty="0">
                          <a:solidFill>
                            <a:srgbClr val="000000"/>
                          </a:solidFill>
                          <a:effectLst/>
                          <a:latin typeface="+mn-lt"/>
                        </a:rPr>
                        <a:t>3.21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a:effectLst/>
                        </a:rPr>
                        <a:t>9,220.39</a:t>
                      </a:r>
                      <a:endParaRPr lang="en-US" sz="1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3.38</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92108588"/>
                  </a:ext>
                </a:extLst>
              </a:tr>
              <a:tr h="223371">
                <a:tc>
                  <a:txBody>
                    <a:bodyPr/>
                    <a:lstStyle/>
                    <a:p>
                      <a:pPr algn="ctr" fontAlgn="ctr"/>
                      <a:r>
                        <a:rPr lang="en-US" sz="1400" u="none" strike="noStrike">
                          <a:effectLst/>
                        </a:rPr>
                        <a:t>8</a:t>
                      </a:r>
                      <a:endParaRPr lang="en-US" sz="1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400" b="1" u="none" strike="noStrike" dirty="0">
                          <a:effectLst/>
                        </a:rPr>
                        <a:t>China</a:t>
                      </a:r>
                      <a:endParaRPr lang="en-US" sz="14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1,894.45</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0" i="0" u="none" strike="noStrike" dirty="0">
                          <a:solidFill>
                            <a:srgbClr val="000000"/>
                          </a:solidFill>
                          <a:effectLst/>
                          <a:latin typeface="+mn-lt"/>
                        </a:rPr>
                        <a:t>0.67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8,686.24</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3.18</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63251515"/>
                  </a:ext>
                </a:extLst>
              </a:tr>
              <a:tr h="223371">
                <a:tc>
                  <a:txBody>
                    <a:bodyPr/>
                    <a:lstStyle/>
                    <a:p>
                      <a:pPr algn="ctr" fontAlgn="ctr"/>
                      <a:r>
                        <a:rPr lang="en-US" sz="1400" u="none" strike="noStrike" dirty="0">
                          <a:effectLst/>
                        </a:rPr>
                        <a:t>9</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400" b="1" u="none" strike="noStrike" dirty="0">
                          <a:effectLst/>
                        </a:rPr>
                        <a:t>Greece</a:t>
                      </a:r>
                      <a:endParaRPr lang="en-US" sz="14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11,835.58</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0" i="0" u="none" strike="noStrike" dirty="0">
                          <a:solidFill>
                            <a:srgbClr val="000000"/>
                          </a:solidFill>
                          <a:effectLst/>
                          <a:latin typeface="+mn-lt"/>
                        </a:rPr>
                        <a:t>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8,485.99</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3.11</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91904212"/>
                  </a:ext>
                </a:extLst>
              </a:tr>
              <a:tr h="223371">
                <a:tc>
                  <a:txBody>
                    <a:bodyPr/>
                    <a:lstStyle/>
                    <a:p>
                      <a:pPr algn="ctr" fontAlgn="ctr"/>
                      <a:r>
                        <a:rPr lang="en-US" sz="1400" u="none" strike="noStrike">
                          <a:effectLst/>
                        </a:rPr>
                        <a:t>10</a:t>
                      </a:r>
                      <a:endParaRPr lang="en-US" sz="1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400" b="1" u="none" strike="noStrike" dirty="0">
                          <a:effectLst/>
                        </a:rPr>
                        <a:t>Indonesia</a:t>
                      </a:r>
                      <a:endParaRPr lang="en-US" sz="14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10,235.36</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0" i="0" u="none" strike="noStrike" dirty="0">
                          <a:solidFill>
                            <a:srgbClr val="000000"/>
                          </a:solidFill>
                          <a:effectLst/>
                          <a:latin typeface="+mn-lt"/>
                        </a:rPr>
                        <a:t>3.62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8,353.13</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3.06</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367509343"/>
                  </a:ext>
                </a:extLst>
              </a:tr>
              <a:tr h="223371">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400" b="1" u="none" strike="noStrike" dirty="0">
                          <a:effectLst/>
                        </a:rPr>
                        <a:t>Others</a:t>
                      </a:r>
                      <a:endParaRPr lang="en-US" sz="14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97637.52</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0" i="0" u="none" strike="noStrike" dirty="0">
                          <a:solidFill>
                            <a:srgbClr val="000000"/>
                          </a:solidFill>
                          <a:effectLst/>
                          <a:latin typeface="+mn-lt"/>
                        </a:rPr>
                        <a:t>34.59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94591.86</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rPr>
                        <a:t>34.63</a:t>
                      </a:r>
                      <a:endParaRPr lang="en-US"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625961936"/>
                  </a:ext>
                </a:extLst>
              </a:tr>
              <a:tr h="220860">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400" b="1" u="none" strike="noStrike">
                          <a:effectLst/>
                        </a:rPr>
                        <a:t>Total</a:t>
                      </a:r>
                      <a:endParaRPr lang="en-US" sz="1400" b="1" i="0" u="none" strike="noStrike">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u="none" strike="noStrike" dirty="0">
                          <a:effectLst/>
                        </a:rPr>
                        <a:t>282,257.46</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i="0" u="none" strike="noStrike" dirty="0">
                          <a:solidFill>
                            <a:srgbClr val="000000"/>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u="none" strike="noStrike">
                          <a:effectLst/>
                        </a:rPr>
                        <a:t>273,126.48</a:t>
                      </a:r>
                      <a:endParaRPr lang="en-US"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u="none" strike="noStrike" dirty="0">
                          <a:effectLst/>
                        </a:rPr>
                        <a:t>100</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0006470"/>
                  </a:ext>
                </a:extLst>
              </a:tr>
            </a:tbl>
          </a:graphicData>
        </a:graphic>
      </p:graphicFrame>
      <p:sp>
        <p:nvSpPr>
          <p:cNvPr id="5" name="TextBox 6"/>
          <p:cNvSpPr txBox="1">
            <a:spLocks noChangeArrowheads="1"/>
          </p:cNvSpPr>
          <p:nvPr/>
        </p:nvSpPr>
        <p:spPr bwMode="auto">
          <a:xfrm>
            <a:off x="587485" y="5300484"/>
            <a:ext cx="876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Ø"/>
            </a:pPr>
            <a:r>
              <a:rPr lang="en-IN" altLang="en-US" sz="1600" b="1" dirty="0">
                <a:latin typeface="Calibri" panose="020F0502020204030204" pitchFamily="34" charset="0"/>
              </a:rPr>
              <a:t>Exports to  more than 145 countries. </a:t>
            </a:r>
          </a:p>
        </p:txBody>
      </p:sp>
    </p:spTree>
    <p:extLst>
      <p:ext uri="{BB962C8B-B14F-4D97-AF65-F5344CB8AC3E}">
        <p14:creationId xmlns:p14="http://schemas.microsoft.com/office/powerpoint/2010/main" val="2540612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95300" y="1438275"/>
            <a:ext cx="7734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solidFill>
                  <a:schemeClr val="hlink"/>
                </a:solidFill>
                <a:latin typeface="Calibri" panose="020F0502020204030204" pitchFamily="34" charset="0"/>
              </a:rPr>
              <a:t>Estimated composition of different varieties of Sesame seeds  exported from India </a:t>
            </a:r>
          </a:p>
        </p:txBody>
      </p:sp>
      <p:sp>
        <p:nvSpPr>
          <p:cNvPr id="3" name="TextBox 11"/>
          <p:cNvSpPr txBox="1">
            <a:spLocks noChangeArrowheads="1"/>
          </p:cNvSpPr>
          <p:nvPr/>
        </p:nvSpPr>
        <p:spPr bwMode="auto">
          <a:xfrm>
            <a:off x="1143000" y="4817269"/>
            <a:ext cx="2667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latin typeface="Verdana" panose="020B0604030504040204" pitchFamily="34" charset="0"/>
              </a:rPr>
              <a:t>Source: </a:t>
            </a:r>
            <a:r>
              <a:rPr lang="en-US" altLang="en-US" sz="1000" b="1" dirty="0">
                <a:latin typeface="Calibri" panose="020F0502020204030204" pitchFamily="34" charset="0"/>
              </a:rPr>
              <a:t>Trade</a:t>
            </a:r>
          </a:p>
        </p:txBody>
      </p:sp>
      <p:graphicFrame>
        <p:nvGraphicFramePr>
          <p:cNvPr id="4" name="Group 67"/>
          <p:cNvGraphicFramePr>
            <a:graphicFrameLocks noGrp="1"/>
          </p:cNvGraphicFramePr>
          <p:nvPr>
            <p:extLst>
              <p:ext uri="{D42A27DB-BD31-4B8C-83A1-F6EECF244321}">
                <p14:modId xmlns:p14="http://schemas.microsoft.com/office/powerpoint/2010/main" val="2419280641"/>
              </p:ext>
            </p:extLst>
          </p:nvPr>
        </p:nvGraphicFramePr>
        <p:xfrm>
          <a:off x="1143000" y="2640014"/>
          <a:ext cx="7204165" cy="2109787"/>
        </p:xfrm>
        <a:graphic>
          <a:graphicData uri="http://schemas.openxmlformats.org/drawingml/2006/table">
            <a:tbl>
              <a:tblPr/>
              <a:tblGrid>
                <a:gridCol w="1395613">
                  <a:extLst>
                    <a:ext uri="{9D8B030D-6E8A-4147-A177-3AD203B41FA5}">
                      <a16:colId xmlns:a16="http://schemas.microsoft.com/office/drawing/2014/main" val="20000"/>
                    </a:ext>
                  </a:extLst>
                </a:gridCol>
                <a:gridCol w="1161710">
                  <a:extLst>
                    <a:ext uri="{9D8B030D-6E8A-4147-A177-3AD203B41FA5}">
                      <a16:colId xmlns:a16="http://schemas.microsoft.com/office/drawing/2014/main" val="1332275678"/>
                    </a:ext>
                  </a:extLst>
                </a:gridCol>
                <a:gridCol w="1161710">
                  <a:extLst>
                    <a:ext uri="{9D8B030D-6E8A-4147-A177-3AD203B41FA5}">
                      <a16:colId xmlns:a16="http://schemas.microsoft.com/office/drawing/2014/main" val="20001"/>
                    </a:ext>
                  </a:extLst>
                </a:gridCol>
                <a:gridCol w="1169019">
                  <a:extLst>
                    <a:ext uri="{9D8B030D-6E8A-4147-A177-3AD203B41FA5}">
                      <a16:colId xmlns:a16="http://schemas.microsoft.com/office/drawing/2014/main" val="20002"/>
                    </a:ext>
                  </a:extLst>
                </a:gridCol>
                <a:gridCol w="1154403">
                  <a:extLst>
                    <a:ext uri="{9D8B030D-6E8A-4147-A177-3AD203B41FA5}">
                      <a16:colId xmlns:a16="http://schemas.microsoft.com/office/drawing/2014/main" val="20003"/>
                    </a:ext>
                  </a:extLst>
                </a:gridCol>
                <a:gridCol w="1161710">
                  <a:extLst>
                    <a:ext uri="{9D8B030D-6E8A-4147-A177-3AD203B41FA5}">
                      <a16:colId xmlns:a16="http://schemas.microsoft.com/office/drawing/2014/main" val="20004"/>
                    </a:ext>
                  </a:extLst>
                </a:gridCol>
              </a:tblGrid>
              <a:tr h="317308">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itchFamily="34" charset="0"/>
                        </a:rPr>
                        <a:t>Variety</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itchFamily="34" charset="0"/>
                        </a:rPr>
                        <a:t>2020-21</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itchFamily="34" charset="0"/>
                        </a:rPr>
                        <a:t>2019-20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itchFamily="34" charset="0"/>
                        </a:rPr>
                        <a:t>2018-19 </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itchFamily="34" charset="0"/>
                        </a:rPr>
                        <a:t>2017-18</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itchFamily="34" charset="0"/>
                        </a:rPr>
                        <a:t>2016-17</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0"/>
                  </a:ext>
                </a:extLst>
              </a:tr>
              <a:tr h="3668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rPr>
                        <a:t>Natural whitish</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58,000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60,000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65,000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1,05,000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95,000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1"/>
                  </a:ext>
                </a:extLst>
              </a:tr>
              <a:tr h="293488">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rPr>
                        <a:t>Hulled</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1,88,500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1,95,000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2,15,000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2,00,000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1,85,000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2"/>
                  </a:ext>
                </a:extLst>
              </a:tr>
              <a:tr h="293488">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rPr>
                        <a:t>Crushing quality</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23,000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24,000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24,000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26,000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20,000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3"/>
                  </a:ext>
                </a:extLst>
              </a:tr>
              <a:tr h="293488">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rPr>
                        <a:t>Black</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3,000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3,000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5,500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5,000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7,000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4"/>
                  </a:ext>
                </a:extLst>
              </a:tr>
              <a:tr h="545155">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rPr>
                        <a:t>Golden Yellowish</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500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500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500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500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rPr>
                        <a:t>400</a:t>
                      </a:r>
                    </a:p>
                  </a:txBody>
                  <a:tcPr marL="9525" marR="9525"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5" name="TextBox 5"/>
          <p:cNvSpPr txBox="1">
            <a:spLocks noChangeArrowheads="1"/>
          </p:cNvSpPr>
          <p:nvPr/>
        </p:nvSpPr>
        <p:spPr bwMode="auto">
          <a:xfrm>
            <a:off x="6578600" y="4817269"/>
            <a:ext cx="1651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zh-CN" sz="1000" b="1" dirty="0">
                <a:latin typeface="Calibri" panose="020F0502020204030204" pitchFamily="34" charset="0"/>
                <a:ea typeface="宋体" panose="02010600030101010101" pitchFamily="2" charset="-122"/>
              </a:rPr>
              <a:t>April-March</a:t>
            </a:r>
          </a:p>
        </p:txBody>
      </p:sp>
      <p:sp>
        <p:nvSpPr>
          <p:cNvPr id="6" name="Rectangle 7"/>
          <p:cNvSpPr>
            <a:spLocks noChangeArrowheads="1"/>
          </p:cNvSpPr>
          <p:nvPr/>
        </p:nvSpPr>
        <p:spPr bwMode="auto">
          <a:xfrm>
            <a:off x="7524750" y="2393950"/>
            <a:ext cx="438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a:latin typeface="Calibri" panose="020F0502020204030204" pitchFamily="34" charset="0"/>
              </a:rPr>
              <a:t>Tons</a:t>
            </a:r>
          </a:p>
        </p:txBody>
      </p:sp>
    </p:spTree>
    <p:extLst>
      <p:ext uri="{BB962C8B-B14F-4D97-AF65-F5344CB8AC3E}">
        <p14:creationId xmlns:p14="http://schemas.microsoft.com/office/powerpoint/2010/main" val="352196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6" name="Rectangle 12"/>
          <p:cNvSpPr>
            <a:spLocks noChangeArrowheads="1"/>
          </p:cNvSpPr>
          <p:nvPr/>
        </p:nvSpPr>
        <p:spPr bwMode="auto">
          <a:xfrm>
            <a:off x="1752600" y="1447800"/>
            <a:ext cx="579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 hangingPunct="1">
              <a:spcBef>
                <a:spcPct val="0"/>
              </a:spcBef>
              <a:buFontTx/>
              <a:buNone/>
            </a:pPr>
            <a:r>
              <a:rPr lang="en-US" altLang="en-US" sz="2800" b="1" dirty="0">
                <a:solidFill>
                  <a:schemeClr val="hlink"/>
                </a:solidFill>
                <a:latin typeface="Calibri" panose="020F0502020204030204" pitchFamily="34" charset="0"/>
              </a:rPr>
              <a:t>Indian Import of Sesame seed</a:t>
            </a:r>
          </a:p>
        </p:txBody>
      </p:sp>
      <p:sp>
        <p:nvSpPr>
          <p:cNvPr id="8" name="Rectangle 3"/>
          <p:cNvSpPr txBox="1">
            <a:spLocks noChangeArrowheads="1"/>
          </p:cNvSpPr>
          <p:nvPr/>
        </p:nvSpPr>
        <p:spPr bwMode="auto">
          <a:xfrm>
            <a:off x="665020" y="414917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SzPct val="95000"/>
              <a:buFont typeface="Wingdings" panose="05000000000000000000" pitchFamily="2" charset="2"/>
              <a:buChar char="Ø"/>
            </a:pPr>
            <a:r>
              <a:rPr lang="en-US" altLang="zh-CN" sz="1400" b="1" dirty="0">
                <a:latin typeface="Calibri" panose="020F0502020204030204" pitchFamily="34" charset="0"/>
                <a:ea typeface="宋体" panose="02010600030101010101" pitchFamily="2" charset="-122"/>
              </a:rPr>
              <a:t>During 2020-21 India imported Sesame seed mainly from Sudan, Brazil and Nigeria  </a:t>
            </a:r>
          </a:p>
          <a:p>
            <a:pPr algn="just" eaLnBrk="1" hangingPunct="1">
              <a:buSzPct val="95000"/>
              <a:buFont typeface="Wingdings" panose="05000000000000000000" pitchFamily="2" charset="2"/>
              <a:buChar char="Ø"/>
            </a:pPr>
            <a:endParaRPr lang="en-US" altLang="zh-CN" sz="1400" b="1" dirty="0">
              <a:latin typeface="Calibri" panose="020F0502020204030204" pitchFamily="34" charset="0"/>
              <a:ea typeface="宋体" panose="02010600030101010101" pitchFamily="2" charset="-122"/>
            </a:endParaRPr>
          </a:p>
        </p:txBody>
      </p:sp>
      <p:sp>
        <p:nvSpPr>
          <p:cNvPr id="9" name="TextBox 11"/>
          <p:cNvSpPr txBox="1">
            <a:spLocks noChangeArrowheads="1"/>
          </p:cNvSpPr>
          <p:nvPr/>
        </p:nvSpPr>
        <p:spPr bwMode="auto">
          <a:xfrm>
            <a:off x="665020" y="3590889"/>
            <a:ext cx="2667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latin typeface="Calibri" panose="020F0502020204030204" pitchFamily="34" charset="0"/>
              </a:rPr>
              <a:t>Source: </a:t>
            </a:r>
            <a:r>
              <a:rPr lang="en-US" altLang="en-US" sz="1200" b="1" dirty="0" err="1">
                <a:latin typeface="Calibri" panose="020F0502020204030204" pitchFamily="34" charset="0"/>
              </a:rPr>
              <a:t>MoC</a:t>
            </a:r>
            <a:endParaRPr lang="en-US" altLang="en-US" sz="1200" b="1" dirty="0">
              <a:latin typeface="Calibri" panose="020F0502020204030204" pitchFamily="34" charset="0"/>
            </a:endParaRPr>
          </a:p>
        </p:txBody>
      </p:sp>
      <p:sp>
        <p:nvSpPr>
          <p:cNvPr id="11" name="TextBox 5"/>
          <p:cNvSpPr txBox="1">
            <a:spLocks noChangeArrowheads="1"/>
          </p:cNvSpPr>
          <p:nvPr/>
        </p:nvSpPr>
        <p:spPr bwMode="auto">
          <a:xfrm>
            <a:off x="6827980" y="3591663"/>
            <a:ext cx="165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zh-CN" sz="1200" b="1" dirty="0">
                <a:latin typeface="Calibri" panose="020F0502020204030204" pitchFamily="34" charset="0"/>
                <a:ea typeface="宋体" panose="02010600030101010101" pitchFamily="2" charset="-122"/>
              </a:rPr>
              <a:t>April-March</a:t>
            </a:r>
          </a:p>
        </p:txBody>
      </p:sp>
      <p:graphicFrame>
        <p:nvGraphicFramePr>
          <p:cNvPr id="2" name="Table 1"/>
          <p:cNvGraphicFramePr>
            <a:graphicFrameLocks noGrp="1"/>
          </p:cNvGraphicFramePr>
          <p:nvPr>
            <p:extLst>
              <p:ext uri="{D42A27DB-BD31-4B8C-83A1-F6EECF244321}">
                <p14:modId xmlns:p14="http://schemas.microsoft.com/office/powerpoint/2010/main" val="2739850038"/>
              </p:ext>
            </p:extLst>
          </p:nvPr>
        </p:nvGraphicFramePr>
        <p:xfrm>
          <a:off x="665020" y="2820555"/>
          <a:ext cx="7813960" cy="741680"/>
        </p:xfrm>
        <a:graphic>
          <a:graphicData uri="http://schemas.openxmlformats.org/drawingml/2006/table">
            <a:tbl>
              <a:tblPr firstRow="1" bandRow="1">
                <a:tableStyleId>{5C22544A-7EE6-4342-B048-85BDC9FD1C3A}</a:tableStyleId>
              </a:tblPr>
              <a:tblGrid>
                <a:gridCol w="1116280">
                  <a:extLst>
                    <a:ext uri="{9D8B030D-6E8A-4147-A177-3AD203B41FA5}">
                      <a16:colId xmlns:a16="http://schemas.microsoft.com/office/drawing/2014/main" val="20000"/>
                    </a:ext>
                  </a:extLst>
                </a:gridCol>
                <a:gridCol w="1116280">
                  <a:extLst>
                    <a:ext uri="{9D8B030D-6E8A-4147-A177-3AD203B41FA5}">
                      <a16:colId xmlns:a16="http://schemas.microsoft.com/office/drawing/2014/main" val="20001"/>
                    </a:ext>
                  </a:extLst>
                </a:gridCol>
                <a:gridCol w="1116280">
                  <a:extLst>
                    <a:ext uri="{9D8B030D-6E8A-4147-A177-3AD203B41FA5}">
                      <a16:colId xmlns:a16="http://schemas.microsoft.com/office/drawing/2014/main" val="20002"/>
                    </a:ext>
                  </a:extLst>
                </a:gridCol>
                <a:gridCol w="1116280">
                  <a:extLst>
                    <a:ext uri="{9D8B030D-6E8A-4147-A177-3AD203B41FA5}">
                      <a16:colId xmlns:a16="http://schemas.microsoft.com/office/drawing/2014/main" val="20003"/>
                    </a:ext>
                  </a:extLst>
                </a:gridCol>
                <a:gridCol w="1116280">
                  <a:extLst>
                    <a:ext uri="{9D8B030D-6E8A-4147-A177-3AD203B41FA5}">
                      <a16:colId xmlns:a16="http://schemas.microsoft.com/office/drawing/2014/main" val="20004"/>
                    </a:ext>
                  </a:extLst>
                </a:gridCol>
                <a:gridCol w="1116280">
                  <a:extLst>
                    <a:ext uri="{9D8B030D-6E8A-4147-A177-3AD203B41FA5}">
                      <a16:colId xmlns:a16="http://schemas.microsoft.com/office/drawing/2014/main" val="20005"/>
                    </a:ext>
                  </a:extLst>
                </a:gridCol>
                <a:gridCol w="1116280">
                  <a:extLst>
                    <a:ext uri="{9D8B030D-6E8A-4147-A177-3AD203B41FA5}">
                      <a16:colId xmlns:a16="http://schemas.microsoft.com/office/drawing/2014/main" val="20006"/>
                    </a:ext>
                  </a:extLst>
                </a:gridCol>
              </a:tblGrid>
              <a:tr h="370840">
                <a:tc>
                  <a:txBody>
                    <a:bodyPr/>
                    <a:lstStyle/>
                    <a:p>
                      <a:r>
                        <a:rPr lang="en-US" dirty="0"/>
                        <a:t>2020-21</a:t>
                      </a:r>
                    </a:p>
                  </a:txBody>
                  <a:tcPr/>
                </a:tc>
                <a:tc>
                  <a:txBody>
                    <a:bodyPr/>
                    <a:lstStyle/>
                    <a:p>
                      <a:r>
                        <a:rPr lang="en-US" dirty="0"/>
                        <a:t>2019-20</a:t>
                      </a:r>
                    </a:p>
                  </a:txBody>
                  <a:tcPr/>
                </a:tc>
                <a:tc>
                  <a:txBody>
                    <a:bodyPr/>
                    <a:lstStyle/>
                    <a:p>
                      <a:r>
                        <a:rPr lang="en-US" dirty="0"/>
                        <a:t>2018-19</a:t>
                      </a:r>
                    </a:p>
                  </a:txBody>
                  <a:tcPr/>
                </a:tc>
                <a:tc>
                  <a:txBody>
                    <a:bodyPr/>
                    <a:lstStyle/>
                    <a:p>
                      <a:r>
                        <a:rPr lang="en-US" dirty="0"/>
                        <a:t>2017-18</a:t>
                      </a:r>
                    </a:p>
                  </a:txBody>
                  <a:tcPr/>
                </a:tc>
                <a:tc>
                  <a:txBody>
                    <a:bodyPr/>
                    <a:lstStyle/>
                    <a:p>
                      <a:r>
                        <a:rPr lang="en-US" dirty="0"/>
                        <a:t>2016-17</a:t>
                      </a:r>
                    </a:p>
                  </a:txBody>
                  <a:tcPr/>
                </a:tc>
                <a:tc>
                  <a:txBody>
                    <a:bodyPr/>
                    <a:lstStyle/>
                    <a:p>
                      <a:r>
                        <a:rPr lang="en-US" dirty="0"/>
                        <a:t>2015-16</a:t>
                      </a:r>
                    </a:p>
                  </a:txBody>
                  <a:tcPr/>
                </a:tc>
                <a:tc>
                  <a:txBody>
                    <a:bodyPr/>
                    <a:lstStyle/>
                    <a:p>
                      <a:r>
                        <a:rPr lang="en-US" dirty="0"/>
                        <a:t>2014-15</a:t>
                      </a:r>
                    </a:p>
                  </a:txBody>
                  <a:tcPr/>
                </a:tc>
                <a:extLst>
                  <a:ext uri="{0D108BD9-81ED-4DB2-BD59-A6C34878D82A}">
                    <a16:rowId xmlns:a16="http://schemas.microsoft.com/office/drawing/2014/main" val="10000"/>
                  </a:ext>
                </a:extLst>
              </a:tr>
              <a:tr h="370840">
                <a:tc>
                  <a:txBody>
                    <a:bodyPr/>
                    <a:lstStyle/>
                    <a:p>
                      <a:r>
                        <a:rPr lang="en-US" dirty="0"/>
                        <a:t>100173</a:t>
                      </a:r>
                    </a:p>
                  </a:txBody>
                  <a:tcPr/>
                </a:tc>
                <a:tc>
                  <a:txBody>
                    <a:bodyPr/>
                    <a:lstStyle/>
                    <a:p>
                      <a:r>
                        <a:rPr lang="en-US" dirty="0"/>
                        <a:t>145741</a:t>
                      </a:r>
                    </a:p>
                  </a:txBody>
                  <a:tcPr/>
                </a:tc>
                <a:tc>
                  <a:txBody>
                    <a:bodyPr/>
                    <a:lstStyle/>
                    <a:p>
                      <a:r>
                        <a:rPr lang="en-US" dirty="0"/>
                        <a:t>75092</a:t>
                      </a:r>
                    </a:p>
                  </a:txBody>
                  <a:tcPr/>
                </a:tc>
                <a:tc>
                  <a:txBody>
                    <a:bodyPr/>
                    <a:lstStyle/>
                    <a:p>
                      <a:r>
                        <a:rPr lang="en-US" dirty="0"/>
                        <a:t>26270</a:t>
                      </a:r>
                    </a:p>
                  </a:txBody>
                  <a:tcPr/>
                </a:tc>
                <a:tc>
                  <a:txBody>
                    <a:bodyPr/>
                    <a:lstStyle/>
                    <a:p>
                      <a:r>
                        <a:rPr lang="en-US" dirty="0"/>
                        <a:t>69028</a:t>
                      </a:r>
                    </a:p>
                  </a:txBody>
                  <a:tcPr/>
                </a:tc>
                <a:tc>
                  <a:txBody>
                    <a:bodyPr/>
                    <a:lstStyle/>
                    <a:p>
                      <a:r>
                        <a:rPr lang="en-US" dirty="0"/>
                        <a:t>23597</a:t>
                      </a:r>
                    </a:p>
                  </a:txBody>
                  <a:tcPr/>
                </a:tc>
                <a:tc>
                  <a:txBody>
                    <a:bodyPr/>
                    <a:lstStyle/>
                    <a:p>
                      <a:r>
                        <a:rPr lang="en-US" dirty="0"/>
                        <a:t>34768</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6786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10851176"/>
              </p:ext>
            </p:extLst>
          </p:nvPr>
        </p:nvGraphicFramePr>
        <p:xfrm>
          <a:off x="797705" y="3863519"/>
          <a:ext cx="6761191" cy="944563"/>
        </p:xfrm>
        <a:graphic>
          <a:graphicData uri="http://schemas.openxmlformats.org/drawingml/2006/table">
            <a:tbl>
              <a:tblPr firstRow="1" bandRow="1">
                <a:tableStyleId>{5C22544A-7EE6-4342-B048-85BDC9FD1C3A}</a:tableStyleId>
              </a:tblPr>
              <a:tblGrid>
                <a:gridCol w="1107831">
                  <a:extLst>
                    <a:ext uri="{9D8B030D-6E8A-4147-A177-3AD203B41FA5}">
                      <a16:colId xmlns:a16="http://schemas.microsoft.com/office/drawing/2014/main" val="20000"/>
                    </a:ext>
                  </a:extLst>
                </a:gridCol>
                <a:gridCol w="892601">
                  <a:extLst>
                    <a:ext uri="{9D8B030D-6E8A-4147-A177-3AD203B41FA5}">
                      <a16:colId xmlns:a16="http://schemas.microsoft.com/office/drawing/2014/main" val="4058556994"/>
                    </a:ext>
                  </a:extLst>
                </a:gridCol>
                <a:gridCol w="892601">
                  <a:extLst>
                    <a:ext uri="{9D8B030D-6E8A-4147-A177-3AD203B41FA5}">
                      <a16:colId xmlns:a16="http://schemas.microsoft.com/office/drawing/2014/main" val="20001"/>
                    </a:ext>
                  </a:extLst>
                </a:gridCol>
                <a:gridCol w="924958">
                  <a:extLst>
                    <a:ext uri="{9D8B030D-6E8A-4147-A177-3AD203B41FA5}">
                      <a16:colId xmlns:a16="http://schemas.microsoft.com/office/drawing/2014/main" val="20002"/>
                    </a:ext>
                  </a:extLst>
                </a:gridCol>
                <a:gridCol w="977153">
                  <a:extLst>
                    <a:ext uri="{9D8B030D-6E8A-4147-A177-3AD203B41FA5}">
                      <a16:colId xmlns:a16="http://schemas.microsoft.com/office/drawing/2014/main" val="20003"/>
                    </a:ext>
                  </a:extLst>
                </a:gridCol>
                <a:gridCol w="977153">
                  <a:extLst>
                    <a:ext uri="{9D8B030D-6E8A-4147-A177-3AD203B41FA5}">
                      <a16:colId xmlns:a16="http://schemas.microsoft.com/office/drawing/2014/main" val="20004"/>
                    </a:ext>
                  </a:extLst>
                </a:gridCol>
                <a:gridCol w="988894">
                  <a:extLst>
                    <a:ext uri="{9D8B030D-6E8A-4147-A177-3AD203B41FA5}">
                      <a16:colId xmlns:a16="http://schemas.microsoft.com/office/drawing/2014/main" val="20005"/>
                    </a:ext>
                  </a:extLst>
                </a:gridCol>
              </a:tblGrid>
              <a:tr h="563488">
                <a:tc>
                  <a:txBody>
                    <a:bodyPr/>
                    <a:lstStyle/>
                    <a:p>
                      <a:r>
                        <a:rPr kumimoji="0" lang="en-US" sz="1600" b="1" i="0" u="none" strike="noStrike" kern="1200" cap="none" normalizeH="0" baseline="0" dirty="0">
                          <a:ln>
                            <a:noFill/>
                          </a:ln>
                          <a:solidFill>
                            <a:schemeClr val="tx1"/>
                          </a:solidFill>
                          <a:effectLst/>
                          <a:latin typeface="+mn-lt"/>
                          <a:ea typeface="+mn-ea"/>
                          <a:cs typeface="+mn-cs"/>
                        </a:rPr>
                        <a:t>Year</a:t>
                      </a:r>
                    </a:p>
                  </a:txBody>
                  <a:tcPr marL="91438" marR="91438"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0" lang="en-US" sz="1600" b="1" i="0" u="none" strike="noStrike" kern="1200" cap="none" normalizeH="0" baseline="0" dirty="0">
                          <a:ln>
                            <a:noFill/>
                          </a:ln>
                          <a:solidFill>
                            <a:schemeClr val="tx1"/>
                          </a:solidFill>
                          <a:effectLst/>
                          <a:latin typeface="+mn-lt"/>
                          <a:ea typeface="+mn-ea"/>
                          <a:cs typeface="+mn-cs"/>
                        </a:rPr>
                        <a:t>2020-21</a:t>
                      </a:r>
                    </a:p>
                  </a:txBody>
                  <a:tcPr marL="91438" marR="91438"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0" lang="en-US" sz="1600" b="1" i="0" u="none" strike="noStrike" kern="1200" cap="none" normalizeH="0" baseline="0" dirty="0">
                          <a:ln>
                            <a:noFill/>
                          </a:ln>
                          <a:solidFill>
                            <a:schemeClr val="tx1"/>
                          </a:solidFill>
                          <a:effectLst/>
                          <a:latin typeface="+mn-lt"/>
                          <a:ea typeface="+mn-ea"/>
                          <a:cs typeface="+mn-cs"/>
                        </a:rPr>
                        <a:t>2019-20</a:t>
                      </a:r>
                    </a:p>
                  </a:txBody>
                  <a:tcPr marL="91438" marR="91438"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0" lang="en-US" sz="1600" b="1" i="0" u="none" strike="noStrike" kern="1200" cap="none" normalizeH="0" baseline="0" dirty="0">
                          <a:ln>
                            <a:noFill/>
                          </a:ln>
                          <a:solidFill>
                            <a:schemeClr val="tx1"/>
                          </a:solidFill>
                          <a:effectLst/>
                          <a:latin typeface="+mn-lt"/>
                          <a:ea typeface="+mn-ea"/>
                          <a:cs typeface="+mn-cs"/>
                        </a:rPr>
                        <a:t>2018-19</a:t>
                      </a:r>
                    </a:p>
                  </a:txBody>
                  <a:tcPr marL="91438" marR="91438"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0" lang="en-US" sz="1600" b="1" i="0" u="none" strike="noStrike" kern="1200" cap="none" normalizeH="0" baseline="0" dirty="0">
                          <a:ln>
                            <a:noFill/>
                          </a:ln>
                          <a:solidFill>
                            <a:schemeClr val="tx1"/>
                          </a:solidFill>
                          <a:effectLst/>
                          <a:latin typeface="+mn-lt"/>
                          <a:ea typeface="+mn-ea"/>
                          <a:cs typeface="+mn-cs"/>
                        </a:rPr>
                        <a:t>2017-18</a:t>
                      </a:r>
                    </a:p>
                  </a:txBody>
                  <a:tcPr marL="91438" marR="91438"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0" lang="en-US" sz="1600" b="1" i="0" u="none" strike="noStrike" kern="1200" cap="none" normalizeH="0" baseline="0" dirty="0">
                          <a:ln>
                            <a:noFill/>
                          </a:ln>
                          <a:solidFill>
                            <a:schemeClr val="tx1"/>
                          </a:solidFill>
                          <a:effectLst/>
                          <a:latin typeface="+mn-lt"/>
                          <a:ea typeface="+mn-ea"/>
                          <a:cs typeface="+mn-cs"/>
                        </a:rPr>
                        <a:t>2016-17</a:t>
                      </a:r>
                    </a:p>
                  </a:txBody>
                  <a:tcPr marL="91438" marR="91438"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0" lang="en-US" sz="1600" b="1" i="0" u="none" strike="noStrike" kern="1200" cap="none" normalizeH="0" baseline="0" dirty="0">
                          <a:ln>
                            <a:noFill/>
                          </a:ln>
                          <a:solidFill>
                            <a:schemeClr val="tx1"/>
                          </a:solidFill>
                          <a:effectLst/>
                          <a:latin typeface="+mn-lt"/>
                          <a:ea typeface="+mn-ea"/>
                          <a:cs typeface="+mn-cs"/>
                        </a:rPr>
                        <a:t>2015-16</a:t>
                      </a:r>
                    </a:p>
                  </a:txBody>
                  <a:tcPr marL="91438" marR="91438"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81075">
                <a:tc>
                  <a:txBody>
                    <a:bodyPr/>
                    <a:lstStyle/>
                    <a:p>
                      <a:r>
                        <a:rPr kumimoji="0" lang="en-US" sz="1600" b="1" i="0" u="none" strike="noStrike" kern="1200" cap="none" normalizeH="0" baseline="0" dirty="0">
                          <a:ln>
                            <a:noFill/>
                          </a:ln>
                          <a:solidFill>
                            <a:srgbClr val="000000"/>
                          </a:solidFill>
                          <a:effectLst/>
                          <a:latin typeface="+mn-lt"/>
                          <a:ea typeface="+mn-ea"/>
                          <a:cs typeface="+mn-cs"/>
                        </a:rPr>
                        <a:t>Quantity</a:t>
                      </a:r>
                    </a:p>
                  </a:txBody>
                  <a:tcPr marL="91438" marR="91438"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0" lang="en-US" sz="1600" b="1" i="0" u="none" strike="noStrike" kern="1200" cap="none" normalizeH="0" baseline="0" dirty="0">
                          <a:ln>
                            <a:noFill/>
                          </a:ln>
                          <a:solidFill>
                            <a:srgbClr val="000000"/>
                          </a:solidFill>
                          <a:effectLst/>
                          <a:latin typeface="+mn-lt"/>
                          <a:ea typeface="+mn-ea"/>
                          <a:cs typeface="+mn-cs"/>
                        </a:rPr>
                        <a:t>11023</a:t>
                      </a:r>
                    </a:p>
                  </a:txBody>
                  <a:tcPr marL="91438" marR="91438"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0" lang="en-US" sz="1600" b="1" i="0" u="none" strike="noStrike" kern="1200" cap="none" normalizeH="0" baseline="0" dirty="0">
                          <a:ln>
                            <a:noFill/>
                          </a:ln>
                          <a:solidFill>
                            <a:srgbClr val="000000"/>
                          </a:solidFill>
                          <a:effectLst/>
                          <a:latin typeface="+mn-lt"/>
                          <a:ea typeface="+mn-ea"/>
                          <a:cs typeface="+mn-cs"/>
                        </a:rPr>
                        <a:t>9752</a:t>
                      </a:r>
                    </a:p>
                  </a:txBody>
                  <a:tcPr marL="91438" marR="91438"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0" lang="en-US" sz="1600" b="1" i="0" u="none" strike="noStrike" kern="1200" cap="none" normalizeH="0" baseline="0" dirty="0">
                          <a:ln>
                            <a:noFill/>
                          </a:ln>
                          <a:solidFill>
                            <a:srgbClr val="000000"/>
                          </a:solidFill>
                          <a:effectLst/>
                          <a:latin typeface="+mn-lt"/>
                          <a:ea typeface="+mn-ea"/>
                          <a:cs typeface="+mn-cs"/>
                        </a:rPr>
                        <a:t>9940</a:t>
                      </a:r>
                    </a:p>
                  </a:txBody>
                  <a:tcPr marL="91438" marR="91438"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0" lang="en-US" sz="1600" b="1" i="0" u="none" strike="noStrike" kern="1200" cap="none" normalizeH="0" baseline="0" dirty="0">
                          <a:ln>
                            <a:noFill/>
                          </a:ln>
                          <a:solidFill>
                            <a:srgbClr val="000000"/>
                          </a:solidFill>
                          <a:effectLst/>
                          <a:latin typeface="+mn-lt"/>
                          <a:ea typeface="+mn-ea"/>
                          <a:cs typeface="+mn-cs"/>
                        </a:rPr>
                        <a:t>9452</a:t>
                      </a:r>
                    </a:p>
                  </a:txBody>
                  <a:tcPr marL="91438" marR="91438"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0" lang="en-US" sz="1600" b="1" i="0" u="none" strike="noStrike" kern="1200" cap="none" normalizeH="0" baseline="0" dirty="0">
                          <a:ln>
                            <a:noFill/>
                          </a:ln>
                          <a:solidFill>
                            <a:srgbClr val="000000"/>
                          </a:solidFill>
                          <a:effectLst/>
                          <a:latin typeface="+mn-lt"/>
                          <a:ea typeface="+mn-ea"/>
                          <a:cs typeface="+mn-cs"/>
                        </a:rPr>
                        <a:t>9735</a:t>
                      </a:r>
                    </a:p>
                  </a:txBody>
                  <a:tcPr marL="91438" marR="91438"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0" lang="en-US" sz="1600" b="1" i="0" u="none" strike="noStrike" kern="1200" cap="none" normalizeH="0" baseline="0" dirty="0">
                          <a:ln>
                            <a:noFill/>
                          </a:ln>
                          <a:solidFill>
                            <a:srgbClr val="000000"/>
                          </a:solidFill>
                          <a:effectLst/>
                          <a:latin typeface="+mn-lt"/>
                          <a:ea typeface="+mn-ea"/>
                          <a:cs typeface="+mn-cs"/>
                        </a:rPr>
                        <a:t>7762</a:t>
                      </a:r>
                    </a:p>
                  </a:txBody>
                  <a:tcPr marL="91438" marR="91438"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bl>
          </a:graphicData>
        </a:graphic>
      </p:graphicFrame>
      <p:sp>
        <p:nvSpPr>
          <p:cNvPr id="7" name="Rectangle 11"/>
          <p:cNvSpPr>
            <a:spLocks noChangeArrowheads="1"/>
          </p:cNvSpPr>
          <p:nvPr/>
        </p:nvSpPr>
        <p:spPr bwMode="auto">
          <a:xfrm>
            <a:off x="330665" y="4841333"/>
            <a:ext cx="1352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200" b="1" dirty="0">
                <a:latin typeface="Calibri" panose="020F0502020204030204" pitchFamily="34" charset="0"/>
              </a:rPr>
              <a:t> Source: </a:t>
            </a:r>
            <a:r>
              <a:rPr lang="en-US" altLang="en-US" sz="1200" b="1" dirty="0" err="1">
                <a:latin typeface="Calibri" panose="020F0502020204030204" pitchFamily="34" charset="0"/>
              </a:rPr>
              <a:t>MoC</a:t>
            </a:r>
            <a:endParaRPr lang="en-US" altLang="en-US" sz="1200" b="1" dirty="0">
              <a:latin typeface="Calibri" panose="020F0502020204030204" pitchFamily="34" charset="0"/>
            </a:endParaRPr>
          </a:p>
        </p:txBody>
      </p:sp>
      <p:sp>
        <p:nvSpPr>
          <p:cNvPr id="8" name="TextBox 5"/>
          <p:cNvSpPr txBox="1">
            <a:spLocks noChangeArrowheads="1"/>
          </p:cNvSpPr>
          <p:nvPr/>
        </p:nvSpPr>
        <p:spPr bwMode="auto">
          <a:xfrm>
            <a:off x="5954713" y="4841333"/>
            <a:ext cx="165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zh-CN" sz="1200" b="1" dirty="0">
                <a:latin typeface="Calibri" panose="020F0502020204030204" pitchFamily="34" charset="0"/>
                <a:ea typeface="宋体" panose="02010600030101010101" pitchFamily="2" charset="-122"/>
              </a:rPr>
              <a:t>April-March</a:t>
            </a:r>
          </a:p>
        </p:txBody>
      </p:sp>
      <p:pic>
        <p:nvPicPr>
          <p:cNvPr id="10"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1300" y="2135188"/>
            <a:ext cx="1187450"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p:nvSpPr>
        <p:spPr bwMode="auto">
          <a:xfrm>
            <a:off x="4689475" y="2369344"/>
            <a:ext cx="2916238" cy="1200150"/>
          </a:xfrm>
          <a:prstGeom prst="rect">
            <a:avLst/>
          </a:prstGeom>
          <a:solidFill>
            <a:srgbClr val="FFEFFF"/>
          </a:solidFill>
          <a:ln>
            <a:noFill/>
          </a:ln>
        </p:spPr>
        <p:txBody>
          <a:bodyPr>
            <a:spAutoFit/>
          </a:bodyPr>
          <a:lstStyle/>
          <a:p>
            <a:pPr algn="ctr" eaLnBrk="1" hangingPunct="1">
              <a:defRPr/>
            </a:pPr>
            <a:r>
              <a:rPr lang="en-US" b="1" dirty="0">
                <a:latin typeface="+mn-lt"/>
                <a:cs typeface="Times New Roman" charset="0"/>
              </a:rPr>
              <a:t>2021-21:Total 109 destinations </a:t>
            </a:r>
          </a:p>
          <a:p>
            <a:pPr algn="ctr" eaLnBrk="1" hangingPunct="1">
              <a:defRPr/>
            </a:pPr>
            <a:r>
              <a:rPr lang="en-US" b="1" dirty="0">
                <a:solidFill>
                  <a:srgbClr val="FF0000"/>
                </a:solidFill>
                <a:latin typeface="+mn-lt"/>
                <a:cs typeface="Times New Roman" charset="0"/>
              </a:rPr>
              <a:t>Major (&gt;1000 </a:t>
            </a:r>
            <a:r>
              <a:rPr lang="en-US" b="1" dirty="0">
                <a:solidFill>
                  <a:srgbClr val="FF0000"/>
                </a:solidFill>
                <a:cs typeface="Times New Roman" charset="0"/>
              </a:rPr>
              <a:t>T</a:t>
            </a:r>
            <a:r>
              <a:rPr lang="en-US" b="1" dirty="0">
                <a:solidFill>
                  <a:srgbClr val="FF0000"/>
                </a:solidFill>
                <a:latin typeface="+mn-lt"/>
                <a:cs typeface="Times New Roman" charset="0"/>
              </a:rPr>
              <a:t>) importers </a:t>
            </a:r>
          </a:p>
          <a:p>
            <a:pPr algn="ctr" eaLnBrk="1" hangingPunct="1">
              <a:defRPr/>
            </a:pPr>
            <a:r>
              <a:rPr lang="en-US" b="1" dirty="0">
                <a:solidFill>
                  <a:srgbClr val="FF0000"/>
                </a:solidFill>
                <a:latin typeface="+mn-lt"/>
                <a:cs typeface="Times New Roman" charset="0"/>
              </a:rPr>
              <a:t>Mexico, USA and UAE</a:t>
            </a:r>
          </a:p>
        </p:txBody>
      </p:sp>
      <p:sp>
        <p:nvSpPr>
          <p:cNvPr id="12" name="Rectangle 2"/>
          <p:cNvSpPr txBox="1">
            <a:spLocks noChangeArrowheads="1"/>
          </p:cNvSpPr>
          <p:nvPr/>
        </p:nvSpPr>
        <p:spPr bwMode="auto">
          <a:xfrm>
            <a:off x="495300" y="1438275"/>
            <a:ext cx="7734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chemeClr val="hlink"/>
                </a:solidFill>
                <a:latin typeface="Calibri" panose="020F0502020204030204" pitchFamily="34" charset="0"/>
              </a:rPr>
              <a:t>India's Export of Sesame oil (Tons) </a:t>
            </a:r>
            <a:endParaRPr lang="en-US" altLang="zh-CN" sz="2800" b="1" dirty="0">
              <a:solidFill>
                <a:schemeClr val="hlink"/>
              </a:solidFill>
              <a:latin typeface="Calibri" panose="020F0502020204030204" pitchFamily="34" charset="0"/>
              <a:ea typeface="宋体" panose="02010600030101010101" pitchFamily="2" charset="-122"/>
            </a:endParaRPr>
          </a:p>
        </p:txBody>
      </p:sp>
      <p:sp>
        <p:nvSpPr>
          <p:cNvPr id="13" name="Rectangle 3"/>
          <p:cNvSpPr>
            <a:spLocks noChangeArrowheads="1"/>
          </p:cNvSpPr>
          <p:nvPr/>
        </p:nvSpPr>
        <p:spPr bwMode="auto">
          <a:xfrm>
            <a:off x="495300" y="2369344"/>
            <a:ext cx="4194175" cy="11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5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675"/>
              </a:spcAft>
              <a:buFontTx/>
              <a:buNone/>
            </a:pPr>
            <a:r>
              <a:rPr lang="en-US" altLang="en-US" sz="1900" b="1" dirty="0">
                <a:latin typeface="+mn-lt"/>
                <a:cs typeface="Times New Roman" panose="02020603050405020304" pitchFamily="18" charset="0"/>
              </a:rPr>
              <a:t>Share in Global </a:t>
            </a:r>
            <a:r>
              <a:rPr lang="en-US" altLang="en-US" sz="1900" b="1" dirty="0" err="1">
                <a:latin typeface="+mn-lt"/>
                <a:cs typeface="Times New Roman" panose="02020603050405020304" pitchFamily="18" charset="0"/>
              </a:rPr>
              <a:t>Prod’n</a:t>
            </a:r>
            <a:r>
              <a:rPr lang="en-US" altLang="en-US" sz="1900" b="1" dirty="0">
                <a:latin typeface="+mn-lt"/>
                <a:cs typeface="Times New Roman" panose="02020603050405020304" pitchFamily="18" charset="0"/>
              </a:rPr>
              <a:t> 	    ≈ 10.6%</a:t>
            </a:r>
          </a:p>
          <a:p>
            <a:pPr eaLnBrk="1" hangingPunct="1">
              <a:spcBef>
                <a:spcPct val="0"/>
              </a:spcBef>
              <a:spcAft>
                <a:spcPts val="675"/>
              </a:spcAft>
              <a:buFontTx/>
              <a:buNone/>
            </a:pPr>
            <a:r>
              <a:rPr lang="en-US" altLang="en-US" sz="1900" b="1" dirty="0">
                <a:latin typeface="+mn-lt"/>
                <a:cs typeface="Times New Roman" panose="02020603050405020304" pitchFamily="18" charset="0"/>
              </a:rPr>
              <a:t>Share in Global Exports 	    ≈ 22.18%</a:t>
            </a:r>
          </a:p>
          <a:p>
            <a:pPr eaLnBrk="1" hangingPunct="1">
              <a:spcBef>
                <a:spcPct val="0"/>
              </a:spcBef>
              <a:spcAft>
                <a:spcPts val="675"/>
              </a:spcAft>
              <a:buFontTx/>
              <a:buNone/>
            </a:pPr>
            <a:r>
              <a:rPr lang="en-US" altLang="en-US" sz="1900" b="1" dirty="0">
                <a:latin typeface="+mn-lt"/>
                <a:cs typeface="Times New Roman" panose="02020603050405020304" pitchFamily="18" charset="0"/>
              </a:rPr>
              <a:t>Extent of </a:t>
            </a:r>
            <a:r>
              <a:rPr lang="en-US" altLang="en-US" sz="1900" b="1" dirty="0" err="1">
                <a:latin typeface="+mn-lt"/>
                <a:cs typeface="Times New Roman" panose="02020603050405020304" pitchFamily="18" charset="0"/>
              </a:rPr>
              <a:t>Prod’n</a:t>
            </a:r>
            <a:r>
              <a:rPr lang="en-US" altLang="en-US" sz="1900" b="1" dirty="0">
                <a:latin typeface="+mn-lt"/>
                <a:cs typeface="Times New Roman" panose="02020603050405020304" pitchFamily="18" charset="0"/>
              </a:rPr>
              <a:t> Exported    ≈ 11.48%</a:t>
            </a:r>
          </a:p>
        </p:txBody>
      </p:sp>
    </p:spTree>
    <p:extLst>
      <p:ext uri="{BB962C8B-B14F-4D97-AF65-F5344CB8AC3E}">
        <p14:creationId xmlns:p14="http://schemas.microsoft.com/office/powerpoint/2010/main" val="4136710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762000" y="1219200"/>
            <a:ext cx="7734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a:solidFill>
                  <a:schemeClr val="hlink"/>
                </a:solidFill>
                <a:latin typeface="Calibri" panose="020F0502020204030204" pitchFamily="34" charset="0"/>
              </a:rPr>
              <a:t>Constraints in Enhancing &amp; Sustaining Exports</a:t>
            </a:r>
          </a:p>
        </p:txBody>
      </p:sp>
      <p:sp>
        <p:nvSpPr>
          <p:cNvPr id="4" name="TextBox 7"/>
          <p:cNvSpPr txBox="1">
            <a:spLocks noChangeArrowheads="1"/>
          </p:cNvSpPr>
          <p:nvPr/>
        </p:nvSpPr>
        <p:spPr bwMode="auto">
          <a:xfrm>
            <a:off x="687659" y="1831455"/>
            <a:ext cx="7808641" cy="397031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t>Technical Barriers to Trade</a:t>
            </a:r>
          </a:p>
          <a:p>
            <a:pPr algn="just" eaLnBrk="1" hangingPunct="1">
              <a:spcBef>
                <a:spcPct val="0"/>
              </a:spcBef>
              <a:buFontTx/>
              <a:buNone/>
            </a:pPr>
            <a:r>
              <a:rPr lang="en-US" altLang="en-US" sz="1800" b="1" dirty="0">
                <a:solidFill>
                  <a:srgbClr val="C00000"/>
                </a:solidFill>
              </a:rPr>
              <a:t>Japan: ‘zero’ pesticide residues </a:t>
            </a:r>
          </a:p>
          <a:p>
            <a:pPr algn="just" eaLnBrk="1" hangingPunct="1">
              <a:spcBef>
                <a:spcPct val="0"/>
              </a:spcBef>
              <a:buFontTx/>
              <a:buNone/>
            </a:pPr>
            <a:r>
              <a:rPr lang="en-US" altLang="en-US" sz="1800" b="1" dirty="0">
                <a:solidFill>
                  <a:srgbClr val="C00000"/>
                </a:solidFill>
              </a:rPr>
              <a:t>EU: ‘Salmonella’ and ‘pesticide residue’ free stocks</a:t>
            </a:r>
          </a:p>
          <a:p>
            <a:pPr algn="just" eaLnBrk="1" hangingPunct="1">
              <a:spcBef>
                <a:spcPct val="0"/>
              </a:spcBef>
              <a:buFontTx/>
              <a:buNone/>
            </a:pPr>
            <a:r>
              <a:rPr lang="en-US" altLang="en-US" sz="1800" b="1" dirty="0">
                <a:solidFill>
                  <a:srgbClr val="C00000"/>
                </a:solidFill>
              </a:rPr>
              <a:t>Eurasia: Material grown in </a:t>
            </a:r>
            <a:r>
              <a:rPr lang="en-US" altLang="en-US" sz="1800" b="1" i="1" dirty="0" err="1">
                <a:solidFill>
                  <a:srgbClr val="C00000"/>
                </a:solidFill>
              </a:rPr>
              <a:t>Striga</a:t>
            </a:r>
            <a:r>
              <a:rPr lang="en-US" altLang="en-US" sz="1800" b="1" i="1" dirty="0">
                <a:solidFill>
                  <a:srgbClr val="C00000"/>
                </a:solidFill>
              </a:rPr>
              <a:t> free </a:t>
            </a:r>
            <a:r>
              <a:rPr lang="en-US" altLang="en-US" sz="1800" b="1" dirty="0">
                <a:solidFill>
                  <a:srgbClr val="C00000"/>
                </a:solidFill>
              </a:rPr>
              <a:t>regions</a:t>
            </a:r>
          </a:p>
          <a:p>
            <a:pPr algn="ctr" eaLnBrk="1" hangingPunct="1">
              <a:spcBef>
                <a:spcPct val="0"/>
              </a:spcBef>
              <a:buFontTx/>
              <a:buNone/>
            </a:pPr>
            <a:endParaRPr lang="en-US" altLang="en-US" sz="1800" b="1" dirty="0"/>
          </a:p>
          <a:p>
            <a:pPr eaLnBrk="1" hangingPunct="1">
              <a:spcBef>
                <a:spcPct val="0"/>
              </a:spcBef>
              <a:buFontTx/>
              <a:buNone/>
            </a:pPr>
            <a:r>
              <a:rPr lang="en-US" altLang="en-US" sz="1800" b="1" dirty="0"/>
              <a:t>Tariff Barriers to Trade</a:t>
            </a:r>
          </a:p>
          <a:p>
            <a:pPr eaLnBrk="1" hangingPunct="1">
              <a:spcBef>
                <a:spcPct val="0"/>
              </a:spcBef>
              <a:buFont typeface="Arial" panose="020B0604020202020204" pitchFamily="34" charset="0"/>
              <a:buNone/>
            </a:pPr>
            <a:r>
              <a:rPr lang="en-US" altLang="en-US" sz="1800" b="1" dirty="0">
                <a:solidFill>
                  <a:srgbClr val="C00000"/>
                </a:solidFill>
              </a:rPr>
              <a:t>China: 10% Import Duty on Indian sesame seeds</a:t>
            </a:r>
          </a:p>
          <a:p>
            <a:pPr eaLnBrk="1" hangingPunct="1">
              <a:spcBef>
                <a:spcPct val="0"/>
              </a:spcBef>
              <a:buFont typeface="Arial" panose="020B0604020202020204" pitchFamily="34" charset="0"/>
              <a:buNone/>
            </a:pPr>
            <a:endParaRPr lang="en-US" altLang="en-US" sz="1800" dirty="0"/>
          </a:p>
          <a:p>
            <a:pPr eaLnBrk="1" hangingPunct="1">
              <a:spcBef>
                <a:spcPct val="0"/>
              </a:spcBef>
              <a:buFont typeface="Arial" panose="020B0604020202020204" pitchFamily="34" charset="0"/>
              <a:buNone/>
            </a:pPr>
            <a:r>
              <a:rPr lang="en-US" altLang="en-US" sz="1800" b="1" dirty="0"/>
              <a:t>Production Areas Under Exploited</a:t>
            </a:r>
          </a:p>
          <a:p>
            <a:pPr eaLnBrk="1" hangingPunct="1">
              <a:spcBef>
                <a:spcPct val="0"/>
              </a:spcBef>
              <a:buFont typeface="Arial" panose="020B0604020202020204" pitchFamily="34" charset="0"/>
              <a:buNone/>
            </a:pPr>
            <a:r>
              <a:rPr lang="en-US" altLang="en-US" sz="1800" b="1" dirty="0">
                <a:solidFill>
                  <a:srgbClr val="C00000"/>
                </a:solidFill>
              </a:rPr>
              <a:t>Lot of untapped potential in </a:t>
            </a:r>
            <a:r>
              <a:rPr lang="en-US" altLang="en-US" sz="1800" b="1" dirty="0" err="1">
                <a:solidFill>
                  <a:srgbClr val="C00000"/>
                </a:solidFill>
              </a:rPr>
              <a:t>Bundelkhand</a:t>
            </a:r>
            <a:r>
              <a:rPr lang="en-US" altLang="en-US" sz="1800" b="1" dirty="0">
                <a:solidFill>
                  <a:srgbClr val="C00000"/>
                </a:solidFill>
              </a:rPr>
              <a:t> region</a:t>
            </a:r>
          </a:p>
          <a:p>
            <a:pPr eaLnBrk="1" hangingPunct="1">
              <a:spcBef>
                <a:spcPct val="0"/>
              </a:spcBef>
              <a:buFont typeface="Arial" panose="020B0604020202020204" pitchFamily="34" charset="0"/>
              <a:buNone/>
            </a:pPr>
            <a:endParaRPr lang="en-GB" altLang="en-US" sz="1800" b="1" dirty="0"/>
          </a:p>
          <a:p>
            <a:pPr eaLnBrk="1" hangingPunct="1">
              <a:spcBef>
                <a:spcPct val="0"/>
              </a:spcBef>
              <a:buFont typeface="Arial" panose="020B0604020202020204" pitchFamily="34" charset="0"/>
              <a:buNone/>
            </a:pPr>
            <a:r>
              <a:rPr lang="en-GB" altLang="en-US" sz="1800" b="1" dirty="0"/>
              <a:t>Sandwiched between African farming and Mechanization</a:t>
            </a:r>
          </a:p>
          <a:p>
            <a:pPr eaLnBrk="1" hangingPunct="1">
              <a:spcBef>
                <a:spcPct val="0"/>
              </a:spcBef>
              <a:buFont typeface="Arial" panose="020B0604020202020204" pitchFamily="34" charset="0"/>
              <a:buNone/>
            </a:pPr>
            <a:r>
              <a:rPr lang="en-GB" altLang="en-US" sz="1800" b="1" dirty="0">
                <a:solidFill>
                  <a:srgbClr val="C00000"/>
                </a:solidFill>
              </a:rPr>
              <a:t>India is unable to compete with low costs in Africa or with large scale mechanised farming as we are witnessing in Brazil </a:t>
            </a:r>
            <a:r>
              <a:rPr lang="en-GB" altLang="en-US" sz="1800" b="1" dirty="0" err="1">
                <a:solidFill>
                  <a:srgbClr val="C00000"/>
                </a:solidFill>
              </a:rPr>
              <a:t>etc</a:t>
            </a:r>
            <a:endParaRPr lang="en-US" altLang="en-US" sz="1800" b="1" dirty="0">
              <a:solidFill>
                <a:srgbClr val="C00000"/>
              </a:solidFill>
            </a:endParaRPr>
          </a:p>
        </p:txBody>
      </p:sp>
    </p:spTree>
    <p:extLst>
      <p:ext uri="{BB962C8B-B14F-4D97-AF65-F5344CB8AC3E}">
        <p14:creationId xmlns:p14="http://schemas.microsoft.com/office/powerpoint/2010/main" val="3368111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762000" y="1219200"/>
            <a:ext cx="7734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563C1"/>
                </a:solidFill>
                <a:effectLst/>
                <a:uLnTx/>
                <a:uFillTx/>
                <a:latin typeface="Calibri" panose="020F0502020204030204" pitchFamily="34" charset="0"/>
                <a:ea typeface="+mn-ea"/>
                <a:cs typeface="+mn-cs"/>
              </a:rPr>
              <a:t>Season 2020-21 (Oct-Sep)</a:t>
            </a:r>
          </a:p>
        </p:txBody>
      </p:sp>
      <p:sp>
        <p:nvSpPr>
          <p:cNvPr id="4" name="TextBox 7"/>
          <p:cNvSpPr txBox="1">
            <a:spLocks noChangeArrowheads="1"/>
          </p:cNvSpPr>
          <p:nvPr/>
        </p:nvSpPr>
        <p:spPr bwMode="auto">
          <a:xfrm>
            <a:off x="687659" y="1831455"/>
            <a:ext cx="7808641" cy="397031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Major Highlights: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altLang="en-US" sz="1800" b="1" dirty="0">
              <a:solidFill>
                <a:prstClr val="black"/>
              </a:solidFill>
            </a:endParaRPr>
          </a:p>
          <a:p>
            <a:pPr marL="285750" indent="-285750">
              <a:spcBef>
                <a:spcPct val="0"/>
              </a:spcBef>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Below Average Winter Crop</a:t>
            </a:r>
          </a:p>
          <a:p>
            <a:pPr marL="285750" indent="-285750">
              <a:spcBef>
                <a:spcPct val="0"/>
              </a:spcBef>
            </a:pPr>
            <a:endPar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indent="-285750">
              <a:spcBef>
                <a:spcPct val="0"/>
              </a:spcBef>
            </a:pPr>
            <a:r>
              <a:rPr lang="en-US" altLang="en-US" sz="1800" b="1" dirty="0">
                <a:solidFill>
                  <a:prstClr val="black"/>
                </a:solidFill>
              </a:rPr>
              <a:t>EU Issue</a:t>
            </a:r>
            <a:endPar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indent="-285750">
              <a:spcBef>
                <a:spcPct val="0"/>
              </a:spcBef>
            </a:pPr>
            <a:endParaRPr lang="en-US" altLang="en-US" sz="1800" b="1" dirty="0">
              <a:solidFill>
                <a:prstClr val="black"/>
              </a:solidFill>
            </a:endParaRPr>
          </a:p>
          <a:p>
            <a:pPr marL="285750" indent="-285750">
              <a:spcBef>
                <a:spcPct val="0"/>
              </a:spcBef>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Covid Headwinds</a:t>
            </a:r>
          </a:p>
          <a:p>
            <a:pPr marL="285750" indent="-285750">
              <a:spcBef>
                <a:spcPct val="0"/>
              </a:spcBef>
            </a:pPr>
            <a:endPar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indent="-285750">
              <a:spcBef>
                <a:spcPct val="0"/>
              </a:spcBef>
            </a:pPr>
            <a:r>
              <a:rPr lang="en-US" altLang="en-US" sz="1800" b="1" dirty="0">
                <a:solidFill>
                  <a:prstClr val="black"/>
                </a:solidFill>
              </a:rPr>
              <a:t>Logistics Nightmare</a:t>
            </a:r>
          </a:p>
          <a:p>
            <a:pPr marL="285750" indent="-285750">
              <a:spcBef>
                <a:spcPct val="0"/>
              </a:spcBef>
            </a:pPr>
            <a:endParaRPr lang="en-US" altLang="en-US" sz="1800" b="1" dirty="0">
              <a:solidFill>
                <a:prstClr val="black"/>
              </a:solidFill>
            </a:endParaRPr>
          </a:p>
          <a:p>
            <a:pPr marL="285750" indent="-285750">
              <a:spcBef>
                <a:spcPct val="0"/>
              </a:spcBef>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Bumper Summer Crop</a:t>
            </a:r>
          </a:p>
          <a:p>
            <a:pPr marL="285750" indent="-285750">
              <a:spcBef>
                <a:spcPct val="0"/>
              </a:spcBef>
            </a:pPr>
            <a:endPar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indent="-285750">
              <a:spcBef>
                <a:spcPct val="0"/>
              </a:spcBef>
            </a:pPr>
            <a:r>
              <a:rPr lang="en-US" altLang="en-US" sz="1800" b="1" dirty="0">
                <a:solidFill>
                  <a:prstClr val="black"/>
                </a:solidFill>
              </a:rPr>
              <a:t>Did not witness major dip in Exports as expected by Industry players</a:t>
            </a:r>
            <a:endPar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2663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762000" y="1219200"/>
            <a:ext cx="7734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563C1"/>
                </a:solidFill>
                <a:effectLst/>
                <a:uLnTx/>
                <a:uFillTx/>
                <a:latin typeface="Calibri" panose="020F0502020204030204" pitchFamily="34" charset="0"/>
                <a:ea typeface="+mn-ea"/>
                <a:cs typeface="+mn-cs"/>
              </a:rPr>
              <a:t>Season 2021-22 (Oct-Sep)</a:t>
            </a:r>
          </a:p>
        </p:txBody>
      </p:sp>
      <p:sp>
        <p:nvSpPr>
          <p:cNvPr id="4" name="TextBox 7"/>
          <p:cNvSpPr txBox="1">
            <a:spLocks noChangeArrowheads="1"/>
          </p:cNvSpPr>
          <p:nvPr/>
        </p:nvSpPr>
        <p:spPr bwMode="auto">
          <a:xfrm>
            <a:off x="687659" y="1831455"/>
            <a:ext cx="7808641" cy="412420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Observations: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Carry over stock estimated at 50,000 MT, mostly from the Gujarat Summer Crop</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Winter Crop Sowing Normal, but weather anomalies put a “?” on the final output</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Arrivals have started, majority of which are rain damaged and less than 50% Y-o-Y</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Summer Crop has become main Crop of Gujarat State, last May harvest Crop size should be upwards of 1.50 Lakhs MT, looking at the Arrivals.</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Freight Costs are stabilizing with some correction expected in the coming months</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Supply expected to remain tight, one due to short crops and another due to higher lead times from most origins.</a:t>
            </a: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42944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762000" y="1219200"/>
            <a:ext cx="7734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563C1"/>
                </a:solidFill>
                <a:effectLst/>
                <a:uLnTx/>
                <a:uFillTx/>
                <a:latin typeface="Calibri" panose="020F0502020204030204" pitchFamily="34" charset="0"/>
                <a:ea typeface="+mn-ea"/>
                <a:cs typeface="+mn-cs"/>
              </a:rPr>
              <a:t>Season 2021-22 (Oct-Sep)</a:t>
            </a:r>
          </a:p>
        </p:txBody>
      </p:sp>
      <p:sp>
        <p:nvSpPr>
          <p:cNvPr id="4" name="TextBox 7"/>
          <p:cNvSpPr txBox="1">
            <a:spLocks noChangeArrowheads="1"/>
          </p:cNvSpPr>
          <p:nvPr/>
        </p:nvSpPr>
        <p:spPr bwMode="auto">
          <a:xfrm>
            <a:off x="687659" y="1831455"/>
            <a:ext cx="7808641" cy="412420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Observations: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Carry over stock estimated at 50,000 MT, mostly from the Gujarat Summer Crop</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Winter Crop Sowing Normal, but weather anomalies put a “?” on the final output</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Arrivals have started, majority of which are rain damaged and less than 50% Y-o-Y</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Summer Crop has become main Crop of Gujarat State, last May harvest Crop size should be upwards of 1.50 Lakhs MT, looking at the Arrivals.</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Freight Costs are stabilizing with some correction expected in the coming months</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Supply expected to remain tight, one due to short crops and another due to higher lead times from most origins.</a:t>
            </a: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2605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762000" y="1219200"/>
            <a:ext cx="7734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None/>
              <a:defRPr/>
            </a:pPr>
            <a:r>
              <a:rPr lang="en-US" altLang="en-US" sz="2800" b="1" dirty="0">
                <a:solidFill>
                  <a:srgbClr val="0563C1"/>
                </a:solidFill>
                <a:latin typeface="Calibri" panose="020F0502020204030204" pitchFamily="34" charset="0"/>
              </a:rPr>
              <a:t>Season 2021-22 (Oct-Sep)</a:t>
            </a:r>
          </a:p>
        </p:txBody>
      </p:sp>
      <p:sp>
        <p:nvSpPr>
          <p:cNvPr id="4" name="TextBox 7"/>
          <p:cNvSpPr txBox="1">
            <a:spLocks noChangeArrowheads="1"/>
          </p:cNvSpPr>
          <p:nvPr/>
        </p:nvSpPr>
        <p:spPr bwMode="auto">
          <a:xfrm>
            <a:off x="687659" y="1831455"/>
            <a:ext cx="7808641" cy="360098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Observations: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lvl="0" indent="-285750">
              <a:spcBef>
                <a:spcPct val="0"/>
              </a:spcBef>
            </a:pPr>
            <a:r>
              <a:rPr lang="en-US" altLang="en-US" sz="1600" b="1" dirty="0">
                <a:solidFill>
                  <a:prstClr val="black"/>
                </a:solidFill>
              </a:rPr>
              <a:t>India has an opportunity to continue to produce 400k of edible grade Sesame every year, if proper emphasis is given to Summer crop. Weather anomalies in case of Summer crop are limited thus, yields are significantly higher. Case in point: 1,25,000 Ha of sowing in Gujarat Summer crop produced 1,50,000 MT of Sesame Seeds against past average of 13,00,000 Ha of sowing in Indian Winter crop producing ~3,50,000 MT of Sesame Seeds.</a:t>
            </a:r>
            <a:br>
              <a:rPr lang="en-US" altLang="en-US" sz="1600" b="1" dirty="0">
                <a:solidFill>
                  <a:prstClr val="black"/>
                </a:solidFill>
              </a:rPr>
            </a:br>
            <a:endParaRPr lang="en-US" altLang="en-US" sz="1600" b="1" dirty="0">
              <a:solidFill>
                <a:prstClr val="black"/>
              </a:solidFill>
            </a:endParaRPr>
          </a:p>
          <a:p>
            <a:pPr marL="285750" lvl="0" indent="-285750">
              <a:spcBef>
                <a:spcPct val="0"/>
              </a:spcBef>
            </a:pPr>
            <a:r>
              <a:rPr lang="en-US" altLang="en-US" sz="1600" b="1" dirty="0">
                <a:solidFill>
                  <a:prstClr val="black"/>
                </a:solidFill>
              </a:rPr>
              <a:t>If the above can be achieved, then the Indian Hulling Industry with ~2,00,000 MT processing capacity will continue to remain relevant in the overall World Sesame market, with availability gaps being mitigated through Imports of Raw sesame seeds for Hulling as and when required.</a:t>
            </a:r>
            <a:br>
              <a:rPr lang="en-US" altLang="en-US" sz="1600" b="1" dirty="0">
                <a:solidFill>
                  <a:prstClr val="black"/>
                </a:solidFill>
              </a:rPr>
            </a:br>
            <a:endParaRPr lang="en-US" altLang="en-US" sz="1600" b="1" dirty="0">
              <a:solidFill>
                <a:prstClr val="black"/>
              </a:solidFill>
            </a:endParaRPr>
          </a:p>
        </p:txBody>
      </p:sp>
    </p:spTree>
    <p:extLst>
      <p:ext uri="{BB962C8B-B14F-4D97-AF65-F5344CB8AC3E}">
        <p14:creationId xmlns:p14="http://schemas.microsoft.com/office/powerpoint/2010/main" val="126672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152400" y="1258888"/>
            <a:ext cx="8839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
              <a:spcBef>
                <a:spcPct val="0"/>
              </a:spcBef>
              <a:spcAft>
                <a:spcPct val="0"/>
              </a:spcAft>
              <a:buNone/>
            </a:pPr>
            <a:r>
              <a:rPr lang="en-US" altLang="en-US" sz="2700" b="1" dirty="0">
                <a:solidFill>
                  <a:schemeClr val="hlink"/>
                </a:solidFill>
                <a:latin typeface="Calibri" panose="020F0502020204030204" pitchFamily="34" charset="0"/>
              </a:rPr>
              <a:t>More than Six Decades of Service to Oilseeds &amp; Oils Industry</a:t>
            </a:r>
          </a:p>
        </p:txBody>
      </p:sp>
      <p:graphicFrame>
        <p:nvGraphicFramePr>
          <p:cNvPr id="2" name="Diagram 1">
            <a:extLst>
              <a:ext uri="{FF2B5EF4-FFF2-40B4-BE49-F238E27FC236}">
                <a16:creationId xmlns:a16="http://schemas.microsoft.com/office/drawing/2014/main" id="{3E8A2919-84F6-6745-9F7D-D716C348F9A0}"/>
              </a:ext>
            </a:extLst>
          </p:cNvPr>
          <p:cNvGraphicFramePr/>
          <p:nvPr>
            <p:extLst>
              <p:ext uri="{D42A27DB-BD31-4B8C-83A1-F6EECF244321}">
                <p14:modId xmlns:p14="http://schemas.microsoft.com/office/powerpoint/2010/main" val="3250576485"/>
              </p:ext>
            </p:extLst>
          </p:nvPr>
        </p:nvGraphicFramePr>
        <p:xfrm>
          <a:off x="932985" y="1051946"/>
          <a:ext cx="7278030" cy="2980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a:extLst>
              <a:ext uri="{FF2B5EF4-FFF2-40B4-BE49-F238E27FC236}">
                <a16:creationId xmlns:a16="http://schemas.microsoft.com/office/drawing/2014/main" id="{DC82BF02-7759-6D4D-9D2D-3B21E12C6019}"/>
              </a:ext>
            </a:extLst>
          </p:cNvPr>
          <p:cNvSpPr/>
          <p:nvPr/>
        </p:nvSpPr>
        <p:spPr>
          <a:xfrm>
            <a:off x="1128591" y="4014715"/>
            <a:ext cx="1515405" cy="5738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Oilseed Crop Survey</a:t>
            </a:r>
          </a:p>
        </p:txBody>
      </p:sp>
      <p:sp>
        <p:nvSpPr>
          <p:cNvPr id="6" name="Rounded Rectangle 5">
            <a:extLst>
              <a:ext uri="{FF2B5EF4-FFF2-40B4-BE49-F238E27FC236}">
                <a16:creationId xmlns:a16="http://schemas.microsoft.com/office/drawing/2014/main" id="{9835D3AB-00FD-5C44-AC73-3E3EF5F62D24}"/>
              </a:ext>
            </a:extLst>
          </p:cNvPr>
          <p:cNvSpPr/>
          <p:nvPr/>
        </p:nvSpPr>
        <p:spPr>
          <a:xfrm>
            <a:off x="2774212" y="3995268"/>
            <a:ext cx="1515405" cy="57387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Export Awards</a:t>
            </a:r>
          </a:p>
        </p:txBody>
      </p:sp>
      <p:sp>
        <p:nvSpPr>
          <p:cNvPr id="7" name="Rounded Rectangle 6">
            <a:extLst>
              <a:ext uri="{FF2B5EF4-FFF2-40B4-BE49-F238E27FC236}">
                <a16:creationId xmlns:a16="http://schemas.microsoft.com/office/drawing/2014/main" id="{14B0923F-FCF0-CC40-9565-7D8FAF8F20EE}"/>
              </a:ext>
            </a:extLst>
          </p:cNvPr>
          <p:cNvSpPr/>
          <p:nvPr/>
        </p:nvSpPr>
        <p:spPr>
          <a:xfrm>
            <a:off x="1128591" y="4741118"/>
            <a:ext cx="1515405" cy="5738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Regional Annual meets</a:t>
            </a:r>
          </a:p>
        </p:txBody>
      </p:sp>
      <p:sp>
        <p:nvSpPr>
          <p:cNvPr id="8" name="Rounded Rectangle 7">
            <a:extLst>
              <a:ext uri="{FF2B5EF4-FFF2-40B4-BE49-F238E27FC236}">
                <a16:creationId xmlns:a16="http://schemas.microsoft.com/office/drawing/2014/main" id="{0821A31B-7948-0B49-AA9C-48F139E3AF60}"/>
              </a:ext>
            </a:extLst>
          </p:cNvPr>
          <p:cNvSpPr/>
          <p:nvPr/>
        </p:nvSpPr>
        <p:spPr>
          <a:xfrm>
            <a:off x="2774212" y="4741118"/>
            <a:ext cx="1515405" cy="5738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Arbitration for all contracts</a:t>
            </a:r>
          </a:p>
        </p:txBody>
      </p:sp>
      <p:sp>
        <p:nvSpPr>
          <p:cNvPr id="9" name="Rounded Rectangle 8">
            <a:extLst>
              <a:ext uri="{FF2B5EF4-FFF2-40B4-BE49-F238E27FC236}">
                <a16:creationId xmlns:a16="http://schemas.microsoft.com/office/drawing/2014/main" id="{1B235D74-E055-A44D-B652-D2225B5A9CEE}"/>
              </a:ext>
            </a:extLst>
          </p:cNvPr>
          <p:cNvSpPr/>
          <p:nvPr/>
        </p:nvSpPr>
        <p:spPr>
          <a:xfrm>
            <a:off x="4419833" y="3995268"/>
            <a:ext cx="1515405" cy="57387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Provide Market Intelligence</a:t>
            </a:r>
          </a:p>
        </p:txBody>
      </p:sp>
      <p:sp>
        <p:nvSpPr>
          <p:cNvPr id="10" name="Rounded Rectangle 9">
            <a:extLst>
              <a:ext uri="{FF2B5EF4-FFF2-40B4-BE49-F238E27FC236}">
                <a16:creationId xmlns:a16="http://schemas.microsoft.com/office/drawing/2014/main" id="{481CA3D3-4572-774F-9598-7B3F53EFD80D}"/>
              </a:ext>
            </a:extLst>
          </p:cNvPr>
          <p:cNvSpPr/>
          <p:nvPr/>
        </p:nvSpPr>
        <p:spPr>
          <a:xfrm>
            <a:off x="6065454" y="3991137"/>
            <a:ext cx="1515405" cy="57387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Capacity building programs</a:t>
            </a:r>
          </a:p>
        </p:txBody>
      </p:sp>
      <p:sp>
        <p:nvSpPr>
          <p:cNvPr id="11" name="Rounded Rectangle 10">
            <a:extLst>
              <a:ext uri="{FF2B5EF4-FFF2-40B4-BE49-F238E27FC236}">
                <a16:creationId xmlns:a16="http://schemas.microsoft.com/office/drawing/2014/main" id="{C730A79A-3B4F-A54C-A4B0-62E9B420D03E}"/>
              </a:ext>
            </a:extLst>
          </p:cNvPr>
          <p:cNvSpPr/>
          <p:nvPr/>
        </p:nvSpPr>
        <p:spPr>
          <a:xfrm>
            <a:off x="4419833" y="4730871"/>
            <a:ext cx="1515405" cy="5738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Farmer camps on GAP Awareness</a:t>
            </a:r>
          </a:p>
        </p:txBody>
      </p:sp>
      <p:sp>
        <p:nvSpPr>
          <p:cNvPr id="13" name="TextBox 12">
            <a:extLst>
              <a:ext uri="{FF2B5EF4-FFF2-40B4-BE49-F238E27FC236}">
                <a16:creationId xmlns:a16="http://schemas.microsoft.com/office/drawing/2014/main" id="{4BA86FA5-709A-8F4B-ABD8-0E4756206619}"/>
              </a:ext>
            </a:extLst>
          </p:cNvPr>
          <p:cNvSpPr txBox="1"/>
          <p:nvPr/>
        </p:nvSpPr>
        <p:spPr>
          <a:xfrm>
            <a:off x="2850295" y="3460080"/>
            <a:ext cx="3443409" cy="369332"/>
          </a:xfrm>
          <a:prstGeom prst="rect">
            <a:avLst/>
          </a:prstGeom>
          <a:noFill/>
        </p:spPr>
        <p:txBody>
          <a:bodyPr wrap="square" rtlCol="0">
            <a:spAutoFit/>
          </a:bodyPr>
          <a:lstStyle/>
          <a:p>
            <a:r>
              <a:rPr lang="en-US" b="1" dirty="0">
                <a:solidFill>
                  <a:schemeClr val="accent1">
                    <a:lumMod val="75000"/>
                  </a:schemeClr>
                </a:solidFill>
              </a:rPr>
              <a:t>Activities undertaken by IOPEPC</a:t>
            </a:r>
          </a:p>
        </p:txBody>
      </p:sp>
      <p:sp>
        <p:nvSpPr>
          <p:cNvPr id="12" name="Rounded Rectangle 11">
            <a:extLst>
              <a:ext uri="{FF2B5EF4-FFF2-40B4-BE49-F238E27FC236}">
                <a16:creationId xmlns:a16="http://schemas.microsoft.com/office/drawing/2014/main" id="{46CCB916-0C52-434B-A0D6-AA0DAA80CD60}"/>
              </a:ext>
            </a:extLst>
          </p:cNvPr>
          <p:cNvSpPr/>
          <p:nvPr/>
        </p:nvSpPr>
        <p:spPr>
          <a:xfrm>
            <a:off x="6065454" y="4726740"/>
            <a:ext cx="1515405" cy="5738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Issuance of Non-Preferential COO</a:t>
            </a:r>
          </a:p>
        </p:txBody>
      </p:sp>
    </p:spTree>
    <p:extLst>
      <p:ext uri="{BB962C8B-B14F-4D97-AF65-F5344CB8AC3E}">
        <p14:creationId xmlns:p14="http://schemas.microsoft.com/office/powerpoint/2010/main" val="1758277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pic>
        <p:nvPicPr>
          <p:cNvPr id="2" name="Picture 5" descr="46c356d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4478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txBox="1">
            <a:spLocks/>
          </p:cNvSpPr>
          <p:nvPr/>
        </p:nvSpPr>
        <p:spPr bwMode="auto">
          <a:xfrm>
            <a:off x="1143000" y="3505200"/>
            <a:ext cx="6870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zh-CN" sz="2400" b="1" dirty="0">
                <a:latin typeface="Calibri" panose="020F0502020204030204" pitchFamily="34" charset="0"/>
                <a:ea typeface="SimSun" panose="02010600030101010101" pitchFamily="2" charset="-122"/>
              </a:rPr>
              <a:t>: Disclaimer :</a:t>
            </a:r>
          </a:p>
          <a:p>
            <a:pPr algn="ctr" eaLnBrk="1" hangingPunct="1">
              <a:buFontTx/>
              <a:buNone/>
            </a:pPr>
            <a:r>
              <a:rPr lang="en-US" altLang="zh-CN" sz="2000" dirty="0">
                <a:latin typeface="Calibri" panose="020F0502020204030204" pitchFamily="34" charset="0"/>
                <a:ea typeface="SimSun" panose="02010600030101010101" pitchFamily="2" charset="-122"/>
              </a:rPr>
              <a:t>The contents in this presentation are based on the feedback received by IOPEPC from the trade and the Government sources. It only represents observations and does not constitute basis for any business decision.</a:t>
            </a:r>
          </a:p>
        </p:txBody>
      </p:sp>
    </p:spTree>
    <p:extLst>
      <p:ext uri="{BB962C8B-B14F-4D97-AF65-F5344CB8AC3E}">
        <p14:creationId xmlns:p14="http://schemas.microsoft.com/office/powerpoint/2010/main" val="4119593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215153" y="3558988"/>
            <a:ext cx="8686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latin typeface="Calibri" panose="020F0502020204030204" pitchFamily="34" charset="0"/>
              </a:rPr>
              <a:t>INDIAN OILSEEDS AND PRODUCE EXPORT PROMOTION COUNCIL</a:t>
            </a:r>
          </a:p>
          <a:p>
            <a:pPr algn="ctr" eaLnBrk="1" hangingPunct="1">
              <a:spcBef>
                <a:spcPct val="0"/>
              </a:spcBef>
              <a:buFontTx/>
              <a:buNone/>
            </a:pPr>
            <a:r>
              <a:rPr lang="en-US" altLang="en-US" sz="1800" dirty="0">
                <a:latin typeface="Calibri" panose="020F0502020204030204" pitchFamily="34" charset="0"/>
              </a:rPr>
              <a:t>(Under Ministry of Commerce, Government of INDIA)</a:t>
            </a:r>
          </a:p>
          <a:p>
            <a:pPr algn="ctr" eaLnBrk="1" hangingPunct="1">
              <a:spcBef>
                <a:spcPct val="0"/>
              </a:spcBef>
              <a:buFontTx/>
              <a:buNone/>
            </a:pPr>
            <a:r>
              <a:rPr lang="fi-FI" altLang="en-US" sz="1800" dirty="0">
                <a:latin typeface="Calibri" panose="020F0502020204030204" pitchFamily="34" charset="0"/>
              </a:rPr>
              <a:t>78/79, Bajaj Bhavan, Nariman Point, Mumbai - 400021. Maharashtra, </a:t>
            </a:r>
            <a:r>
              <a:rPr lang="en-US" altLang="en-US" sz="1800" dirty="0">
                <a:latin typeface="Calibri" panose="020F0502020204030204" pitchFamily="34" charset="0"/>
              </a:rPr>
              <a:t>INDIA</a:t>
            </a:r>
          </a:p>
          <a:p>
            <a:pPr algn="ctr" eaLnBrk="1" hangingPunct="1">
              <a:spcBef>
                <a:spcPct val="0"/>
              </a:spcBef>
              <a:buFontTx/>
              <a:buNone/>
            </a:pPr>
            <a:r>
              <a:rPr lang="en-US" altLang="en-US" sz="1800" dirty="0">
                <a:latin typeface="Calibri" panose="020F0502020204030204" pitchFamily="34" charset="0"/>
              </a:rPr>
              <a:t>Tel: (91 - 22) 2202 3225 / 9295 </a:t>
            </a:r>
            <a:br>
              <a:rPr lang="en-US" altLang="en-US" sz="1800" dirty="0">
                <a:latin typeface="Calibri" panose="020F0502020204030204" pitchFamily="34" charset="0"/>
              </a:rPr>
            </a:br>
            <a:r>
              <a:rPr lang="en-US" altLang="en-US" sz="1800" dirty="0">
                <a:latin typeface="Calibri" panose="020F0502020204030204" pitchFamily="34" charset="0"/>
              </a:rPr>
              <a:t>Fax : (91 - 22) 2202 9236</a:t>
            </a:r>
          </a:p>
          <a:p>
            <a:pPr algn="ctr" eaLnBrk="1" hangingPunct="1">
              <a:spcBef>
                <a:spcPct val="0"/>
              </a:spcBef>
              <a:buFontTx/>
              <a:buNone/>
            </a:pPr>
            <a:r>
              <a:rPr lang="en-US" altLang="en-US" sz="1800" dirty="0">
                <a:latin typeface="Calibri" panose="020F0502020204030204" pitchFamily="34" charset="0"/>
              </a:rPr>
              <a:t>E-mail: info@iopepc.org  </a:t>
            </a:r>
          </a:p>
        </p:txBody>
      </p:sp>
      <p:sp>
        <p:nvSpPr>
          <p:cNvPr id="3" name="TextBox 2"/>
          <p:cNvSpPr txBox="1"/>
          <p:nvPr/>
        </p:nvSpPr>
        <p:spPr>
          <a:xfrm>
            <a:off x="2622176" y="1653989"/>
            <a:ext cx="3684495" cy="1107996"/>
          </a:xfrm>
          <a:prstGeom prst="rect">
            <a:avLst/>
          </a:prstGeom>
          <a:noFill/>
        </p:spPr>
        <p:txBody>
          <a:bodyPr wrap="square" rtlCol="0">
            <a:spAutoFit/>
          </a:bodyPr>
          <a:lstStyle/>
          <a:p>
            <a:r>
              <a:rPr lang="en-US" sz="6600" dirty="0"/>
              <a:t>Thank You</a:t>
            </a:r>
          </a:p>
        </p:txBody>
      </p:sp>
    </p:spTree>
    <p:extLst>
      <p:ext uri="{BB962C8B-B14F-4D97-AF65-F5344CB8AC3E}">
        <p14:creationId xmlns:p14="http://schemas.microsoft.com/office/powerpoint/2010/main" val="131581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152400" y="1258888"/>
            <a:ext cx="883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
              <a:spcBef>
                <a:spcPct val="0"/>
              </a:spcBef>
              <a:spcAft>
                <a:spcPct val="0"/>
              </a:spcAft>
              <a:buNone/>
            </a:pPr>
            <a:r>
              <a:rPr lang="en-US" altLang="en-US" sz="2800" b="1" dirty="0">
                <a:solidFill>
                  <a:schemeClr val="hlink"/>
                </a:solidFill>
                <a:latin typeface="Calibri" panose="020F0502020204030204" pitchFamily="34" charset="0"/>
              </a:rPr>
              <a:t>Sesame &amp; India </a:t>
            </a:r>
          </a:p>
        </p:txBody>
      </p:sp>
      <p:sp>
        <p:nvSpPr>
          <p:cNvPr id="6" name="TextBox 2"/>
          <p:cNvSpPr txBox="1">
            <a:spLocks noChangeArrowheads="1"/>
          </p:cNvSpPr>
          <p:nvPr/>
        </p:nvSpPr>
        <p:spPr bwMode="auto">
          <a:xfrm>
            <a:off x="4010547" y="2154690"/>
            <a:ext cx="4869543" cy="3477875"/>
          </a:xfrm>
          <a:prstGeom prst="rect">
            <a:avLst/>
          </a:prstGeom>
          <a:solidFill>
            <a:srgbClr val="FFE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defRPr/>
            </a:pPr>
            <a:r>
              <a:rPr lang="en-US" altLang="en-US" sz="1800" dirty="0">
                <a:latin typeface="+mn-lt"/>
              </a:rPr>
              <a:t>Sesame is one of the </a:t>
            </a:r>
            <a:r>
              <a:rPr lang="en-US" altLang="en-US" sz="1800" b="1" dirty="0">
                <a:latin typeface="+mn-lt"/>
              </a:rPr>
              <a:t>oldest indigenous crops</a:t>
            </a:r>
            <a:r>
              <a:rPr lang="en-US" altLang="en-US" sz="1800" dirty="0">
                <a:latin typeface="+mn-lt"/>
              </a:rPr>
              <a:t> and is the fourth most important annual oilseed crop of India</a:t>
            </a:r>
          </a:p>
          <a:p>
            <a:pPr>
              <a:spcBef>
                <a:spcPct val="0"/>
              </a:spcBef>
              <a:spcAft>
                <a:spcPts val="1200"/>
              </a:spcAft>
              <a:defRPr/>
            </a:pPr>
            <a:endParaRPr lang="en-US" altLang="en-US" sz="1800" dirty="0">
              <a:latin typeface="+mn-lt"/>
            </a:endParaRPr>
          </a:p>
          <a:p>
            <a:pPr>
              <a:spcBef>
                <a:spcPct val="0"/>
              </a:spcBef>
              <a:spcAft>
                <a:spcPts val="1200"/>
              </a:spcAft>
              <a:defRPr/>
            </a:pPr>
            <a:r>
              <a:rPr lang="en-IN" altLang="en-US" sz="1800" dirty="0">
                <a:latin typeface="+mn-lt"/>
              </a:rPr>
              <a:t>Sesame seeds are valued for their </a:t>
            </a:r>
            <a:r>
              <a:rPr lang="en-IN" altLang="en-US" sz="1800" b="1" dirty="0">
                <a:latin typeface="+mn-lt"/>
              </a:rPr>
              <a:t>health properties</a:t>
            </a:r>
            <a:r>
              <a:rPr lang="en-IN" altLang="en-US" sz="1800" dirty="0">
                <a:latin typeface="+mn-lt"/>
              </a:rPr>
              <a:t>, edible oil and protein as being promoted by IOPEPC &amp; the trade</a:t>
            </a:r>
          </a:p>
          <a:p>
            <a:pPr marL="0" indent="0">
              <a:spcBef>
                <a:spcPct val="0"/>
              </a:spcBef>
              <a:spcAft>
                <a:spcPts val="1200"/>
              </a:spcAft>
              <a:buFont typeface="Arial" panose="020B0604020202020204" pitchFamily="34" charset="0"/>
              <a:buNone/>
              <a:defRPr/>
            </a:pPr>
            <a:endParaRPr lang="en-IN" altLang="en-US" sz="1800" dirty="0">
              <a:latin typeface="+mn-lt"/>
            </a:endParaRPr>
          </a:p>
          <a:p>
            <a:pPr>
              <a:spcBef>
                <a:spcPct val="0"/>
              </a:spcBef>
              <a:spcAft>
                <a:spcPts val="1200"/>
              </a:spcAft>
              <a:defRPr/>
            </a:pPr>
            <a:r>
              <a:rPr lang="en-IN" altLang="en-US" sz="1800" dirty="0">
                <a:latin typeface="+mn-lt"/>
              </a:rPr>
              <a:t>India is amongst the </a:t>
            </a:r>
            <a:r>
              <a:rPr lang="en-IN" altLang="en-US" sz="1800" b="1" dirty="0">
                <a:latin typeface="+mn-lt"/>
              </a:rPr>
              <a:t>top three </a:t>
            </a:r>
            <a:r>
              <a:rPr lang="en-IN" altLang="en-US" sz="1800" dirty="0">
                <a:latin typeface="+mn-lt"/>
              </a:rPr>
              <a:t>sesame producing and exporting countries in the world</a:t>
            </a: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l="8772" t="5998" r="5811"/>
          <a:stretch>
            <a:fillRect/>
          </a:stretch>
        </p:blipFill>
        <p:spPr bwMode="auto">
          <a:xfrm>
            <a:off x="562428" y="2471057"/>
            <a:ext cx="3124200" cy="284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96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Rectangle 12"/>
          <p:cNvSpPr>
            <a:spLocks noChangeArrowheads="1"/>
          </p:cNvSpPr>
          <p:nvPr/>
        </p:nvSpPr>
        <p:spPr bwMode="auto">
          <a:xfrm>
            <a:off x="914400" y="1309688"/>
            <a:ext cx="7239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 hangingPunct="1">
              <a:spcBef>
                <a:spcPct val="0"/>
              </a:spcBef>
              <a:buFontTx/>
              <a:buNone/>
            </a:pPr>
            <a:r>
              <a:rPr lang="en-US" altLang="zh-CN" sz="2800" b="1" dirty="0">
                <a:solidFill>
                  <a:schemeClr val="hlink"/>
                </a:solidFill>
                <a:latin typeface="Calibri" panose="020F0502020204030204" pitchFamily="34" charset="0"/>
                <a:ea typeface="宋体" panose="02010600030101010101" pitchFamily="2" charset="-122"/>
              </a:rPr>
              <a:t>Overview of Indian Sesame seed Scenario </a:t>
            </a:r>
            <a:endParaRPr lang="en-US" altLang="en-US" sz="2800" b="1" dirty="0">
              <a:solidFill>
                <a:schemeClr val="hlink"/>
              </a:solidFill>
              <a:latin typeface="Calibri" panose="020F0502020204030204" pitchFamily="34" charset="0"/>
            </a:endParaRPr>
          </a:p>
        </p:txBody>
      </p:sp>
      <p:sp>
        <p:nvSpPr>
          <p:cNvPr id="3" name="Rectangle 3"/>
          <p:cNvSpPr txBox="1">
            <a:spLocks noChangeArrowheads="1"/>
          </p:cNvSpPr>
          <p:nvPr/>
        </p:nvSpPr>
        <p:spPr bwMode="auto">
          <a:xfrm>
            <a:off x="228600" y="1828800"/>
            <a:ext cx="8610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 typeface="Wingdings" panose="05000000000000000000" pitchFamily="2" charset="2"/>
              <a:buChar char="Ø"/>
            </a:pPr>
            <a:r>
              <a:rPr lang="en-US" altLang="zh-CN" sz="1600" dirty="0">
                <a:latin typeface="Calibri" panose="020F0502020204030204" pitchFamily="34" charset="0"/>
                <a:ea typeface="宋体" panose="02010600030101010101" pitchFamily="2" charset="-122"/>
              </a:rPr>
              <a:t>India is </a:t>
            </a:r>
            <a:r>
              <a:rPr lang="en-US" altLang="zh-CN" sz="1600" b="1" dirty="0">
                <a:latin typeface="Calibri" panose="020F0502020204030204" pitchFamily="34" charset="0"/>
                <a:ea typeface="宋体" panose="02010600030101010101" pitchFamily="2" charset="-122"/>
              </a:rPr>
              <a:t>largest sesame seed producer</a:t>
            </a:r>
            <a:r>
              <a:rPr lang="en-US" altLang="zh-CN" sz="1600" dirty="0">
                <a:latin typeface="Calibri" panose="020F0502020204030204" pitchFamily="34" charset="0"/>
                <a:ea typeface="宋体" panose="02010600030101010101" pitchFamily="2" charset="-122"/>
              </a:rPr>
              <a:t> in the world with production of 7,00,000 – 8,00,000 tons per annum.</a:t>
            </a:r>
          </a:p>
          <a:p>
            <a:pPr algn="just" eaLnBrk="1" hangingPunct="1">
              <a:buFont typeface="Wingdings" panose="05000000000000000000" pitchFamily="2" charset="2"/>
              <a:buChar char="Ø"/>
            </a:pPr>
            <a:endParaRPr lang="en-US" altLang="zh-CN" sz="1600" dirty="0">
              <a:latin typeface="Calibri" panose="020F0502020204030204" pitchFamily="34" charset="0"/>
              <a:ea typeface="宋体" panose="02010600030101010101" pitchFamily="2" charset="-122"/>
            </a:endParaRPr>
          </a:p>
          <a:p>
            <a:pPr algn="just" eaLnBrk="1" hangingPunct="1">
              <a:buFont typeface="Wingdings" panose="05000000000000000000" pitchFamily="2" charset="2"/>
              <a:buChar char="Ø"/>
            </a:pPr>
            <a:r>
              <a:rPr lang="en-US" altLang="zh-CN" sz="1600" dirty="0">
                <a:latin typeface="Calibri" panose="020F0502020204030204" pitchFamily="34" charset="0"/>
                <a:ea typeface="宋体" panose="02010600030101010101" pitchFamily="2" charset="-122"/>
              </a:rPr>
              <a:t>Varieties grown in India include White, Black, Yellow, Brown black. These are </a:t>
            </a:r>
            <a:r>
              <a:rPr lang="en-US" altLang="zh-CN" sz="1600" b="1" dirty="0">
                <a:latin typeface="Calibri" panose="020F0502020204030204" pitchFamily="34" charset="0"/>
                <a:ea typeface="宋体" panose="02010600030101010101" pitchFamily="2" charset="-122"/>
              </a:rPr>
              <a:t>available round the year</a:t>
            </a:r>
            <a:r>
              <a:rPr lang="en-US" altLang="zh-CN" sz="1600" dirty="0">
                <a:latin typeface="Calibri" panose="020F0502020204030204" pitchFamily="34" charset="0"/>
                <a:ea typeface="宋体" panose="02010600030101010101" pitchFamily="2" charset="-122"/>
              </a:rPr>
              <a:t>.</a:t>
            </a:r>
          </a:p>
          <a:p>
            <a:pPr algn="just" eaLnBrk="1" hangingPunct="1">
              <a:buFont typeface="Wingdings" panose="05000000000000000000" pitchFamily="2" charset="2"/>
              <a:buChar char="Ø"/>
            </a:pPr>
            <a:endParaRPr lang="en-US" altLang="zh-CN" sz="1600" dirty="0">
              <a:latin typeface="Calibri" panose="020F0502020204030204" pitchFamily="34" charset="0"/>
              <a:ea typeface="宋体" panose="02010600030101010101" pitchFamily="2" charset="-122"/>
            </a:endParaRPr>
          </a:p>
          <a:p>
            <a:pPr algn="just" eaLnBrk="1" hangingPunct="1">
              <a:buFont typeface="Wingdings" panose="05000000000000000000" pitchFamily="2" charset="2"/>
              <a:buChar char="Ø"/>
            </a:pPr>
            <a:r>
              <a:rPr lang="en-US" altLang="zh-CN" sz="1600" dirty="0">
                <a:latin typeface="Calibri" panose="020F0502020204030204" pitchFamily="34" charset="0"/>
                <a:ea typeface="宋体" panose="02010600030101010101" pitchFamily="2" charset="-122"/>
              </a:rPr>
              <a:t>Top Indian States producing sesame include West Bengal, Rajasthan, Madhya Pradesh, Gujarat. The time of harvest and type/quality of seed varies in different states.</a:t>
            </a:r>
          </a:p>
          <a:p>
            <a:pPr algn="just" eaLnBrk="1" hangingPunct="1">
              <a:buFont typeface="Wingdings" panose="05000000000000000000" pitchFamily="2" charset="2"/>
              <a:buChar char="Ø"/>
            </a:pPr>
            <a:endParaRPr lang="en-US" altLang="zh-CN" sz="1600" dirty="0">
              <a:latin typeface="Calibri" panose="020F0502020204030204" pitchFamily="34" charset="0"/>
              <a:ea typeface="宋体" panose="02010600030101010101" pitchFamily="2" charset="-122"/>
            </a:endParaRPr>
          </a:p>
          <a:p>
            <a:pPr algn="just" eaLnBrk="1" hangingPunct="1">
              <a:buFont typeface="Wingdings" panose="05000000000000000000" pitchFamily="2" charset="2"/>
              <a:buChar char="Ø"/>
            </a:pPr>
            <a:r>
              <a:rPr lang="en-US" altLang="zh-CN" sz="1600" dirty="0">
                <a:latin typeface="Calibri" panose="020F0502020204030204" pitchFamily="34" charset="0"/>
                <a:ea typeface="宋体" panose="02010600030101010101" pitchFamily="2" charset="-122"/>
              </a:rPr>
              <a:t>India has well developed Sesame seed hulling industry with a capacity of </a:t>
            </a:r>
            <a:r>
              <a:rPr lang="en-US" altLang="zh-CN" sz="1600" b="1" dirty="0">
                <a:latin typeface="Calibri" panose="020F0502020204030204" pitchFamily="34" charset="0"/>
                <a:ea typeface="宋体" panose="02010600030101010101" pitchFamily="2" charset="-122"/>
              </a:rPr>
              <a:t>2,50,000 tons</a:t>
            </a:r>
            <a:r>
              <a:rPr lang="en-US" altLang="zh-CN" sz="1600" dirty="0">
                <a:latin typeface="Calibri" panose="020F0502020204030204" pitchFamily="34" charset="0"/>
                <a:ea typeface="宋体" panose="02010600030101010101" pitchFamily="2" charset="-122"/>
              </a:rPr>
              <a:t> per annum</a:t>
            </a:r>
          </a:p>
          <a:p>
            <a:pPr algn="just" eaLnBrk="1" hangingPunct="1">
              <a:buFont typeface="Wingdings" panose="05000000000000000000" pitchFamily="2" charset="2"/>
              <a:buChar char="Ø"/>
            </a:pPr>
            <a:endParaRPr lang="en-US" altLang="zh-CN" sz="1600" dirty="0">
              <a:latin typeface="Calibri" panose="020F0502020204030204" pitchFamily="34" charset="0"/>
              <a:ea typeface="宋体" panose="02010600030101010101" pitchFamily="2" charset="-122"/>
            </a:endParaRPr>
          </a:p>
          <a:p>
            <a:pPr algn="just" eaLnBrk="1" hangingPunct="1">
              <a:buFont typeface="Wingdings" panose="05000000000000000000" pitchFamily="2" charset="2"/>
              <a:buChar char="Ø"/>
            </a:pPr>
            <a:r>
              <a:rPr lang="en-US" altLang="zh-CN" sz="1600" dirty="0">
                <a:latin typeface="Calibri" panose="020F0502020204030204" pitchFamily="34" charset="0"/>
                <a:ea typeface="宋体" panose="02010600030101010101" pitchFamily="2" charset="-122"/>
              </a:rPr>
              <a:t>India also processes and exports raw and refined </a:t>
            </a:r>
            <a:r>
              <a:rPr lang="en-US" altLang="zh-CN" sz="1600" b="1" dirty="0">
                <a:latin typeface="Calibri" panose="020F0502020204030204" pitchFamily="34" charset="0"/>
                <a:ea typeface="宋体" panose="02010600030101010101" pitchFamily="2" charset="-122"/>
              </a:rPr>
              <a:t>Sesame seed oil in bulk </a:t>
            </a:r>
            <a:r>
              <a:rPr lang="en-US" altLang="zh-CN" sz="1600" dirty="0">
                <a:latin typeface="Calibri" panose="020F0502020204030204" pitchFamily="34" charset="0"/>
                <a:ea typeface="宋体" panose="02010600030101010101" pitchFamily="2" charset="-122"/>
              </a:rPr>
              <a:t>and </a:t>
            </a:r>
            <a:r>
              <a:rPr lang="en-US" altLang="zh-CN" sz="1600" b="1" dirty="0">
                <a:latin typeface="Calibri" panose="020F0502020204030204" pitchFamily="34" charset="0"/>
                <a:ea typeface="宋体" panose="02010600030101010101" pitchFamily="2" charset="-122"/>
              </a:rPr>
              <a:t>small packing</a:t>
            </a:r>
            <a:r>
              <a:rPr lang="en-US" altLang="zh-CN" sz="1600" dirty="0">
                <a:latin typeface="Calibri" panose="020F0502020204030204" pitchFamily="34" charset="0"/>
                <a:ea typeface="宋体" panose="02010600030101010101" pitchFamily="2" charset="-122"/>
              </a:rPr>
              <a:t>.</a:t>
            </a:r>
          </a:p>
        </p:txBody>
      </p:sp>
    </p:spTree>
    <p:extLst>
      <p:ext uri="{BB962C8B-B14F-4D97-AF65-F5344CB8AC3E}">
        <p14:creationId xmlns:p14="http://schemas.microsoft.com/office/powerpoint/2010/main" val="399382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Rectangle 4"/>
          <p:cNvSpPr>
            <a:spLocks noGrp="1" noChangeArrowheads="1"/>
          </p:cNvSpPr>
          <p:nvPr>
            <p:ph type="ctrTitle"/>
          </p:nvPr>
        </p:nvSpPr>
        <p:spPr>
          <a:xfrm>
            <a:off x="0" y="1279030"/>
            <a:ext cx="8839200" cy="457200"/>
          </a:xfrm>
        </p:spPr>
        <p:txBody>
          <a:bodyPr>
            <a:noAutofit/>
          </a:bodyPr>
          <a:lstStyle/>
          <a:p>
            <a:pPr eaLnBrk="1" hangingPunct="1"/>
            <a:br>
              <a:rPr lang="en-US" altLang="zh-CN" sz="2800" dirty="0">
                <a:solidFill>
                  <a:srgbClr val="C00000"/>
                </a:solidFill>
                <a:latin typeface="+mn-lt"/>
                <a:ea typeface="宋体" panose="02010600030101010101" pitchFamily="2" charset="-122"/>
              </a:rPr>
            </a:br>
            <a:r>
              <a:rPr lang="en-US" altLang="zh-CN" sz="2800" b="1" dirty="0">
                <a:solidFill>
                  <a:schemeClr val="hlink"/>
                </a:solidFill>
                <a:latin typeface="+mn-lt"/>
                <a:ea typeface="宋体" panose="02010600030101010101" pitchFamily="2" charset="-122"/>
              </a:rPr>
              <a:t>Sesame growing States &amp; Harvest period </a:t>
            </a:r>
          </a:p>
        </p:txBody>
      </p:sp>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7" y="1926308"/>
            <a:ext cx="4091475" cy="373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a:extLst>
              <a:ext uri="{FF2B5EF4-FFF2-40B4-BE49-F238E27FC236}">
                <a16:creationId xmlns:a16="http://schemas.microsoft.com/office/drawing/2014/main" id="{8ED4C955-24D5-C845-8170-9426FED24193}"/>
              </a:ext>
            </a:extLst>
          </p:cNvPr>
          <p:cNvGraphicFramePr>
            <a:graphicFrameLocks noGrp="1"/>
          </p:cNvGraphicFramePr>
          <p:nvPr>
            <p:extLst>
              <p:ext uri="{D42A27DB-BD31-4B8C-83A1-F6EECF244321}">
                <p14:modId xmlns:p14="http://schemas.microsoft.com/office/powerpoint/2010/main" val="1334733617"/>
              </p:ext>
            </p:extLst>
          </p:nvPr>
        </p:nvGraphicFramePr>
        <p:xfrm>
          <a:off x="4677125" y="2711124"/>
          <a:ext cx="4090638" cy="1854200"/>
        </p:xfrm>
        <a:graphic>
          <a:graphicData uri="http://schemas.openxmlformats.org/drawingml/2006/table">
            <a:tbl>
              <a:tblPr firstRow="1" bandRow="1">
                <a:tableStyleId>{5C22544A-7EE6-4342-B048-85BDC9FD1C3A}</a:tableStyleId>
              </a:tblPr>
              <a:tblGrid>
                <a:gridCol w="1626219">
                  <a:extLst>
                    <a:ext uri="{9D8B030D-6E8A-4147-A177-3AD203B41FA5}">
                      <a16:colId xmlns:a16="http://schemas.microsoft.com/office/drawing/2014/main" val="20000"/>
                    </a:ext>
                  </a:extLst>
                </a:gridCol>
                <a:gridCol w="2464419">
                  <a:extLst>
                    <a:ext uri="{9D8B030D-6E8A-4147-A177-3AD203B41FA5}">
                      <a16:colId xmlns:a16="http://schemas.microsoft.com/office/drawing/2014/main" val="20001"/>
                    </a:ext>
                  </a:extLst>
                </a:gridCol>
              </a:tblGrid>
              <a:tr h="370840">
                <a:tc>
                  <a:txBody>
                    <a:bodyPr/>
                    <a:lstStyle/>
                    <a:p>
                      <a:r>
                        <a:rPr lang="en-US" sz="1800" dirty="0">
                          <a:solidFill>
                            <a:schemeClr val="bg1"/>
                          </a:solidFill>
                        </a:rPr>
                        <a:t>Crop</a:t>
                      </a:r>
                    </a:p>
                  </a:txBody>
                  <a:tcPr/>
                </a:tc>
                <a:tc>
                  <a:txBody>
                    <a:bodyPr/>
                    <a:lstStyle/>
                    <a:p>
                      <a:r>
                        <a:rPr lang="en-US" sz="1800" dirty="0">
                          <a:solidFill>
                            <a:schemeClr val="bg1"/>
                          </a:solidFill>
                        </a:rPr>
                        <a:t>Harvest Period</a:t>
                      </a:r>
                    </a:p>
                  </a:txBody>
                  <a:tcPr/>
                </a:tc>
                <a:extLst>
                  <a:ext uri="{0D108BD9-81ED-4DB2-BD59-A6C34878D82A}">
                    <a16:rowId xmlns:a16="http://schemas.microsoft.com/office/drawing/2014/main" val="10000"/>
                  </a:ext>
                </a:extLst>
              </a:tr>
              <a:tr h="370840">
                <a:tc>
                  <a:txBody>
                    <a:bodyPr/>
                    <a:lstStyle/>
                    <a:p>
                      <a:r>
                        <a:rPr lang="en-US" sz="1800" dirty="0"/>
                        <a:t>Winter</a:t>
                      </a:r>
                    </a:p>
                  </a:txBody>
                  <a:tcPr/>
                </a:tc>
                <a:tc>
                  <a:txBody>
                    <a:bodyPr/>
                    <a:lstStyle/>
                    <a:p>
                      <a:r>
                        <a:rPr lang="en-US" sz="1800" dirty="0"/>
                        <a:t>October-December</a:t>
                      </a:r>
                    </a:p>
                  </a:txBody>
                  <a:tcPr/>
                </a:tc>
                <a:extLst>
                  <a:ext uri="{0D108BD9-81ED-4DB2-BD59-A6C34878D82A}">
                    <a16:rowId xmlns:a16="http://schemas.microsoft.com/office/drawing/2014/main" val="10001"/>
                  </a:ext>
                </a:extLst>
              </a:tr>
              <a:tr h="370840">
                <a:tc>
                  <a:txBody>
                    <a:bodyPr/>
                    <a:lstStyle/>
                    <a:p>
                      <a:r>
                        <a:rPr lang="en-US" sz="1800" dirty="0"/>
                        <a:t>Pre-Summer*</a:t>
                      </a:r>
                    </a:p>
                  </a:txBody>
                  <a:tcPr/>
                </a:tc>
                <a:tc>
                  <a:txBody>
                    <a:bodyPr/>
                    <a:lstStyle/>
                    <a:p>
                      <a:r>
                        <a:rPr lang="en-US" sz="1800" dirty="0"/>
                        <a:t>January-February</a:t>
                      </a:r>
                    </a:p>
                  </a:txBody>
                  <a:tcPr/>
                </a:tc>
                <a:extLst>
                  <a:ext uri="{0D108BD9-81ED-4DB2-BD59-A6C34878D82A}">
                    <a16:rowId xmlns:a16="http://schemas.microsoft.com/office/drawing/2014/main" val="10002"/>
                  </a:ext>
                </a:extLst>
              </a:tr>
              <a:tr h="370840">
                <a:tc>
                  <a:txBody>
                    <a:bodyPr/>
                    <a:lstStyle/>
                    <a:p>
                      <a:r>
                        <a:rPr lang="en-US" sz="1800" dirty="0"/>
                        <a:t>Summer</a:t>
                      </a:r>
                    </a:p>
                  </a:txBody>
                  <a:tcPr/>
                </a:tc>
                <a:tc>
                  <a:txBody>
                    <a:bodyPr/>
                    <a:lstStyle/>
                    <a:p>
                      <a:r>
                        <a:rPr lang="en-US" sz="1800" dirty="0"/>
                        <a:t>April-June</a:t>
                      </a:r>
                    </a:p>
                  </a:txBody>
                  <a:tcPr/>
                </a:tc>
                <a:extLst>
                  <a:ext uri="{0D108BD9-81ED-4DB2-BD59-A6C34878D82A}">
                    <a16:rowId xmlns:a16="http://schemas.microsoft.com/office/drawing/2014/main" val="10003"/>
                  </a:ext>
                </a:extLst>
              </a:tr>
              <a:tr h="370840">
                <a:tc>
                  <a:txBody>
                    <a:bodyPr/>
                    <a:lstStyle/>
                    <a:p>
                      <a:r>
                        <a:rPr lang="en-US" sz="1800" dirty="0"/>
                        <a:t>Post-Summer*</a:t>
                      </a:r>
                    </a:p>
                  </a:txBody>
                  <a:tcPr/>
                </a:tc>
                <a:tc>
                  <a:txBody>
                    <a:bodyPr/>
                    <a:lstStyle/>
                    <a:p>
                      <a:r>
                        <a:rPr lang="en-US" sz="1800" dirty="0"/>
                        <a:t>July-August</a:t>
                      </a:r>
                    </a:p>
                  </a:txBody>
                  <a:tcPr/>
                </a:tc>
                <a:extLst>
                  <a:ext uri="{0D108BD9-81ED-4DB2-BD59-A6C34878D82A}">
                    <a16:rowId xmlns:a16="http://schemas.microsoft.com/office/drawing/2014/main" val="10004"/>
                  </a:ext>
                </a:extLst>
              </a:tr>
            </a:tbl>
          </a:graphicData>
        </a:graphic>
      </p:graphicFrame>
      <p:sp>
        <p:nvSpPr>
          <p:cNvPr id="5" name="TextBox 1">
            <a:extLst>
              <a:ext uri="{FF2B5EF4-FFF2-40B4-BE49-F238E27FC236}">
                <a16:creationId xmlns:a16="http://schemas.microsoft.com/office/drawing/2014/main" id="{551AD129-992B-E141-B9CD-B9FB618FC254}"/>
              </a:ext>
            </a:extLst>
          </p:cNvPr>
          <p:cNvSpPr txBox="1">
            <a:spLocks noChangeArrowheads="1"/>
          </p:cNvSpPr>
          <p:nvPr/>
        </p:nvSpPr>
        <p:spPr bwMode="auto">
          <a:xfrm>
            <a:off x="4572000" y="4565324"/>
            <a:ext cx="3733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dirty="0">
                <a:solidFill>
                  <a:srgbClr val="3333FF"/>
                </a:solidFill>
                <a:latin typeface="Calibri" panose="020F0502020204030204" pitchFamily="34" charset="0"/>
              </a:rPr>
              <a:t>* Very small quantities arrive during this period</a:t>
            </a:r>
          </a:p>
        </p:txBody>
      </p:sp>
    </p:spTree>
    <p:extLst>
      <p:ext uri="{BB962C8B-B14F-4D97-AF65-F5344CB8AC3E}">
        <p14:creationId xmlns:p14="http://schemas.microsoft.com/office/powerpoint/2010/main" val="3605046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8" name="Rectangle 4"/>
          <p:cNvSpPr>
            <a:spLocks noGrp="1" noChangeArrowheads="1"/>
          </p:cNvSpPr>
          <p:nvPr>
            <p:ph type="ctrTitle"/>
          </p:nvPr>
        </p:nvSpPr>
        <p:spPr>
          <a:xfrm>
            <a:off x="304800" y="1295400"/>
            <a:ext cx="8534400" cy="533400"/>
          </a:xfrm>
        </p:spPr>
        <p:txBody>
          <a:bodyPr/>
          <a:lstStyle/>
          <a:p>
            <a:pPr eaLnBrk="1" hangingPunct="1"/>
            <a:r>
              <a:rPr lang="en-US" altLang="zh-CN" sz="2800" b="1" dirty="0">
                <a:solidFill>
                  <a:schemeClr val="hlink"/>
                </a:solidFill>
                <a:latin typeface="Calibri" panose="020F0502020204030204" pitchFamily="34" charset="0"/>
                <a:ea typeface="宋体" panose="02010600030101010101" pitchFamily="2" charset="-122"/>
              </a:rPr>
              <a:t>Indian Sesame: Seed </a:t>
            </a:r>
            <a:r>
              <a:rPr lang="en-US" altLang="zh-CN" sz="2800" b="1" dirty="0" err="1">
                <a:solidFill>
                  <a:schemeClr val="hlink"/>
                </a:solidFill>
                <a:latin typeface="Calibri" panose="020F0502020204030204" pitchFamily="34" charset="0"/>
                <a:ea typeface="宋体" panose="02010600030101010101" pitchFamily="2" charset="-122"/>
              </a:rPr>
              <a:t>Colour</a:t>
            </a:r>
            <a:r>
              <a:rPr lang="en-US" altLang="zh-CN" sz="2800" b="1" dirty="0">
                <a:solidFill>
                  <a:schemeClr val="hlink"/>
                </a:solidFill>
                <a:latin typeface="Calibri" panose="020F0502020204030204" pitchFamily="34" charset="0"/>
                <a:ea typeface="宋体" panose="02010600030101010101" pitchFamily="2" charset="-122"/>
              </a:rPr>
              <a:t> Diversity</a:t>
            </a: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1828800"/>
            <a:ext cx="2138362"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p:cNvSpPr>
            <a:spLocks noChangeArrowheads="1"/>
          </p:cNvSpPr>
          <p:nvPr/>
        </p:nvSpPr>
        <p:spPr bwMode="auto">
          <a:xfrm>
            <a:off x="3125788" y="2214109"/>
            <a:ext cx="5410200" cy="1592744"/>
          </a:xfrm>
          <a:prstGeom prst="rect">
            <a:avLst/>
          </a:prstGeom>
          <a:solidFill>
            <a:srgbClr val="FFEFFF"/>
          </a:solidFill>
          <a:ln>
            <a:noFill/>
          </a:ln>
        </p:spPr>
        <p:txBody>
          <a:bodyPr>
            <a:spAutoFit/>
          </a:bodyPr>
          <a:lstStyle/>
          <a:p>
            <a:pPr marL="476250" indent="-342900" eaLnBrk="1" hangingPunct="1">
              <a:spcAft>
                <a:spcPts val="675"/>
              </a:spcAft>
              <a:buFont typeface="Wingdings" charset="0"/>
              <a:buChar char="ü"/>
              <a:defRPr/>
            </a:pPr>
            <a:r>
              <a:rPr lang="en-GB" sz="2000" b="1" dirty="0">
                <a:solidFill>
                  <a:srgbClr val="7030A0"/>
                </a:solidFill>
                <a:cs typeface="Times New Roman" charset="0"/>
              </a:rPr>
              <a:t>Ninety varieties notified</a:t>
            </a:r>
          </a:p>
          <a:p>
            <a:pPr marL="476250" indent="-342900" eaLnBrk="1" hangingPunct="1">
              <a:spcAft>
                <a:spcPts val="675"/>
              </a:spcAft>
              <a:buFont typeface="Wingdings" charset="0"/>
              <a:buChar char="ü"/>
              <a:defRPr/>
            </a:pPr>
            <a:r>
              <a:rPr lang="en-GB" sz="2000" b="1" dirty="0">
                <a:solidFill>
                  <a:srgbClr val="7030A0"/>
                </a:solidFill>
                <a:cs typeface="Times New Roman" charset="0"/>
              </a:rPr>
              <a:t>About 30 varieties in seed chain </a:t>
            </a:r>
          </a:p>
          <a:p>
            <a:pPr marL="476250" indent="-342900" eaLnBrk="1" hangingPunct="1">
              <a:spcAft>
                <a:spcPts val="675"/>
              </a:spcAft>
              <a:buFont typeface="Wingdings" charset="0"/>
              <a:buChar char="ü"/>
              <a:defRPr/>
            </a:pPr>
            <a:r>
              <a:rPr lang="en-GB" sz="2000" b="1" dirty="0">
                <a:solidFill>
                  <a:srgbClr val="7030A0"/>
                </a:solidFill>
                <a:cs typeface="Times New Roman" charset="0"/>
              </a:rPr>
              <a:t>No Hybrid </a:t>
            </a:r>
          </a:p>
          <a:p>
            <a:pPr marL="476250" indent="-342900" eaLnBrk="1" hangingPunct="1">
              <a:spcAft>
                <a:spcPts val="675"/>
              </a:spcAft>
              <a:buFont typeface="Wingdings" charset="0"/>
              <a:buChar char="ü"/>
              <a:defRPr/>
            </a:pPr>
            <a:r>
              <a:rPr lang="en-GB" sz="2000" b="1" dirty="0">
                <a:solidFill>
                  <a:srgbClr val="7030A0"/>
                </a:solidFill>
                <a:cs typeface="Times New Roman" charset="0"/>
              </a:rPr>
              <a:t>No GM</a:t>
            </a:r>
            <a:endParaRPr lang="en-US" sz="2000" b="1" dirty="0">
              <a:solidFill>
                <a:srgbClr val="7030A0"/>
              </a:solidFill>
              <a:cs typeface="Times New Roman" charset="0"/>
            </a:endParaRPr>
          </a:p>
        </p:txBody>
      </p:sp>
      <p:pic>
        <p:nvPicPr>
          <p:cNvPr id="11" name="Picture 2" descr="Image result for sesame seeds color"/>
          <p:cNvPicPr>
            <a:picLocks noChangeAspect="1" noChangeArrowheads="1"/>
          </p:cNvPicPr>
          <p:nvPr/>
        </p:nvPicPr>
        <p:blipFill>
          <a:blip r:embed="rId4" cstate="print"/>
          <a:srcRect/>
          <a:stretch>
            <a:fillRect/>
          </a:stretch>
        </p:blipFill>
        <p:spPr bwMode="auto">
          <a:xfrm>
            <a:off x="3398840" y="4331441"/>
            <a:ext cx="1745361" cy="1745361"/>
          </a:xfrm>
          <a:prstGeom prst="ellipse">
            <a:avLst/>
          </a:prstGeom>
          <a:ln>
            <a:noFill/>
          </a:ln>
          <a:effectLst>
            <a:softEdge rad="112500"/>
          </a:effectLst>
        </p:spPr>
      </p:pic>
      <p:pic>
        <p:nvPicPr>
          <p:cNvPr id="12" name="Picture 4" descr="Image result for off white sesame seeds"/>
          <p:cNvPicPr>
            <a:picLocks noChangeAspect="1" noChangeArrowheads="1"/>
          </p:cNvPicPr>
          <p:nvPr/>
        </p:nvPicPr>
        <p:blipFill>
          <a:blip r:embed="rId5"/>
          <a:srcRect/>
          <a:stretch>
            <a:fillRect/>
          </a:stretch>
        </p:blipFill>
        <p:spPr bwMode="auto">
          <a:xfrm>
            <a:off x="6356019" y="4470720"/>
            <a:ext cx="1522403" cy="1522403"/>
          </a:xfrm>
          <a:prstGeom prst="ellipse">
            <a:avLst/>
          </a:prstGeom>
          <a:ln>
            <a:noFill/>
          </a:ln>
          <a:effectLst>
            <a:softEdge rad="112500"/>
          </a:effectLst>
        </p:spPr>
      </p:pic>
      <p:pic>
        <p:nvPicPr>
          <p:cNvPr id="13" name="Picture 12"/>
          <p:cNvPicPr>
            <a:picLocks noChangeAspect="1"/>
          </p:cNvPicPr>
          <p:nvPr/>
        </p:nvPicPr>
        <p:blipFill>
          <a:blip r:embed="rId6"/>
          <a:stretch>
            <a:fillRect/>
          </a:stretch>
        </p:blipFill>
        <p:spPr>
          <a:xfrm>
            <a:off x="647954" y="4419600"/>
            <a:ext cx="1539068" cy="1533972"/>
          </a:xfrm>
          <a:prstGeom prst="ellipse">
            <a:avLst/>
          </a:prstGeom>
          <a:ln>
            <a:noFill/>
          </a:ln>
          <a:effectLst>
            <a:softEdge rad="112500"/>
          </a:effectLst>
        </p:spPr>
      </p:pic>
    </p:spTree>
    <p:extLst>
      <p:ext uri="{BB962C8B-B14F-4D97-AF65-F5344CB8AC3E}">
        <p14:creationId xmlns:p14="http://schemas.microsoft.com/office/powerpoint/2010/main" val="266664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894" y="1973942"/>
            <a:ext cx="3448906" cy="341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13893" y="1243790"/>
            <a:ext cx="4816318" cy="523220"/>
          </a:xfrm>
          <a:prstGeom prst="rect">
            <a:avLst/>
          </a:prstGeom>
        </p:spPr>
        <p:txBody>
          <a:bodyPr wrap="none">
            <a:spAutoFit/>
          </a:bodyPr>
          <a:lstStyle/>
          <a:p>
            <a:pPr algn="ctr" fontAlgn="b">
              <a:spcBef>
                <a:spcPct val="0"/>
              </a:spcBef>
            </a:pPr>
            <a:r>
              <a:rPr lang="en-US" altLang="zh-CN" sz="2800" b="1" dirty="0">
                <a:solidFill>
                  <a:schemeClr val="hlink"/>
                </a:solidFill>
                <a:latin typeface="Calibri" panose="020F0502020204030204" pitchFamily="34" charset="0"/>
                <a:ea typeface="宋体" panose="02010600030101010101" pitchFamily="2" charset="-122"/>
              </a:rPr>
              <a:t>Global vis-à-vis Indian Scenario</a:t>
            </a:r>
          </a:p>
        </p:txBody>
      </p:sp>
      <p:sp>
        <p:nvSpPr>
          <p:cNvPr id="2" name="TextBox 1"/>
          <p:cNvSpPr txBox="1"/>
          <p:nvPr/>
        </p:nvSpPr>
        <p:spPr>
          <a:xfrm>
            <a:off x="2202873" y="5603548"/>
            <a:ext cx="2483427" cy="307777"/>
          </a:xfrm>
          <a:prstGeom prst="rect">
            <a:avLst/>
          </a:prstGeom>
          <a:noFill/>
        </p:spPr>
        <p:txBody>
          <a:bodyPr wrap="square" rtlCol="0">
            <a:spAutoFit/>
          </a:bodyPr>
          <a:lstStyle/>
          <a:p>
            <a:r>
              <a:rPr lang="en-US" sz="1400" dirty="0"/>
              <a:t>Source: Oil World, 2021</a:t>
            </a:r>
          </a:p>
        </p:txBody>
      </p:sp>
      <p:graphicFrame>
        <p:nvGraphicFramePr>
          <p:cNvPr id="4" name="Table 4">
            <a:extLst>
              <a:ext uri="{FF2B5EF4-FFF2-40B4-BE49-F238E27FC236}">
                <a16:creationId xmlns:a16="http://schemas.microsoft.com/office/drawing/2014/main" id="{DC274CE4-96CF-9F48-B0BD-69C65BDA16B3}"/>
              </a:ext>
            </a:extLst>
          </p:cNvPr>
          <p:cNvGraphicFramePr>
            <a:graphicFrameLocks noGrp="1"/>
          </p:cNvGraphicFramePr>
          <p:nvPr>
            <p:extLst>
              <p:ext uri="{D42A27DB-BD31-4B8C-83A1-F6EECF244321}">
                <p14:modId xmlns:p14="http://schemas.microsoft.com/office/powerpoint/2010/main" val="2687273719"/>
              </p:ext>
            </p:extLst>
          </p:nvPr>
        </p:nvGraphicFramePr>
        <p:xfrm>
          <a:off x="4184889" y="2428742"/>
          <a:ext cx="4579969" cy="2087501"/>
        </p:xfrm>
        <a:graphic>
          <a:graphicData uri="http://schemas.openxmlformats.org/drawingml/2006/table">
            <a:tbl>
              <a:tblPr firstRow="1" bandRow="1">
                <a:tableStyleId>{5C22544A-7EE6-4342-B048-85BDC9FD1C3A}</a:tableStyleId>
              </a:tblPr>
              <a:tblGrid>
                <a:gridCol w="2058344">
                  <a:extLst>
                    <a:ext uri="{9D8B030D-6E8A-4147-A177-3AD203B41FA5}">
                      <a16:colId xmlns:a16="http://schemas.microsoft.com/office/drawing/2014/main" val="758087621"/>
                    </a:ext>
                  </a:extLst>
                </a:gridCol>
                <a:gridCol w="947493">
                  <a:extLst>
                    <a:ext uri="{9D8B030D-6E8A-4147-A177-3AD203B41FA5}">
                      <a16:colId xmlns:a16="http://schemas.microsoft.com/office/drawing/2014/main" val="2701822158"/>
                    </a:ext>
                  </a:extLst>
                </a:gridCol>
                <a:gridCol w="787066">
                  <a:extLst>
                    <a:ext uri="{9D8B030D-6E8A-4147-A177-3AD203B41FA5}">
                      <a16:colId xmlns:a16="http://schemas.microsoft.com/office/drawing/2014/main" val="4043026970"/>
                    </a:ext>
                  </a:extLst>
                </a:gridCol>
                <a:gridCol w="787066">
                  <a:extLst>
                    <a:ext uri="{9D8B030D-6E8A-4147-A177-3AD203B41FA5}">
                      <a16:colId xmlns:a16="http://schemas.microsoft.com/office/drawing/2014/main" val="2671463054"/>
                    </a:ext>
                  </a:extLst>
                </a:gridCol>
              </a:tblGrid>
              <a:tr h="762392">
                <a:tc>
                  <a:txBody>
                    <a:bodyPr/>
                    <a:lstStyle/>
                    <a:p>
                      <a:r>
                        <a:rPr lang="en-US" dirty="0"/>
                        <a:t>Parameter</a:t>
                      </a:r>
                    </a:p>
                  </a:txBody>
                  <a:tcPr/>
                </a:tc>
                <a:tc>
                  <a:txBody>
                    <a:bodyPr/>
                    <a:lstStyle/>
                    <a:p>
                      <a:r>
                        <a:rPr lang="en-US" dirty="0"/>
                        <a:t>World</a:t>
                      </a:r>
                    </a:p>
                  </a:txBody>
                  <a:tcPr/>
                </a:tc>
                <a:tc>
                  <a:txBody>
                    <a:bodyPr/>
                    <a:lstStyle/>
                    <a:p>
                      <a:r>
                        <a:rPr lang="en-US" dirty="0"/>
                        <a:t>India</a:t>
                      </a:r>
                    </a:p>
                  </a:txBody>
                  <a:tcPr/>
                </a:tc>
                <a:tc>
                  <a:txBody>
                    <a:bodyPr/>
                    <a:lstStyle/>
                    <a:p>
                      <a:r>
                        <a:rPr lang="en-US" dirty="0"/>
                        <a:t>% of Total</a:t>
                      </a:r>
                    </a:p>
                  </a:txBody>
                  <a:tcPr/>
                </a:tc>
                <a:extLst>
                  <a:ext uri="{0D108BD9-81ED-4DB2-BD59-A6C34878D82A}">
                    <a16:rowId xmlns:a16="http://schemas.microsoft.com/office/drawing/2014/main" val="1380178437"/>
                  </a:ext>
                </a:extLst>
              </a:tr>
              <a:tr h="441703">
                <a:tc>
                  <a:txBody>
                    <a:bodyPr/>
                    <a:lstStyle/>
                    <a:p>
                      <a:r>
                        <a:rPr lang="en-US" dirty="0"/>
                        <a:t>Acreage (Mn. ha)</a:t>
                      </a:r>
                    </a:p>
                  </a:txBody>
                  <a:tcPr/>
                </a:tc>
                <a:tc>
                  <a:txBody>
                    <a:bodyPr/>
                    <a:lstStyle/>
                    <a:p>
                      <a:r>
                        <a:rPr lang="en-US" dirty="0"/>
                        <a:t>9.1</a:t>
                      </a:r>
                    </a:p>
                  </a:txBody>
                  <a:tcPr/>
                </a:tc>
                <a:tc>
                  <a:txBody>
                    <a:bodyPr/>
                    <a:lstStyle/>
                    <a:p>
                      <a:r>
                        <a:rPr lang="en-US" dirty="0"/>
                        <a:t>1.5</a:t>
                      </a:r>
                    </a:p>
                  </a:txBody>
                  <a:tcPr/>
                </a:tc>
                <a:tc>
                  <a:txBody>
                    <a:bodyPr/>
                    <a:lstStyle/>
                    <a:p>
                      <a:r>
                        <a:rPr lang="en-US" dirty="0"/>
                        <a:t>16.48</a:t>
                      </a:r>
                    </a:p>
                  </a:txBody>
                  <a:tcPr/>
                </a:tc>
                <a:extLst>
                  <a:ext uri="{0D108BD9-81ED-4DB2-BD59-A6C34878D82A}">
                    <a16:rowId xmlns:a16="http://schemas.microsoft.com/office/drawing/2014/main" val="3735255041"/>
                  </a:ext>
                </a:extLst>
              </a:tr>
              <a:tr h="441703">
                <a:tc>
                  <a:txBody>
                    <a:bodyPr/>
                    <a:lstStyle/>
                    <a:p>
                      <a:r>
                        <a:rPr lang="en-US" dirty="0"/>
                        <a:t>Production (MMT)</a:t>
                      </a:r>
                    </a:p>
                  </a:txBody>
                  <a:tcPr/>
                </a:tc>
                <a:tc>
                  <a:txBody>
                    <a:bodyPr/>
                    <a:lstStyle/>
                    <a:p>
                      <a:r>
                        <a:rPr lang="en-US" dirty="0"/>
                        <a:t>5.94</a:t>
                      </a:r>
                    </a:p>
                  </a:txBody>
                  <a:tcPr/>
                </a:tc>
                <a:tc>
                  <a:txBody>
                    <a:bodyPr/>
                    <a:lstStyle/>
                    <a:p>
                      <a:r>
                        <a:rPr lang="en-US" dirty="0"/>
                        <a:t>0.80</a:t>
                      </a:r>
                    </a:p>
                  </a:txBody>
                  <a:tcPr/>
                </a:tc>
                <a:tc>
                  <a:txBody>
                    <a:bodyPr/>
                    <a:lstStyle/>
                    <a:p>
                      <a:r>
                        <a:rPr lang="en-US" dirty="0"/>
                        <a:t>13.00</a:t>
                      </a:r>
                    </a:p>
                  </a:txBody>
                  <a:tcPr/>
                </a:tc>
                <a:extLst>
                  <a:ext uri="{0D108BD9-81ED-4DB2-BD59-A6C34878D82A}">
                    <a16:rowId xmlns:a16="http://schemas.microsoft.com/office/drawing/2014/main" val="161749282"/>
                  </a:ext>
                </a:extLst>
              </a:tr>
              <a:tr h="441703">
                <a:tc>
                  <a:txBody>
                    <a:bodyPr/>
                    <a:lstStyle/>
                    <a:p>
                      <a:r>
                        <a:rPr lang="en-US" dirty="0"/>
                        <a:t>Exports (MMT)</a:t>
                      </a:r>
                    </a:p>
                  </a:txBody>
                  <a:tcPr/>
                </a:tc>
                <a:tc>
                  <a:txBody>
                    <a:bodyPr/>
                    <a:lstStyle/>
                    <a:p>
                      <a:r>
                        <a:rPr lang="en-US" dirty="0"/>
                        <a:t>2.41</a:t>
                      </a:r>
                    </a:p>
                  </a:txBody>
                  <a:tcPr/>
                </a:tc>
                <a:tc>
                  <a:txBody>
                    <a:bodyPr/>
                    <a:lstStyle/>
                    <a:p>
                      <a:r>
                        <a:rPr lang="en-US" dirty="0"/>
                        <a:t>0.30</a:t>
                      </a:r>
                    </a:p>
                  </a:txBody>
                  <a:tcPr/>
                </a:tc>
                <a:tc>
                  <a:txBody>
                    <a:bodyPr/>
                    <a:lstStyle/>
                    <a:p>
                      <a:r>
                        <a:rPr lang="en-US" dirty="0"/>
                        <a:t>12.00</a:t>
                      </a:r>
                    </a:p>
                  </a:txBody>
                  <a:tcPr/>
                </a:tc>
                <a:extLst>
                  <a:ext uri="{0D108BD9-81ED-4DB2-BD59-A6C34878D82A}">
                    <a16:rowId xmlns:a16="http://schemas.microsoft.com/office/drawing/2014/main" val="1756243566"/>
                  </a:ext>
                </a:extLst>
              </a:tr>
            </a:tbl>
          </a:graphicData>
        </a:graphic>
      </p:graphicFrame>
    </p:spTree>
    <p:extLst>
      <p:ext uri="{BB962C8B-B14F-4D97-AF65-F5344CB8AC3E}">
        <p14:creationId xmlns:p14="http://schemas.microsoft.com/office/powerpoint/2010/main" val="377952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685800" y="129540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 hangingPunct="1">
              <a:spcBef>
                <a:spcPct val="0"/>
              </a:spcBef>
              <a:buFontTx/>
              <a:buNone/>
            </a:pPr>
            <a:r>
              <a:rPr lang="en-US" altLang="en-US" sz="2800" b="1" dirty="0">
                <a:solidFill>
                  <a:schemeClr val="hlink"/>
                </a:solidFill>
                <a:latin typeface="Calibri" panose="020F0502020204030204" pitchFamily="34" charset="0"/>
              </a:rPr>
              <a:t>India’s Production and Exports of Oilseeds (2020-21)</a:t>
            </a:r>
          </a:p>
        </p:txBody>
      </p:sp>
      <p:graphicFrame>
        <p:nvGraphicFramePr>
          <p:cNvPr id="5" name="Table 4"/>
          <p:cNvGraphicFramePr>
            <a:graphicFrameLocks noGrp="1"/>
          </p:cNvGraphicFramePr>
          <p:nvPr>
            <p:extLst>
              <p:ext uri="{D42A27DB-BD31-4B8C-83A1-F6EECF244321}">
                <p14:modId xmlns:p14="http://schemas.microsoft.com/office/powerpoint/2010/main" val="1043276739"/>
              </p:ext>
            </p:extLst>
          </p:nvPr>
        </p:nvGraphicFramePr>
        <p:xfrm>
          <a:off x="925552" y="2009048"/>
          <a:ext cx="7538225" cy="3046275"/>
        </p:xfrm>
        <a:graphic>
          <a:graphicData uri="http://schemas.openxmlformats.org/drawingml/2006/table">
            <a:tbl>
              <a:tblPr>
                <a:tableStyleId>{5C22544A-7EE6-4342-B048-85BDC9FD1C3A}</a:tableStyleId>
              </a:tblPr>
              <a:tblGrid>
                <a:gridCol w="2318147">
                  <a:extLst>
                    <a:ext uri="{9D8B030D-6E8A-4147-A177-3AD203B41FA5}">
                      <a16:colId xmlns:a16="http://schemas.microsoft.com/office/drawing/2014/main" val="20000"/>
                    </a:ext>
                  </a:extLst>
                </a:gridCol>
                <a:gridCol w="2003060">
                  <a:extLst>
                    <a:ext uri="{9D8B030D-6E8A-4147-A177-3AD203B41FA5}">
                      <a16:colId xmlns:a16="http://schemas.microsoft.com/office/drawing/2014/main" val="20001"/>
                    </a:ext>
                  </a:extLst>
                </a:gridCol>
                <a:gridCol w="1462908">
                  <a:extLst>
                    <a:ext uri="{9D8B030D-6E8A-4147-A177-3AD203B41FA5}">
                      <a16:colId xmlns:a16="http://schemas.microsoft.com/office/drawing/2014/main" val="20002"/>
                    </a:ext>
                  </a:extLst>
                </a:gridCol>
                <a:gridCol w="1754110">
                  <a:extLst>
                    <a:ext uri="{9D8B030D-6E8A-4147-A177-3AD203B41FA5}">
                      <a16:colId xmlns:a16="http://schemas.microsoft.com/office/drawing/2014/main" val="20003"/>
                    </a:ext>
                  </a:extLst>
                </a:gridCol>
              </a:tblGrid>
              <a:tr h="729837">
                <a:tc>
                  <a:txBody>
                    <a:bodyPr/>
                    <a:lstStyle/>
                    <a:p>
                      <a:pPr lvl="1" algn="ctr" fontAlgn="b"/>
                      <a:r>
                        <a:rPr lang="en-US" sz="1600" b="1" u="none" strike="noStrike" dirty="0">
                          <a:effectLst/>
                          <a:latin typeface="+mn-lt"/>
                          <a:cs typeface="Calibri" panose="020F0502020204030204" pitchFamily="34" charset="0"/>
                        </a:rPr>
                        <a:t>Oilseed</a:t>
                      </a:r>
                      <a:endParaRPr lang="en-US" sz="1600" b="1" i="0" u="none" strike="noStrike" dirty="0">
                        <a:solidFill>
                          <a:srgbClr val="000000"/>
                        </a:solidFill>
                        <a:effectLst/>
                        <a:latin typeface="+mn-lt"/>
                        <a:cs typeface="Calibri" panose="020F0502020204030204" pitchFamily="34" charset="0"/>
                      </a:endParaRPr>
                    </a:p>
                  </a:txBody>
                  <a:tcPr marL="7620" marR="7620" marT="7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u="none" strike="noStrike" dirty="0">
                          <a:effectLst/>
                          <a:latin typeface="+mn-lt"/>
                          <a:cs typeface="Calibri" panose="020F0502020204030204" pitchFamily="34" charset="0"/>
                        </a:rPr>
                        <a:t>Production (tons)</a:t>
                      </a:r>
                      <a:endParaRPr lang="en-US" sz="1600" b="1" i="0" u="none" strike="noStrike" dirty="0">
                        <a:solidFill>
                          <a:srgbClr val="000000"/>
                        </a:solidFill>
                        <a:effectLst/>
                        <a:latin typeface="+mn-lt"/>
                        <a:cs typeface="Calibri" panose="020F0502020204030204" pitchFamily="34" charset="0"/>
                      </a:endParaRPr>
                    </a:p>
                  </a:txBody>
                  <a:tcPr marL="7620" marR="7620" marT="7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u="none" strike="noStrike" dirty="0">
                          <a:effectLst/>
                          <a:latin typeface="+mn-lt"/>
                          <a:cs typeface="Calibri" panose="020F0502020204030204" pitchFamily="34" charset="0"/>
                        </a:rPr>
                        <a:t>Export (tons)</a:t>
                      </a:r>
                      <a:endParaRPr lang="en-US" sz="1600" b="1" i="0" u="none" strike="noStrike" dirty="0">
                        <a:solidFill>
                          <a:srgbClr val="000000"/>
                        </a:solidFill>
                        <a:effectLst/>
                        <a:latin typeface="+mn-lt"/>
                        <a:cs typeface="Calibri" panose="020F0502020204030204" pitchFamily="34" charset="0"/>
                      </a:endParaRPr>
                    </a:p>
                  </a:txBody>
                  <a:tcPr marL="7620" marR="7620" marT="7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u="none" strike="noStrike" dirty="0">
                          <a:effectLst/>
                          <a:latin typeface="+mn-lt"/>
                          <a:cs typeface="Calibri" panose="020F0502020204030204" pitchFamily="34" charset="0"/>
                        </a:rPr>
                        <a:t>% of export against production </a:t>
                      </a:r>
                      <a:endParaRPr lang="en-US" sz="1600" b="1" i="0" u="none" strike="noStrike" dirty="0">
                        <a:solidFill>
                          <a:srgbClr val="000000"/>
                        </a:solidFill>
                        <a:effectLst/>
                        <a:latin typeface="+mn-lt"/>
                        <a:cs typeface="Calibri" panose="020F0502020204030204" pitchFamily="34" charset="0"/>
                      </a:endParaRPr>
                    </a:p>
                  </a:txBody>
                  <a:tcPr marL="7620" marR="7620" marT="7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249543">
                <a:tc>
                  <a:txBody>
                    <a:bodyPr/>
                    <a:lstStyle/>
                    <a:p>
                      <a:pPr lvl="1" algn="l" fontAlgn="b"/>
                      <a:r>
                        <a:rPr lang="en-US" sz="1600" b="1" u="none" strike="noStrike" dirty="0">
                          <a:effectLst/>
                          <a:latin typeface="+mn-lt"/>
                          <a:cs typeface="Calibri" panose="020F0502020204030204" pitchFamily="34" charset="0"/>
                        </a:rPr>
                        <a:t>Groundnut (kernel)</a:t>
                      </a:r>
                      <a:endParaRPr lang="en-US" sz="1600" b="1" i="0" u="none" strike="noStrike" dirty="0">
                        <a:solidFill>
                          <a:srgbClr val="000000"/>
                        </a:solidFill>
                        <a:effectLst/>
                        <a:latin typeface="+mn-lt"/>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600" b="0" i="0" u="none" strike="noStrike">
                          <a:solidFill>
                            <a:srgbClr val="000000"/>
                          </a:solidFill>
                          <a:effectLst/>
                          <a:latin typeface="+mn-lt"/>
                        </a:rPr>
                        <a:t>7083300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600" b="0" i="0" u="none" strike="noStrike">
                          <a:solidFill>
                            <a:srgbClr val="000000"/>
                          </a:solidFill>
                          <a:effectLst/>
                          <a:latin typeface="+mn-lt"/>
                        </a:rPr>
                        <a:t>638580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600" b="0" i="0" u="none" strike="noStrike">
                          <a:solidFill>
                            <a:srgbClr val="000000"/>
                          </a:solidFill>
                          <a:effectLst/>
                          <a:latin typeface="+mn-lt"/>
                        </a:rPr>
                        <a:t>9.02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249543">
                <a:tc>
                  <a:txBody>
                    <a:bodyPr/>
                    <a:lstStyle/>
                    <a:p>
                      <a:pPr lvl="1" algn="l" fontAlgn="b"/>
                      <a:r>
                        <a:rPr lang="en-US" sz="1600" b="1" u="none" strike="noStrike" dirty="0">
                          <a:effectLst/>
                          <a:latin typeface="+mn-lt"/>
                          <a:cs typeface="Calibri" panose="020F0502020204030204" pitchFamily="34" charset="0"/>
                        </a:rPr>
                        <a:t>Sesame</a:t>
                      </a:r>
                      <a:endParaRPr lang="en-US" sz="1600" b="1" i="0" u="none" strike="noStrike" dirty="0">
                        <a:solidFill>
                          <a:srgbClr val="000000"/>
                        </a:solidFill>
                        <a:effectLst/>
                        <a:latin typeface="+mn-lt"/>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600" b="0" i="0" u="none" strike="noStrike">
                          <a:solidFill>
                            <a:srgbClr val="000000"/>
                          </a:solidFill>
                          <a:effectLst/>
                          <a:latin typeface="+mn-lt"/>
                        </a:rPr>
                        <a:t>792000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600" b="0" i="0" u="none" strike="noStrike">
                          <a:solidFill>
                            <a:srgbClr val="000000"/>
                          </a:solidFill>
                          <a:effectLst/>
                          <a:latin typeface="+mn-lt"/>
                        </a:rPr>
                        <a:t>273130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600" b="0" i="0" u="none" strike="noStrike">
                          <a:solidFill>
                            <a:srgbClr val="000000"/>
                          </a:solidFill>
                          <a:effectLst/>
                          <a:latin typeface="+mn-lt"/>
                        </a:rPr>
                        <a:t>34.49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249543">
                <a:tc>
                  <a:txBody>
                    <a:bodyPr/>
                    <a:lstStyle/>
                    <a:p>
                      <a:pPr lvl="1" algn="l" fontAlgn="b"/>
                      <a:r>
                        <a:rPr lang="en-US" sz="1600" b="1" u="none" strike="noStrike" dirty="0">
                          <a:effectLst/>
                          <a:latin typeface="+mn-lt"/>
                          <a:cs typeface="Calibri" panose="020F0502020204030204" pitchFamily="34" charset="0"/>
                        </a:rPr>
                        <a:t>Soya-bean</a:t>
                      </a:r>
                      <a:endParaRPr lang="en-US" sz="1600" b="1" i="0" u="none" strike="noStrike" dirty="0">
                        <a:solidFill>
                          <a:srgbClr val="000000"/>
                        </a:solidFill>
                        <a:effectLst/>
                        <a:latin typeface="+mn-lt"/>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dirty="0">
                          <a:solidFill>
                            <a:srgbClr val="000000"/>
                          </a:solidFill>
                          <a:effectLst/>
                          <a:latin typeface="+mn-lt"/>
                        </a:rPr>
                        <a:t>13400000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dirty="0">
                          <a:solidFill>
                            <a:srgbClr val="000000"/>
                          </a:solidFill>
                          <a:effectLst/>
                          <a:latin typeface="+mn-lt"/>
                        </a:rPr>
                        <a:t>68590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a:solidFill>
                            <a:srgbClr val="000000"/>
                          </a:solidFill>
                          <a:effectLst/>
                          <a:latin typeface="+mn-lt"/>
                        </a:rPr>
                        <a:t>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3"/>
                  </a:ext>
                </a:extLst>
              </a:tr>
              <a:tr h="249543">
                <a:tc>
                  <a:txBody>
                    <a:bodyPr/>
                    <a:lstStyle/>
                    <a:p>
                      <a:pPr lvl="1" algn="l" fontAlgn="b"/>
                      <a:r>
                        <a:rPr lang="en-US" sz="1600" b="1" u="none" strike="noStrike" dirty="0">
                          <a:effectLst/>
                          <a:latin typeface="+mn-lt"/>
                          <a:cs typeface="Calibri" panose="020F0502020204030204" pitchFamily="34" charset="0"/>
                        </a:rPr>
                        <a:t>Rapeseed/mustard</a:t>
                      </a:r>
                      <a:endParaRPr lang="en-US" sz="1600" b="1" i="0" u="none" strike="noStrike" dirty="0">
                        <a:solidFill>
                          <a:srgbClr val="000000"/>
                        </a:solidFill>
                        <a:effectLst/>
                        <a:latin typeface="+mn-lt"/>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dirty="0">
                          <a:solidFill>
                            <a:srgbClr val="000000"/>
                          </a:solidFill>
                          <a:effectLst/>
                          <a:latin typeface="+mn-lt"/>
                        </a:rPr>
                        <a:t>9987000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a:solidFill>
                            <a:srgbClr val="000000"/>
                          </a:solidFill>
                          <a:effectLst/>
                          <a:latin typeface="+mn-lt"/>
                        </a:rPr>
                        <a:t>56560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a:solidFill>
                            <a:srgbClr val="000000"/>
                          </a:solidFill>
                          <a:effectLst/>
                          <a:latin typeface="+mn-lt"/>
                        </a:rPr>
                        <a:t>0.57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4"/>
                  </a:ext>
                </a:extLst>
              </a:tr>
              <a:tr h="249543">
                <a:tc>
                  <a:txBody>
                    <a:bodyPr/>
                    <a:lstStyle/>
                    <a:p>
                      <a:pPr lvl="1" algn="l" fontAlgn="b"/>
                      <a:r>
                        <a:rPr lang="en-US" sz="1600" b="1" u="none" strike="noStrike" dirty="0">
                          <a:effectLst/>
                          <a:latin typeface="+mn-lt"/>
                          <a:cs typeface="Calibri" panose="020F0502020204030204" pitchFamily="34" charset="0"/>
                        </a:rPr>
                        <a:t>Niger</a:t>
                      </a:r>
                      <a:endParaRPr lang="en-US" sz="1600" b="1" i="0" u="none" strike="noStrike" dirty="0">
                        <a:solidFill>
                          <a:srgbClr val="000000"/>
                        </a:solidFill>
                        <a:effectLst/>
                        <a:latin typeface="+mn-lt"/>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dirty="0">
                          <a:solidFill>
                            <a:srgbClr val="000000"/>
                          </a:solidFill>
                          <a:effectLst/>
                          <a:latin typeface="+mn-lt"/>
                        </a:rPr>
                        <a:t>39000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dirty="0">
                          <a:solidFill>
                            <a:srgbClr val="000000"/>
                          </a:solidFill>
                          <a:effectLst/>
                          <a:latin typeface="+mn-lt"/>
                        </a:rPr>
                        <a:t>19590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a:solidFill>
                            <a:srgbClr val="000000"/>
                          </a:solidFill>
                          <a:effectLst/>
                          <a:latin typeface="+mn-lt"/>
                        </a:rPr>
                        <a:t>50.23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r h="289518">
                <a:tc>
                  <a:txBody>
                    <a:bodyPr/>
                    <a:lstStyle/>
                    <a:p>
                      <a:pPr lvl="1" algn="l" fontAlgn="b"/>
                      <a:r>
                        <a:rPr lang="en-US" sz="1600" b="1" u="none" strike="noStrike" dirty="0">
                          <a:effectLst/>
                          <a:latin typeface="+mn-lt"/>
                          <a:cs typeface="Calibri" panose="020F0502020204030204" pitchFamily="34" charset="0"/>
                        </a:rPr>
                        <a:t>Linseed</a:t>
                      </a:r>
                      <a:endParaRPr lang="en-US" sz="1600" b="1" i="0" u="none" strike="noStrike" dirty="0">
                        <a:solidFill>
                          <a:srgbClr val="000000"/>
                        </a:solidFill>
                        <a:effectLst/>
                        <a:latin typeface="+mn-lt"/>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a:solidFill>
                            <a:srgbClr val="000000"/>
                          </a:solidFill>
                          <a:effectLst/>
                          <a:latin typeface="+mn-lt"/>
                        </a:rPr>
                        <a:t>111000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dirty="0">
                          <a:solidFill>
                            <a:srgbClr val="000000"/>
                          </a:solidFill>
                          <a:effectLst/>
                          <a:latin typeface="+mn-lt"/>
                        </a:rPr>
                        <a:t>11940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dirty="0">
                          <a:solidFill>
                            <a:srgbClr val="000000"/>
                          </a:solidFill>
                          <a:effectLst/>
                          <a:latin typeface="+mn-lt"/>
                        </a:rPr>
                        <a:t>10.76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6"/>
                  </a:ext>
                </a:extLst>
              </a:tr>
              <a:tr h="249543">
                <a:tc>
                  <a:txBody>
                    <a:bodyPr/>
                    <a:lstStyle/>
                    <a:p>
                      <a:pPr lvl="1" algn="l" fontAlgn="b"/>
                      <a:r>
                        <a:rPr lang="en-US" sz="1600" b="1" u="none" strike="noStrike" dirty="0">
                          <a:effectLst/>
                          <a:latin typeface="+mn-lt"/>
                          <a:cs typeface="Calibri" panose="020F0502020204030204" pitchFamily="34" charset="0"/>
                        </a:rPr>
                        <a:t>Safflower</a:t>
                      </a:r>
                      <a:endParaRPr lang="en-US" sz="1600" b="1" i="0" u="none" strike="noStrike" dirty="0">
                        <a:solidFill>
                          <a:srgbClr val="000000"/>
                        </a:solidFill>
                        <a:effectLst/>
                        <a:latin typeface="+mn-lt"/>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dirty="0">
                          <a:solidFill>
                            <a:srgbClr val="000000"/>
                          </a:solidFill>
                          <a:effectLst/>
                          <a:latin typeface="+mn-lt"/>
                        </a:rPr>
                        <a:t>48000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a:solidFill>
                            <a:srgbClr val="000000"/>
                          </a:solidFill>
                          <a:effectLst/>
                          <a:latin typeface="+mn-lt"/>
                        </a:rPr>
                        <a:t>3980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dirty="0">
                          <a:solidFill>
                            <a:srgbClr val="000000"/>
                          </a:solidFill>
                          <a:effectLst/>
                          <a:latin typeface="+mn-lt"/>
                        </a:rPr>
                        <a:t>8.29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7"/>
                  </a:ext>
                </a:extLst>
              </a:tr>
              <a:tr h="249543">
                <a:tc>
                  <a:txBody>
                    <a:bodyPr/>
                    <a:lstStyle/>
                    <a:p>
                      <a:pPr lvl="1" algn="l" fontAlgn="b"/>
                      <a:r>
                        <a:rPr lang="en-US" sz="1600" b="1" u="none" strike="noStrike" dirty="0">
                          <a:effectLst/>
                          <a:latin typeface="+mn-lt"/>
                          <a:cs typeface="Calibri" panose="020F0502020204030204" pitchFamily="34" charset="0"/>
                        </a:rPr>
                        <a:t>Sunflower</a:t>
                      </a:r>
                      <a:endParaRPr lang="en-US" sz="1600" b="1" i="0" u="none" strike="noStrike" dirty="0">
                        <a:solidFill>
                          <a:srgbClr val="000000"/>
                        </a:solidFill>
                        <a:effectLst/>
                        <a:latin typeface="+mn-lt"/>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dirty="0">
                          <a:solidFill>
                            <a:srgbClr val="000000"/>
                          </a:solidFill>
                          <a:effectLst/>
                          <a:latin typeface="+mn-lt"/>
                        </a:rPr>
                        <a:t>281000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dirty="0">
                          <a:solidFill>
                            <a:srgbClr val="000000"/>
                          </a:solidFill>
                          <a:effectLst/>
                          <a:latin typeface="+mn-lt"/>
                        </a:rPr>
                        <a:t>1330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0" i="0" u="none" strike="noStrike" dirty="0">
                          <a:solidFill>
                            <a:srgbClr val="000000"/>
                          </a:solidFill>
                          <a:effectLst/>
                          <a:latin typeface="+mn-lt"/>
                        </a:rPr>
                        <a:t>0.47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8"/>
                  </a:ext>
                </a:extLst>
              </a:tr>
              <a:tr h="249543">
                <a:tc>
                  <a:txBody>
                    <a:bodyPr/>
                    <a:lstStyle/>
                    <a:p>
                      <a:pPr algn="l" fontAlgn="b"/>
                      <a:r>
                        <a:rPr lang="en-US" sz="1600" b="1" u="none" strike="noStrike" dirty="0">
                          <a:effectLst/>
                          <a:latin typeface="+mn-lt"/>
                          <a:cs typeface="Calibri" panose="020F0502020204030204" pitchFamily="34" charset="0"/>
                        </a:rPr>
                        <a:t> </a:t>
                      </a:r>
                      <a:endParaRPr lang="en-US" sz="1600" b="1" i="0" u="none" strike="noStrike" dirty="0">
                        <a:solidFill>
                          <a:srgbClr val="000000"/>
                        </a:solidFill>
                        <a:effectLst/>
                        <a:latin typeface="+mn-lt"/>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mn-lt"/>
                        </a:rPr>
                        <a:t>31741300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dirty="0">
                          <a:solidFill>
                            <a:srgbClr val="000000"/>
                          </a:solidFill>
                          <a:effectLst/>
                          <a:latin typeface="+mn-lt"/>
                        </a:rPr>
                        <a:t>1073700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dirty="0">
                          <a:solidFill>
                            <a:srgbClr val="000000"/>
                          </a:solidFill>
                          <a:effectLst/>
                          <a:latin typeface="+mn-lt"/>
                        </a:rPr>
                        <a:t>3.38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9"/>
                  </a:ext>
                </a:extLst>
              </a:tr>
            </a:tbl>
          </a:graphicData>
        </a:graphic>
      </p:graphicFrame>
      <p:sp>
        <p:nvSpPr>
          <p:cNvPr id="6" name="Rectangle 16"/>
          <p:cNvSpPr>
            <a:spLocks noChangeArrowheads="1"/>
          </p:cNvSpPr>
          <p:nvPr/>
        </p:nvSpPr>
        <p:spPr bwMode="auto">
          <a:xfrm>
            <a:off x="1219200" y="5139084"/>
            <a:ext cx="1600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latin typeface="Calibri" panose="020F0502020204030204" pitchFamily="34" charset="0"/>
              </a:rPr>
              <a:t>   Source: MOC/ Trade</a:t>
            </a:r>
          </a:p>
        </p:txBody>
      </p:sp>
    </p:spTree>
    <p:extLst>
      <p:ext uri="{BB962C8B-B14F-4D97-AF65-F5344CB8AC3E}">
        <p14:creationId xmlns:p14="http://schemas.microsoft.com/office/powerpoint/2010/main" val="239701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152400" y="1295400"/>
            <a:ext cx="883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 hangingPunct="1">
              <a:spcBef>
                <a:spcPct val="0"/>
              </a:spcBef>
              <a:buFontTx/>
              <a:buNone/>
            </a:pPr>
            <a:r>
              <a:rPr lang="en-US" altLang="en-US" sz="2800" b="1" dirty="0">
                <a:solidFill>
                  <a:schemeClr val="hlink"/>
                </a:solidFill>
                <a:latin typeface="Calibri" panose="020F0502020204030204" pitchFamily="34" charset="0"/>
              </a:rPr>
              <a:t>Increase in Oilseed Exports (000 Tons)</a:t>
            </a:r>
          </a:p>
        </p:txBody>
      </p:sp>
      <p:graphicFrame>
        <p:nvGraphicFramePr>
          <p:cNvPr id="5" name="Table 4"/>
          <p:cNvGraphicFramePr>
            <a:graphicFrameLocks noGrp="1"/>
          </p:cNvGraphicFramePr>
          <p:nvPr>
            <p:extLst>
              <p:ext uri="{D42A27DB-BD31-4B8C-83A1-F6EECF244321}">
                <p14:modId xmlns:p14="http://schemas.microsoft.com/office/powerpoint/2010/main" val="1874709969"/>
              </p:ext>
            </p:extLst>
          </p:nvPr>
        </p:nvGraphicFramePr>
        <p:xfrm>
          <a:off x="1170878" y="1779785"/>
          <a:ext cx="7069874" cy="3931487"/>
        </p:xfrm>
        <a:graphic>
          <a:graphicData uri="http://schemas.openxmlformats.org/drawingml/2006/table">
            <a:tbl>
              <a:tblPr firstRow="1" firstCol="1" bandRow="1">
                <a:tableStyleId>{5C22544A-7EE6-4342-B048-85BDC9FD1C3A}</a:tableStyleId>
              </a:tblPr>
              <a:tblGrid>
                <a:gridCol w="815291">
                  <a:extLst>
                    <a:ext uri="{9D8B030D-6E8A-4147-A177-3AD203B41FA5}">
                      <a16:colId xmlns:a16="http://schemas.microsoft.com/office/drawing/2014/main" val="20000"/>
                    </a:ext>
                  </a:extLst>
                </a:gridCol>
                <a:gridCol w="1629349">
                  <a:extLst>
                    <a:ext uri="{9D8B030D-6E8A-4147-A177-3AD203B41FA5}">
                      <a16:colId xmlns:a16="http://schemas.microsoft.com/office/drawing/2014/main" val="20001"/>
                    </a:ext>
                  </a:extLst>
                </a:gridCol>
                <a:gridCol w="1286123">
                  <a:extLst>
                    <a:ext uri="{9D8B030D-6E8A-4147-A177-3AD203B41FA5}">
                      <a16:colId xmlns:a16="http://schemas.microsoft.com/office/drawing/2014/main" val="1092653915"/>
                    </a:ext>
                  </a:extLst>
                </a:gridCol>
                <a:gridCol w="1255457">
                  <a:extLst>
                    <a:ext uri="{9D8B030D-6E8A-4147-A177-3AD203B41FA5}">
                      <a16:colId xmlns:a16="http://schemas.microsoft.com/office/drawing/2014/main" val="20004"/>
                    </a:ext>
                  </a:extLst>
                </a:gridCol>
                <a:gridCol w="860482">
                  <a:extLst>
                    <a:ext uri="{9D8B030D-6E8A-4147-A177-3AD203B41FA5}">
                      <a16:colId xmlns:a16="http://schemas.microsoft.com/office/drawing/2014/main" val="1159564058"/>
                    </a:ext>
                  </a:extLst>
                </a:gridCol>
                <a:gridCol w="1223172">
                  <a:extLst>
                    <a:ext uri="{9D8B030D-6E8A-4147-A177-3AD203B41FA5}">
                      <a16:colId xmlns:a16="http://schemas.microsoft.com/office/drawing/2014/main" val="3855940232"/>
                    </a:ext>
                  </a:extLst>
                </a:gridCol>
              </a:tblGrid>
              <a:tr h="480781">
                <a:tc rowSpan="2">
                  <a:txBody>
                    <a:bodyPr/>
                    <a:lstStyle/>
                    <a:p>
                      <a:pPr marL="0" marR="0" algn="ctr">
                        <a:spcBef>
                          <a:spcPts val="0"/>
                        </a:spcBef>
                        <a:spcAft>
                          <a:spcPts val="0"/>
                        </a:spcAft>
                      </a:pPr>
                      <a:r>
                        <a:rPr lang="en-US" sz="1600" dirty="0" err="1">
                          <a:solidFill>
                            <a:schemeClr val="tx1"/>
                          </a:solidFill>
                          <a:effectLst/>
                        </a:rPr>
                        <a:t>Sl.No</a:t>
                      </a:r>
                      <a:r>
                        <a:rPr lang="en-US" sz="1600" dirty="0">
                          <a:solidFill>
                            <a:schemeClr val="tx1"/>
                          </a:solidFill>
                          <a:effectLst/>
                        </a:rPr>
                        <a:t>.</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pPr marL="0" marR="0" algn="ctr">
                        <a:spcBef>
                          <a:spcPts val="0"/>
                        </a:spcBef>
                        <a:spcAft>
                          <a:spcPts val="0"/>
                        </a:spcAft>
                      </a:pPr>
                      <a:r>
                        <a:rPr lang="en-US" sz="1600" dirty="0">
                          <a:solidFill>
                            <a:schemeClr val="tx1"/>
                          </a:solidFill>
                          <a:effectLst/>
                        </a:rPr>
                        <a:t>Oil seed</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US" sz="1600" dirty="0">
                          <a:solidFill>
                            <a:schemeClr val="tx1"/>
                          </a:solidFill>
                          <a:effectLst/>
                        </a:rPr>
                        <a:t>2019-20</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pPr marL="0" marR="0" algn="ctr">
                        <a:spcBef>
                          <a:spcPts val="0"/>
                        </a:spcBef>
                        <a:spcAft>
                          <a:spcPts val="0"/>
                        </a:spcAft>
                      </a:pPr>
                      <a:r>
                        <a:rPr lang="en-US" sz="1600" b="1" kern="1200" dirty="0">
                          <a:solidFill>
                            <a:schemeClr val="tx1"/>
                          </a:solidFill>
                          <a:effectLst/>
                          <a:latin typeface="+mn-lt"/>
                          <a:ea typeface="+mn-ea"/>
                          <a:cs typeface="+mn-cs"/>
                        </a:rPr>
                        <a:t>% Share (2019-20)</a:t>
                      </a: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US" sz="1600" dirty="0">
                          <a:solidFill>
                            <a:schemeClr val="tx1"/>
                          </a:solidFill>
                          <a:effectLst/>
                        </a:rPr>
                        <a:t>2020-21</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pPr marL="0" marR="0" algn="ctr">
                        <a:spcBef>
                          <a:spcPts val="0"/>
                        </a:spcBef>
                        <a:spcAft>
                          <a:spcPts val="0"/>
                        </a:spcAft>
                      </a:pPr>
                      <a:r>
                        <a:rPr lang="en-US" sz="1600" b="1" dirty="0">
                          <a:solidFill>
                            <a:schemeClr val="tx1"/>
                          </a:solidFill>
                          <a:effectLst/>
                        </a:rPr>
                        <a:t>% Share (2020-21)</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24039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600" b="1" dirty="0">
                          <a:solidFill>
                            <a:schemeClr val="tx1"/>
                          </a:solidFill>
                          <a:effectLst/>
                        </a:rPr>
                        <a:t>Qty.</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en-US"/>
                    </a:p>
                  </a:txBody>
                  <a:tcPr/>
                </a:tc>
                <a:tc>
                  <a:txBody>
                    <a:bodyPr/>
                    <a:lstStyle/>
                    <a:p>
                      <a:pPr marL="0" marR="0" algn="ctr">
                        <a:spcBef>
                          <a:spcPts val="0"/>
                        </a:spcBef>
                        <a:spcAft>
                          <a:spcPts val="0"/>
                        </a:spcAft>
                      </a:pPr>
                      <a:r>
                        <a:rPr lang="en-US" sz="1600" b="1" dirty="0">
                          <a:solidFill>
                            <a:schemeClr val="tx1"/>
                          </a:solidFill>
                          <a:effectLst/>
                        </a:rPr>
                        <a:t>Qty.</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en-US" dirty="0"/>
                    </a:p>
                  </a:txBody>
                  <a:tcPr/>
                </a:tc>
                <a:extLst>
                  <a:ext uri="{0D108BD9-81ED-4DB2-BD59-A6C34878D82A}">
                    <a16:rowId xmlns:a16="http://schemas.microsoft.com/office/drawing/2014/main" val="10001"/>
                  </a:ext>
                </a:extLst>
              </a:tr>
              <a:tr h="249781">
                <a:tc>
                  <a:txBody>
                    <a:bodyPr/>
                    <a:lstStyle/>
                    <a:p>
                      <a:pPr marL="0" marR="0" algn="ctr">
                        <a:spcBef>
                          <a:spcPts val="0"/>
                        </a:spcBef>
                        <a:spcAft>
                          <a:spcPts val="0"/>
                        </a:spcAft>
                      </a:pPr>
                      <a:r>
                        <a:rPr lang="en-US" sz="1600" b="0" dirty="0">
                          <a:solidFill>
                            <a:schemeClr val="tx1"/>
                          </a:solidFill>
                          <a:effectLst/>
                          <a:latin typeface="+mn-lt"/>
                          <a:ea typeface="Times New Roman" panose="02020603050405020304" pitchFamily="18" charset="0"/>
                        </a:rPr>
                        <a:t>1</a:t>
                      </a: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600" b="1" dirty="0">
                          <a:solidFill>
                            <a:schemeClr val="tx1"/>
                          </a:solidFill>
                          <a:effectLst/>
                        </a:rPr>
                        <a:t>Groundnut</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664.44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defTabSz="914400" rtl="0" eaLnBrk="1" fontAlgn="ctr" latinLnBrk="0" hangingPunct="1">
                        <a:spcBef>
                          <a:spcPts val="0"/>
                        </a:spcBef>
                        <a:spcAft>
                          <a:spcPts val="0"/>
                        </a:spcAft>
                      </a:pPr>
                      <a:r>
                        <a:rPr lang="en-US" sz="1600" b="0" kern="1200" dirty="0">
                          <a:solidFill>
                            <a:schemeClr val="tx1"/>
                          </a:solidFill>
                          <a:effectLst/>
                          <a:latin typeface="+mn-lt"/>
                          <a:ea typeface="+mn-ea"/>
                          <a:cs typeface="+mn-cs"/>
                        </a:rPr>
                        <a:t>61.34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638.58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59.43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249781">
                <a:tc>
                  <a:txBody>
                    <a:bodyPr/>
                    <a:lstStyle/>
                    <a:p>
                      <a:pPr marL="0" marR="0" algn="ctr">
                        <a:spcBef>
                          <a:spcPts val="0"/>
                        </a:spcBef>
                        <a:spcAft>
                          <a:spcPts val="0"/>
                        </a:spcAft>
                      </a:pPr>
                      <a:r>
                        <a:rPr lang="en-US" sz="1600" b="0" dirty="0">
                          <a:solidFill>
                            <a:schemeClr val="tx1"/>
                          </a:solidFill>
                          <a:effectLst/>
                          <a:latin typeface="+mn-lt"/>
                          <a:ea typeface="Times New Roman" panose="02020603050405020304" pitchFamily="18" charset="0"/>
                        </a:rPr>
                        <a:t>2</a:t>
                      </a: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600" b="1" dirty="0">
                          <a:solidFill>
                            <a:schemeClr val="tx1"/>
                          </a:solidFill>
                          <a:effectLst/>
                        </a:rPr>
                        <a:t>Sesame seed</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282.26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defTabSz="914400" rtl="0" eaLnBrk="1" fontAlgn="ctr" latinLnBrk="0" hangingPunct="1">
                        <a:spcBef>
                          <a:spcPts val="0"/>
                        </a:spcBef>
                        <a:spcAft>
                          <a:spcPts val="0"/>
                        </a:spcAft>
                      </a:pPr>
                      <a:r>
                        <a:rPr lang="en-US" sz="1600" b="0" kern="1200" dirty="0">
                          <a:solidFill>
                            <a:schemeClr val="tx1"/>
                          </a:solidFill>
                          <a:effectLst/>
                          <a:latin typeface="+mn-lt"/>
                          <a:ea typeface="+mn-ea"/>
                          <a:cs typeface="+mn-cs"/>
                        </a:rPr>
                        <a:t>26.05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273.13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25.42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249781">
                <a:tc>
                  <a:txBody>
                    <a:bodyPr/>
                    <a:lstStyle/>
                    <a:p>
                      <a:pPr marL="0" marR="0" algn="ctr">
                        <a:spcBef>
                          <a:spcPts val="0"/>
                        </a:spcBef>
                        <a:spcAft>
                          <a:spcPts val="0"/>
                        </a:spcAft>
                      </a:pPr>
                      <a:r>
                        <a:rPr lang="en-US" sz="1600" b="0" dirty="0">
                          <a:solidFill>
                            <a:schemeClr val="tx1"/>
                          </a:solidFill>
                          <a:effectLst/>
                          <a:latin typeface="+mn-lt"/>
                        </a:rPr>
                        <a:t>3</a:t>
                      </a:r>
                      <a:endParaRPr lang="en-US" sz="1600" b="0" dirty="0">
                        <a:solidFill>
                          <a:schemeClr val="tx1"/>
                        </a:solidFill>
                        <a:effectLst/>
                        <a:latin typeface="+mn-lt"/>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spcBef>
                          <a:spcPts val="0"/>
                        </a:spcBef>
                        <a:spcAft>
                          <a:spcPts val="0"/>
                        </a:spcAft>
                      </a:pPr>
                      <a:r>
                        <a:rPr lang="en-US" sz="1600" b="1" dirty="0">
                          <a:solidFill>
                            <a:schemeClr val="tx1"/>
                          </a:solidFill>
                          <a:effectLst/>
                        </a:rPr>
                        <a:t>Soya-bean</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74.67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b="0" kern="1200" dirty="0">
                          <a:solidFill>
                            <a:schemeClr val="tx1"/>
                          </a:solidFill>
                          <a:effectLst/>
                          <a:latin typeface="+mn-lt"/>
                          <a:ea typeface="+mn-ea"/>
                          <a:cs typeface="+mn-cs"/>
                        </a:rPr>
                        <a:t>6.89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68.59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6.38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4"/>
                  </a:ext>
                </a:extLst>
              </a:tr>
              <a:tr h="480781">
                <a:tc>
                  <a:txBody>
                    <a:bodyPr/>
                    <a:lstStyle/>
                    <a:p>
                      <a:pPr marL="0" marR="0" algn="ctr">
                        <a:spcBef>
                          <a:spcPts val="0"/>
                        </a:spcBef>
                        <a:spcAft>
                          <a:spcPts val="0"/>
                        </a:spcAft>
                      </a:pPr>
                      <a:r>
                        <a:rPr lang="en-US" sz="1600" b="0" dirty="0">
                          <a:solidFill>
                            <a:schemeClr val="tx1"/>
                          </a:solidFill>
                          <a:effectLst/>
                          <a:latin typeface="+mn-lt"/>
                        </a:rPr>
                        <a:t>4</a:t>
                      </a:r>
                      <a:endParaRPr lang="en-US" sz="1600" b="0" dirty="0">
                        <a:solidFill>
                          <a:schemeClr val="tx1"/>
                        </a:solidFill>
                        <a:effectLst/>
                        <a:latin typeface="+mn-lt"/>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spcBef>
                          <a:spcPts val="0"/>
                        </a:spcBef>
                        <a:spcAft>
                          <a:spcPts val="0"/>
                        </a:spcAft>
                      </a:pPr>
                      <a:r>
                        <a:rPr lang="en-US" sz="1600" b="1" dirty="0">
                          <a:solidFill>
                            <a:schemeClr val="tx1"/>
                          </a:solidFill>
                          <a:effectLst/>
                        </a:rPr>
                        <a:t>Mustard / Rapeseed</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31.78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b="0" kern="1200" dirty="0">
                          <a:solidFill>
                            <a:schemeClr val="tx1"/>
                          </a:solidFill>
                          <a:effectLst/>
                          <a:latin typeface="+mn-lt"/>
                          <a:ea typeface="+mn-ea"/>
                          <a:cs typeface="+mn-cs"/>
                        </a:rPr>
                        <a:t>2.93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56.56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5.26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r h="249781">
                <a:tc>
                  <a:txBody>
                    <a:bodyPr/>
                    <a:lstStyle/>
                    <a:p>
                      <a:pPr marL="0" marR="0" algn="ctr">
                        <a:spcBef>
                          <a:spcPts val="0"/>
                        </a:spcBef>
                        <a:spcAft>
                          <a:spcPts val="0"/>
                        </a:spcAft>
                      </a:pPr>
                      <a:r>
                        <a:rPr lang="en-US" sz="1600" b="0" dirty="0">
                          <a:solidFill>
                            <a:schemeClr val="tx1"/>
                          </a:solidFill>
                          <a:effectLst/>
                          <a:latin typeface="+mn-lt"/>
                        </a:rPr>
                        <a:t>5</a:t>
                      </a:r>
                      <a:endParaRPr lang="en-US" sz="1600" b="0" dirty="0">
                        <a:solidFill>
                          <a:schemeClr val="tx1"/>
                        </a:solidFill>
                        <a:effectLst/>
                        <a:latin typeface="+mn-lt"/>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spcBef>
                          <a:spcPts val="0"/>
                        </a:spcBef>
                        <a:spcAft>
                          <a:spcPts val="0"/>
                        </a:spcAft>
                      </a:pPr>
                      <a:r>
                        <a:rPr lang="en-US" sz="1600" b="1" dirty="0">
                          <a:solidFill>
                            <a:schemeClr val="tx1"/>
                          </a:solidFill>
                          <a:effectLst/>
                        </a:rPr>
                        <a:t>Niger seed</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13.83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b="0" kern="1200" dirty="0">
                          <a:solidFill>
                            <a:schemeClr val="tx1"/>
                          </a:solidFill>
                          <a:effectLst/>
                          <a:latin typeface="+mn-lt"/>
                          <a:ea typeface="+mn-ea"/>
                          <a:cs typeface="+mn-cs"/>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19.59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1.82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6"/>
                  </a:ext>
                </a:extLst>
              </a:tr>
              <a:tr h="249781">
                <a:tc>
                  <a:txBody>
                    <a:bodyPr/>
                    <a:lstStyle/>
                    <a:p>
                      <a:pPr marL="0" marR="0" algn="ctr">
                        <a:spcBef>
                          <a:spcPts val="0"/>
                        </a:spcBef>
                        <a:spcAft>
                          <a:spcPts val="0"/>
                        </a:spcAft>
                      </a:pPr>
                      <a:r>
                        <a:rPr lang="en-US" sz="1600" b="0" dirty="0">
                          <a:solidFill>
                            <a:schemeClr val="tx1"/>
                          </a:solidFill>
                          <a:effectLst/>
                          <a:latin typeface="+mn-lt"/>
                        </a:rPr>
                        <a:t>6</a:t>
                      </a:r>
                      <a:endParaRPr lang="en-US" sz="1600" b="0" dirty="0">
                        <a:solidFill>
                          <a:schemeClr val="tx1"/>
                        </a:solidFill>
                        <a:effectLst/>
                        <a:latin typeface="+mn-lt"/>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spcBef>
                          <a:spcPts val="0"/>
                        </a:spcBef>
                        <a:spcAft>
                          <a:spcPts val="0"/>
                        </a:spcAft>
                      </a:pPr>
                      <a:r>
                        <a:rPr lang="en-US" sz="1600" b="1" dirty="0">
                          <a:solidFill>
                            <a:schemeClr val="tx1"/>
                          </a:solidFill>
                          <a:effectLst/>
                        </a:rPr>
                        <a:t>Linseed</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b="0" kern="1200" dirty="0">
                          <a:solidFill>
                            <a:schemeClr val="tx1"/>
                          </a:solidFill>
                          <a:effectLst/>
                          <a:latin typeface="+mn-lt"/>
                          <a:ea typeface="+mn-ea"/>
                          <a:cs typeface="+mn-cs"/>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11.94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7"/>
                  </a:ext>
                </a:extLst>
              </a:tr>
              <a:tr h="316326">
                <a:tc>
                  <a:txBody>
                    <a:bodyPr/>
                    <a:lstStyle/>
                    <a:p>
                      <a:pPr marL="0" marR="0" algn="ctr">
                        <a:spcBef>
                          <a:spcPts val="0"/>
                        </a:spcBef>
                        <a:spcAft>
                          <a:spcPts val="0"/>
                        </a:spcAft>
                      </a:pPr>
                      <a:r>
                        <a:rPr lang="en-US" sz="1600" b="0" dirty="0">
                          <a:solidFill>
                            <a:schemeClr val="tx1"/>
                          </a:solidFill>
                          <a:effectLst/>
                          <a:latin typeface="+mn-lt"/>
                        </a:rPr>
                        <a:t>7</a:t>
                      </a:r>
                      <a:endParaRPr lang="en-US" sz="1600" b="0" dirty="0">
                        <a:solidFill>
                          <a:schemeClr val="tx1"/>
                        </a:solidFill>
                        <a:effectLst/>
                        <a:latin typeface="+mn-lt"/>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spcBef>
                          <a:spcPts val="0"/>
                        </a:spcBef>
                        <a:spcAft>
                          <a:spcPts val="0"/>
                        </a:spcAft>
                      </a:pPr>
                      <a:r>
                        <a:rPr lang="en-US" sz="1600" b="1" dirty="0">
                          <a:solidFill>
                            <a:schemeClr val="tx1"/>
                          </a:solidFill>
                          <a:effectLst/>
                        </a:rPr>
                        <a:t>Safflower seed</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2.61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b="0" kern="1200" dirty="0">
                          <a:solidFill>
                            <a:schemeClr val="tx1"/>
                          </a:solidFill>
                          <a:effectLst/>
                          <a:latin typeface="+mn-lt"/>
                          <a:ea typeface="+mn-ea"/>
                          <a:cs typeface="+mn-cs"/>
                        </a:rPr>
                        <a:t>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0.37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8"/>
                  </a:ext>
                </a:extLst>
              </a:tr>
              <a:tr h="316326">
                <a:tc>
                  <a:txBody>
                    <a:bodyPr/>
                    <a:lstStyle/>
                    <a:p>
                      <a:pPr marL="0" marR="0" algn="ctr">
                        <a:spcBef>
                          <a:spcPts val="0"/>
                        </a:spcBef>
                        <a:spcAft>
                          <a:spcPts val="0"/>
                        </a:spcAft>
                      </a:pPr>
                      <a:r>
                        <a:rPr lang="en-US" sz="1600" b="0" dirty="0">
                          <a:solidFill>
                            <a:schemeClr val="tx1"/>
                          </a:solidFill>
                          <a:effectLst/>
                          <a:latin typeface="+mn-lt"/>
                        </a:rPr>
                        <a:t>8</a:t>
                      </a:r>
                      <a:endParaRPr lang="en-US" sz="1600" b="0" dirty="0">
                        <a:solidFill>
                          <a:schemeClr val="tx1"/>
                        </a:solidFill>
                        <a:effectLst/>
                        <a:latin typeface="+mn-lt"/>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spcBef>
                          <a:spcPts val="0"/>
                        </a:spcBef>
                        <a:spcAft>
                          <a:spcPts val="0"/>
                        </a:spcAft>
                      </a:pPr>
                      <a:r>
                        <a:rPr lang="en-US" sz="1600" b="1" dirty="0">
                          <a:solidFill>
                            <a:schemeClr val="tx1"/>
                          </a:solidFill>
                          <a:effectLst/>
                        </a:rPr>
                        <a:t>Sunflower seed</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b="0" kern="1200" dirty="0">
                          <a:solidFill>
                            <a:schemeClr val="tx1"/>
                          </a:solidFill>
                          <a:effectLst/>
                          <a:latin typeface="+mn-lt"/>
                          <a:ea typeface="+mn-ea"/>
                          <a:cs typeface="+mn-cs"/>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9"/>
                  </a:ext>
                </a:extLst>
              </a:tr>
              <a:tr h="249781">
                <a:tc>
                  <a:txBody>
                    <a:bodyPr/>
                    <a:lstStyle/>
                    <a:p>
                      <a:pPr marL="0" marR="0" algn="ctr">
                        <a:spcBef>
                          <a:spcPts val="0"/>
                        </a:spcBef>
                        <a:spcAft>
                          <a:spcPts val="0"/>
                        </a:spcAft>
                      </a:pPr>
                      <a:r>
                        <a:rPr lang="en-US" sz="1600" b="0" dirty="0">
                          <a:solidFill>
                            <a:schemeClr val="tx1"/>
                          </a:solidFill>
                          <a:effectLst/>
                          <a:latin typeface="+mn-lt"/>
                        </a:rPr>
                        <a:t>9</a:t>
                      </a:r>
                      <a:endParaRPr lang="en-US" sz="1600" b="0" dirty="0">
                        <a:solidFill>
                          <a:schemeClr val="tx1"/>
                        </a:solidFill>
                        <a:effectLst/>
                        <a:latin typeface="+mn-lt"/>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spcBef>
                          <a:spcPts val="0"/>
                        </a:spcBef>
                        <a:spcAft>
                          <a:spcPts val="0"/>
                        </a:spcAft>
                      </a:pPr>
                      <a:r>
                        <a:rPr lang="en-US" sz="1600" b="1" dirty="0">
                          <a:solidFill>
                            <a:schemeClr val="tx1"/>
                          </a:solidFill>
                          <a:effectLst/>
                        </a:rPr>
                        <a:t>Cottonseed</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0.38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b="0" kern="1200" dirty="0">
                          <a:solidFill>
                            <a:schemeClr val="tx1"/>
                          </a:solidFill>
                          <a:effectLst/>
                          <a:latin typeface="+mn-lt"/>
                          <a:ea typeface="+mn-ea"/>
                          <a:cs typeface="+mn-cs"/>
                        </a:rPr>
                        <a:t>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10"/>
                  </a:ext>
                </a:extLst>
              </a:tr>
              <a:tr h="322504">
                <a:tc>
                  <a:txBody>
                    <a:bodyPr/>
                    <a:lstStyle/>
                    <a:p>
                      <a:endParaRPr lang="en-US" sz="1600">
                        <a:solidFill>
                          <a:schemeClr val="tx1"/>
                        </a:solidFill>
                        <a:effectLst/>
                        <a:latin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spcBef>
                          <a:spcPts val="0"/>
                        </a:spcBef>
                        <a:spcAft>
                          <a:spcPts val="0"/>
                        </a:spcAft>
                      </a:pPr>
                      <a:r>
                        <a:rPr lang="en-US" sz="1600" b="1" dirty="0">
                          <a:solidFill>
                            <a:schemeClr val="tx1"/>
                          </a:solidFill>
                          <a:effectLst/>
                        </a:rPr>
                        <a:t>Total</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b="1" kern="1200" dirty="0">
                          <a:solidFill>
                            <a:schemeClr val="tx1"/>
                          </a:solidFill>
                          <a:effectLst/>
                          <a:latin typeface="+mn-lt"/>
                          <a:ea typeface="+mn-ea"/>
                          <a:cs typeface="+mn-cs"/>
                        </a:rPr>
                        <a:t>1083.17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b="1" kern="1200" dirty="0">
                          <a:solidFill>
                            <a:schemeClr val="tx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b="1" kern="1200" dirty="0">
                          <a:solidFill>
                            <a:schemeClr val="tx1"/>
                          </a:solidFill>
                          <a:effectLst/>
                          <a:latin typeface="+mn-lt"/>
                          <a:ea typeface="+mn-ea"/>
                          <a:cs typeface="+mn-cs"/>
                        </a:rPr>
                        <a:t>1074.44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b="1" kern="1200" dirty="0">
                          <a:solidFill>
                            <a:schemeClr val="tx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11"/>
                  </a:ext>
                </a:extLst>
              </a:tr>
              <a:tr h="240391">
                <a:tc gridSpan="4">
                  <a:txBody>
                    <a:bodyPr/>
                    <a:lstStyle/>
                    <a:p>
                      <a:pPr marL="0" marR="0">
                        <a:spcBef>
                          <a:spcPts val="0"/>
                        </a:spcBef>
                        <a:spcAft>
                          <a:spcPts val="0"/>
                        </a:spcAft>
                      </a:pPr>
                      <a:r>
                        <a:rPr lang="en-US" sz="1600" dirty="0">
                          <a:solidFill>
                            <a:schemeClr val="tx1"/>
                          </a:solidFill>
                          <a:effectLst/>
                        </a:rPr>
                        <a:t>Source: DGCIS/MOC (April-March)</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spcBef>
                          <a:spcPts val="0"/>
                        </a:spcBef>
                        <a:spcAft>
                          <a:spcPts val="0"/>
                        </a:spcAft>
                      </a:pP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12"/>
                  </a:ext>
                </a:extLst>
              </a:tr>
            </a:tbl>
          </a:graphicData>
        </a:graphic>
      </p:graphicFrame>
      <p:sp>
        <p:nvSpPr>
          <p:cNvPr id="7" name="Rectangle 12"/>
          <p:cNvSpPr>
            <a:spLocks noChangeArrowheads="1"/>
          </p:cNvSpPr>
          <p:nvPr/>
        </p:nvSpPr>
        <p:spPr bwMode="auto">
          <a:xfrm>
            <a:off x="1591022" y="5711272"/>
            <a:ext cx="79581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 typeface="Wingdings" panose="05000000000000000000" pitchFamily="2" charset="2"/>
              <a:buChar char="Ø"/>
            </a:pPr>
            <a:r>
              <a:rPr lang="en-US" altLang="en-US" sz="1600" dirty="0">
                <a:latin typeface="Calibri" panose="020F0502020204030204" pitchFamily="34" charset="0"/>
                <a:ea typeface="Calibri" panose="020F0502020204030204" pitchFamily="34" charset="0"/>
                <a:cs typeface="Times New Roman" panose="02020603050405020304" pitchFamily="18" charset="0"/>
              </a:rPr>
              <a:t>  </a:t>
            </a:r>
            <a:r>
              <a:rPr lang="en-US" altLang="en-US" sz="1600" b="1" dirty="0">
                <a:latin typeface="Calibri" panose="020F0502020204030204" pitchFamily="34" charset="0"/>
                <a:ea typeface="Calibri" panose="020F0502020204030204" pitchFamily="34" charset="0"/>
                <a:cs typeface="Times New Roman" panose="02020603050405020304" pitchFamily="18" charset="0"/>
              </a:rPr>
              <a:t>India is one of the largest exporter of Sesame seeds in the world. </a:t>
            </a:r>
            <a:endParaRPr lang="en-US" alt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71673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1545</TotalTime>
  <Words>1441</Words>
  <Application>Microsoft Macintosh PowerPoint</Application>
  <PresentationFormat>On-screen Show (4:3)</PresentationFormat>
  <Paragraphs>437</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Times New Roman</vt:lpstr>
      <vt:lpstr>Verdana</vt:lpstr>
      <vt:lpstr>Wingdings</vt:lpstr>
      <vt:lpstr>Office Theme</vt:lpstr>
      <vt:lpstr>IOPEPC Global Oilseeds Conference (21 October 2021) </vt:lpstr>
      <vt:lpstr>PowerPoint Presentation</vt:lpstr>
      <vt:lpstr>PowerPoint Presentation</vt:lpstr>
      <vt:lpstr>PowerPoint Presentation</vt:lpstr>
      <vt:lpstr> Sesame growing States &amp; Harvest period </vt:lpstr>
      <vt:lpstr>Indian Sesame: Seed Colour 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ceo</dc:creator>
  <cp:lastModifiedBy>Microsoft Office User</cp:lastModifiedBy>
  <cp:revision>75</cp:revision>
  <dcterms:created xsi:type="dcterms:W3CDTF">2021-06-21T16:45:18Z</dcterms:created>
  <dcterms:modified xsi:type="dcterms:W3CDTF">2021-10-21T08:30:43Z</dcterms:modified>
</cp:coreProperties>
</file>